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988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206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84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500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62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5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65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84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382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88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53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57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65341-C3D7-4503-A1BA-6BD23C80E206}" type="datetimeFigureOut">
              <a:rPr lang="ru-RU" smtClean="0"/>
              <a:t>13.09.2016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7B6D9-5308-4EBE-AA5C-B815DE14FF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740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9"/>
          <a:stretch/>
        </p:blipFill>
        <p:spPr bwMode="auto">
          <a:xfrm>
            <a:off x="539552" y="1052736"/>
            <a:ext cx="7430144" cy="52391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50847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40" b="33411"/>
          <a:stretch/>
        </p:blipFill>
        <p:spPr bwMode="auto">
          <a:xfrm>
            <a:off x="2411760" y="679872"/>
            <a:ext cx="5234014" cy="3942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1599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571" b="31334"/>
          <a:stretch/>
        </p:blipFill>
        <p:spPr bwMode="auto">
          <a:xfrm>
            <a:off x="1907704" y="1268760"/>
            <a:ext cx="5373939" cy="3923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585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64704"/>
            <a:ext cx="8501914" cy="5036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672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-619372" y="-568"/>
            <a:ext cx="12552337" cy="7421226"/>
            <a:chOff x="-607094" y="0"/>
            <a:chExt cx="12552337" cy="7421226"/>
          </a:xfrm>
        </p:grpSpPr>
        <p:sp>
          <p:nvSpPr>
            <p:cNvPr id="3" name="Стрелка вниз 2"/>
            <p:cNvSpPr/>
            <p:nvPr/>
          </p:nvSpPr>
          <p:spPr>
            <a:xfrm>
              <a:off x="5692252" y="390773"/>
              <a:ext cx="484632" cy="648072"/>
            </a:xfrm>
            <a:prstGeom prst="down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" name="Text Box 1503"/>
            <p:cNvSpPr txBox="1">
              <a:spLocks noChangeArrowheads="1"/>
            </p:cNvSpPr>
            <p:nvPr/>
          </p:nvSpPr>
          <p:spPr bwMode="auto">
            <a:xfrm>
              <a:off x="1173856" y="0"/>
              <a:ext cx="10452569" cy="442567"/>
            </a:xfrm>
            <a:prstGeom prst="rect">
              <a:avLst/>
            </a:prstGeom>
            <a:solidFill>
              <a:srgbClr val="FFFFFF"/>
            </a:solidFill>
            <a:ln w="25400" cmpd="sng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20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Верифицированная </a:t>
              </a:r>
              <a:r>
                <a:rPr lang="ru-RU" altLang="ru-RU" sz="2000" b="1" dirty="0" smtClean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ДКМП</a:t>
              </a:r>
              <a:r>
                <a:rPr lang="en-US" altLang="ru-RU" sz="2000" b="1" dirty="0" smtClean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ru-RU" altLang="ru-RU" sz="2000" b="1" dirty="0" smtClean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 (семейные и идиопатические </a:t>
              </a:r>
              <a:r>
                <a:rPr lang="ru-RU" altLang="ru-RU" sz="20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формы)</a:t>
              </a:r>
              <a:endParaRPr lang="ru-RU" altLang="ru-RU" sz="20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53635" y="1038845"/>
              <a:ext cx="11579330" cy="707886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prstClr val="black"/>
                  </a:solidFill>
                  <a:cs typeface="Times New Roman" pitchFamily="18" charset="0"/>
                </a:rPr>
                <a:t>Эхо-КГ,  ХМ ЭКГ,  </a:t>
              </a:r>
              <a:r>
                <a:rPr lang="ru-RU" sz="2000" b="1" dirty="0" smtClean="0">
                  <a:solidFill>
                    <a:prstClr val="black"/>
                  </a:solidFill>
                  <a:cs typeface="Times New Roman" pitchFamily="18" charset="0"/>
                </a:rPr>
                <a:t>ЭКГ-12 </a:t>
              </a:r>
              <a:r>
                <a:rPr lang="ru-RU" sz="2000" b="1" dirty="0">
                  <a:solidFill>
                    <a:prstClr val="black"/>
                  </a:solidFill>
                  <a:cs typeface="Times New Roman" pitchFamily="18" charset="0"/>
                </a:rPr>
                <a:t>«Интекард-7», </a:t>
              </a:r>
              <a:r>
                <a:rPr lang="ru-RU" sz="2000" b="1" dirty="0" smtClean="0">
                  <a:solidFill>
                    <a:prstClr val="black"/>
                  </a:solidFill>
                  <a:cs typeface="Times New Roman" pitchFamily="18" charset="0"/>
                </a:rPr>
                <a:t> при наличии признаков  ламин-позитивного фенотипа* - молекулярно-генетическое  исследование </a:t>
              </a:r>
              <a:r>
                <a:rPr lang="ru-RU" sz="2000" b="1" dirty="0" smtClean="0">
                  <a:solidFill>
                    <a:schemeClr val="accent5">
                      <a:lumMod val="50000"/>
                    </a:schemeClr>
                  </a:solidFill>
                  <a:cs typeface="Times New Roman" pitchFamily="18" charset="0"/>
                </a:rPr>
                <a:t> гена  </a:t>
              </a:r>
              <a:r>
                <a:rPr lang="ru-RU" sz="2000" b="1" dirty="0" err="1" smtClean="0">
                  <a:solidFill>
                    <a:schemeClr val="accent5">
                      <a:lumMod val="50000"/>
                    </a:schemeClr>
                  </a:solidFill>
                  <a:cs typeface="Times New Roman" pitchFamily="18" charset="0"/>
                </a:rPr>
                <a:t>ламина</a:t>
              </a:r>
              <a:r>
                <a:rPr lang="ru-RU" sz="2000" b="1" dirty="0" smtClean="0">
                  <a:solidFill>
                    <a:schemeClr val="accent5">
                      <a:lumMod val="50000"/>
                    </a:schemeClr>
                  </a:solidFill>
                  <a:cs typeface="Times New Roman" pitchFamily="18" charset="0"/>
                </a:rPr>
                <a:t> </a:t>
              </a:r>
              <a:r>
                <a:rPr lang="en-US" sz="2000" b="1" dirty="0" smtClean="0">
                  <a:solidFill>
                    <a:schemeClr val="accent5">
                      <a:lumMod val="50000"/>
                    </a:schemeClr>
                  </a:solidFill>
                  <a:cs typeface="Times New Roman" pitchFamily="18" charset="0"/>
                </a:rPr>
                <a:t>A/C </a:t>
              </a:r>
              <a:r>
                <a:rPr lang="ru-RU" sz="2000" b="1" dirty="0" smtClean="0">
                  <a:solidFill>
                    <a:schemeClr val="accent5">
                      <a:lumMod val="50000"/>
                    </a:schemeClr>
                  </a:solidFill>
                  <a:cs typeface="Times New Roman" pitchFamily="18" charset="0"/>
                </a:rPr>
                <a:t>(</a:t>
              </a:r>
              <a:r>
                <a:rPr lang="en-US" sz="2000" b="1" i="1" dirty="0" smtClean="0">
                  <a:solidFill>
                    <a:schemeClr val="accent5">
                      <a:lumMod val="50000"/>
                    </a:schemeClr>
                  </a:solidFill>
                  <a:cs typeface="Times New Roman" pitchFamily="18" charset="0"/>
                </a:rPr>
                <a:t>LMNA</a:t>
              </a:r>
              <a:r>
                <a:rPr lang="en-US" sz="2000" b="1" dirty="0" smtClean="0">
                  <a:solidFill>
                    <a:schemeClr val="accent5">
                      <a:lumMod val="50000"/>
                    </a:schemeClr>
                  </a:solidFill>
                  <a:cs typeface="Times New Roman" pitchFamily="18" charset="0"/>
                </a:rPr>
                <a:t>)</a:t>
              </a:r>
              <a:r>
                <a:rPr lang="ru-RU" sz="2000" b="1" dirty="0" smtClean="0">
                  <a:solidFill>
                    <a:schemeClr val="accent5">
                      <a:lumMod val="50000"/>
                    </a:schemeClr>
                  </a:solidFill>
                  <a:cs typeface="Times New Roman" pitchFamily="18" charset="0"/>
                </a:rPr>
                <a:t> </a:t>
              </a:r>
              <a:endParaRPr lang="ru-RU" sz="2000" b="1" dirty="0">
                <a:solidFill>
                  <a:schemeClr val="accent5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 bwMode="auto">
            <a:xfrm>
              <a:off x="7931894" y="2283853"/>
              <a:ext cx="4013349" cy="792088"/>
            </a:xfrm>
            <a:prstGeom prst="rect">
              <a:avLst/>
            </a:prstGeom>
            <a:solidFill>
              <a:srgbClr val="FFFFFF"/>
            </a:solidFill>
            <a:ln w="22225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800" b="1" dirty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Признаки </a:t>
              </a:r>
              <a:r>
                <a:rPr lang="en-US" sz="1800" b="1" i="1" dirty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LMNA</a:t>
              </a:r>
              <a:r>
                <a:rPr lang="en-US" sz="1800" b="1" dirty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ru-RU" sz="1800" b="1" dirty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фенотипа *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800" b="1" dirty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→ скрининг </a:t>
              </a:r>
              <a:r>
                <a:rPr lang="en-US" sz="1800" b="1" i="1" dirty="0" smtClean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LMNA</a:t>
              </a:r>
              <a:r>
                <a:rPr lang="ru-RU" sz="1800" b="1" i="1" dirty="0" smtClean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гена</a:t>
              </a:r>
              <a:endParaRPr lang="ru-RU" sz="1800" b="1" i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12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905075" y="2283941"/>
              <a:ext cx="4248472" cy="85571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800" b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Отсутствие </a:t>
              </a:r>
              <a:r>
                <a:rPr lang="en-US" sz="1800" b="1" i="1" dirty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LMNA</a:t>
              </a:r>
              <a:r>
                <a:rPr lang="en-US" sz="1800" b="1" dirty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ru-RU" sz="1800" b="1" dirty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фенотипа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800" b="1" dirty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→ </a:t>
              </a:r>
              <a:r>
                <a:rPr lang="ru-RU" sz="1800" b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оценка риска ВСС по формуле Р</a:t>
              </a:r>
              <a:endParaRPr lang="ru-RU" sz="1800" b="1" dirty="0"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12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" name="AutoShape 1493"/>
            <p:cNvSpPr>
              <a:spLocks noChangeArrowheads="1"/>
            </p:cNvSpPr>
            <p:nvPr/>
          </p:nvSpPr>
          <p:spPr bwMode="auto">
            <a:xfrm>
              <a:off x="264297" y="6233976"/>
              <a:ext cx="2498800" cy="100811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8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Медикаментозное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8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лечение -  базовая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8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терапия ХСН</a:t>
              </a:r>
              <a:endParaRPr lang="ru-RU" altLang="ru-RU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Блок-схема: альтернативный процесс 8"/>
            <p:cNvSpPr/>
            <p:nvPr/>
          </p:nvSpPr>
          <p:spPr bwMode="auto">
            <a:xfrm>
              <a:off x="3269833" y="6233976"/>
              <a:ext cx="2731442" cy="1029222"/>
            </a:xfrm>
            <a:prstGeom prst="flowChartAlternateProcess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8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Имплантация КВД </a:t>
              </a:r>
              <a:r>
                <a:rPr lang="ru-RU" sz="1800" b="1" dirty="0" smtClean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с целью </a:t>
              </a:r>
              <a:r>
                <a:rPr lang="ru-RU" sz="18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первичной</a:t>
              </a:r>
              <a:endParaRPr lang="en-US" sz="18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8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 профилактики ВСС</a:t>
              </a: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618048" y="5071293"/>
              <a:ext cx="1944217" cy="1157593"/>
            </a:xfrm>
            <a:prstGeom prst="downArrow">
              <a:avLst>
                <a:gd name="adj1" fmla="val 50000"/>
                <a:gd name="adj2" fmla="val 47621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0" b="1" dirty="0" smtClean="0">
                  <a:solidFill>
                    <a:schemeClr val="tx1"/>
                  </a:solidFill>
                </a:rPr>
                <a:t>Р≤0,</a:t>
              </a:r>
              <a:r>
                <a:rPr lang="en-US" sz="1800" b="1" dirty="0" smtClean="0">
                  <a:solidFill>
                    <a:schemeClr val="tx1"/>
                  </a:solidFill>
                </a:rPr>
                <a:t>60</a:t>
              </a:r>
              <a:r>
                <a:rPr lang="ru-RU" sz="1800" b="1" dirty="0" smtClean="0">
                  <a:solidFill>
                    <a:schemeClr val="tx1"/>
                  </a:solidFill>
                </a:rPr>
                <a:t>0</a:t>
              </a:r>
              <a:endParaRPr lang="ru-RU" sz="18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3507324" y="5071292"/>
              <a:ext cx="1977637" cy="1157593"/>
            </a:xfrm>
            <a:prstGeom prst="downArrow">
              <a:avLst>
                <a:gd name="adj1" fmla="val 50000"/>
                <a:gd name="adj2" fmla="val 47621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0" b="1" dirty="0" smtClean="0">
                  <a:solidFill>
                    <a:schemeClr val="tx1"/>
                  </a:solidFill>
                </a:rPr>
                <a:t>Р</a:t>
              </a:r>
              <a:r>
                <a:rPr lang="en-US" sz="1800" b="1" dirty="0">
                  <a:solidFill>
                    <a:schemeClr val="tx1"/>
                  </a:solidFill>
                </a:rPr>
                <a:t>≥</a:t>
              </a:r>
              <a:r>
                <a:rPr lang="ru-RU" sz="1800" b="1" dirty="0" smtClean="0">
                  <a:solidFill>
                    <a:schemeClr val="tx1"/>
                  </a:solidFill>
                </a:rPr>
                <a:t>0,</a:t>
              </a:r>
              <a:r>
                <a:rPr lang="en-US" sz="1800" b="1" dirty="0" smtClean="0">
                  <a:solidFill>
                    <a:schemeClr val="tx1"/>
                  </a:solidFill>
                </a:rPr>
                <a:t>60</a:t>
              </a:r>
              <a:r>
                <a:rPr lang="ru-RU" sz="1800" b="1" dirty="0" smtClean="0">
                  <a:solidFill>
                    <a:schemeClr val="tx1"/>
                  </a:solidFill>
                </a:rPr>
                <a:t>1</a:t>
              </a:r>
              <a:endParaRPr lang="ru-RU" sz="1800" b="1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Прямоугольник 11"/>
                <p:cNvSpPr/>
                <p:nvPr/>
              </p:nvSpPr>
              <p:spPr bwMode="auto">
                <a:xfrm>
                  <a:off x="-607094" y="3802639"/>
                  <a:ext cx="7632849" cy="131317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chemeClr val="accent1">
                      <a:lumMod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1900" b="1" i="1" smtClean="0">
                            <a:latin typeface="Cambria Math"/>
                            <a:ea typeface="Calibri"/>
                            <a:cs typeface="Times New Roman"/>
                          </a:rPr>
                          <m:t>  </m:t>
                        </m:r>
                        <m:r>
                          <a:rPr lang="ru-RU" sz="1900" b="1" i="1">
                            <a:latin typeface="Cambria Math"/>
                            <a:ea typeface="Calibri"/>
                            <a:cs typeface="Times New Roman"/>
                          </a:rPr>
                          <m:t>𝑷</m:t>
                        </m:r>
                        <m:r>
                          <a:rPr lang="ru-RU" sz="1900" b="1" i="1">
                            <a:latin typeface="Cambria Math"/>
                            <a:ea typeface="Calibri"/>
                            <a:cs typeface="Times New Roman"/>
                          </a:rPr>
                          <m:t>= </m:t>
                        </m:r>
                        <m:f>
                          <m:fPr>
                            <m:ctrlPr>
                              <a:rPr lang="ru-RU" sz="1900" b="1" i="1">
                                <a:effectLst/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19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𝟏</m:t>
                            </m:r>
                          </m:num>
                          <m:den>
                            <m:r>
                              <a:rPr lang="ru-RU" sz="19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𝟏</m:t>
                            </m:r>
                            <m:r>
                              <a:rPr lang="ru-RU" sz="19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ru-RU" sz="1900" b="1" i="1">
                                    <a:effectLst/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−(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𝟕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,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𝟐𝟓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−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𝟎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,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𝟑𝟖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×</m:t>
                                </m:r>
                                <m:r>
                                  <a:rPr lang="en-US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𝑮𝑳𝑺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ЛЖ−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𝟎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,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𝟕𝟔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×ЖЭС−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𝟒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,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𝟑𝟓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×нЖТ−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𝟏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,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𝟒𝟔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×</m:t>
                                </m:r>
                                <m:r>
                                  <a:rPr lang="en-US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𝑱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𝑻</m:t>
                                </m:r>
                                <m:r>
                                  <a:rPr lang="en-US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𝒅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−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𝟒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,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𝟐𝟖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×ТСР−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𝟓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,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𝟎𝟑</m:t>
                                </m:r>
                                <m:r>
                                  <a:rPr lang="ru-RU" sz="19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×мАТВ)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n-US" sz="1900" b="1" dirty="0" smtClean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2" name="Прямоугольник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-607094" y="3802639"/>
                  <a:ext cx="7632849" cy="131317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ln w="25400">
                  <a:solidFill>
                    <a:schemeClr val="accent1">
                      <a:lumMod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Выноска со стрелкой влево 12"/>
            <p:cNvSpPr/>
            <p:nvPr/>
          </p:nvSpPr>
          <p:spPr>
            <a:xfrm>
              <a:off x="6001273" y="6054838"/>
              <a:ext cx="5943969" cy="1366388"/>
            </a:xfrm>
            <a:prstGeom prst="leftArrowCallou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i="1" dirty="0" smtClean="0">
                  <a:solidFill>
                    <a:schemeClr val="accent1">
                      <a:lumMod val="50000"/>
                    </a:schemeClr>
                  </a:solidFill>
                </a:rPr>
                <a:t>LMNA</a:t>
              </a:r>
              <a:r>
                <a:rPr lang="en-US" sz="1800" i="1" dirty="0" smtClean="0">
                  <a:solidFill>
                    <a:schemeClr val="tx1"/>
                  </a:solidFill>
                </a:rPr>
                <a:t> </a:t>
              </a:r>
              <a:r>
                <a:rPr lang="ru-RU" sz="1800" dirty="0" smtClean="0">
                  <a:solidFill>
                    <a:schemeClr val="tx1"/>
                  </a:solidFill>
                </a:rPr>
                <a:t>позитивность </a:t>
              </a:r>
              <a:r>
                <a:rPr lang="ru-RU" sz="1800" b="1" dirty="0" smtClean="0">
                  <a:solidFill>
                    <a:schemeClr val="accent1">
                      <a:lumMod val="50000"/>
                    </a:schemeClr>
                  </a:solidFill>
                </a:rPr>
                <a:t>в сочетании  с </a:t>
              </a:r>
              <a:r>
                <a:rPr lang="ru-RU" sz="1800" b="1" dirty="0" err="1" smtClean="0">
                  <a:solidFill>
                    <a:schemeClr val="accent1">
                      <a:lumMod val="50000"/>
                    </a:schemeClr>
                  </a:solidFill>
                </a:rPr>
                <a:t>нЖТ</a:t>
              </a:r>
              <a:r>
                <a:rPr lang="ru-RU" sz="1800" b="1" dirty="0" smtClean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  <a:r>
                <a:rPr lang="ru-RU" sz="1800" dirty="0" smtClean="0">
                  <a:solidFill>
                    <a:schemeClr val="tx1"/>
                  </a:solidFill>
                </a:rPr>
                <a:t>из </a:t>
              </a:r>
              <a:r>
                <a:rPr lang="ru-RU" sz="1800" dirty="0">
                  <a:solidFill>
                    <a:schemeClr val="tx1"/>
                  </a:solidFill>
                </a:rPr>
                <a:t>≥ 5 комплексов с </a:t>
              </a:r>
              <a:r>
                <a:rPr lang="ru-RU" sz="1800" dirty="0" smtClean="0">
                  <a:solidFill>
                    <a:schemeClr val="tx1"/>
                  </a:solidFill>
                </a:rPr>
                <a:t>частотой сокращений </a:t>
              </a:r>
              <a:r>
                <a:rPr lang="ru-RU" sz="1800" dirty="0">
                  <a:solidFill>
                    <a:schemeClr val="tx1"/>
                  </a:solidFill>
                </a:rPr>
                <a:t>≥ 150 ударов в </a:t>
              </a:r>
              <a:r>
                <a:rPr lang="ru-RU" sz="1800" dirty="0" smtClean="0">
                  <a:solidFill>
                    <a:schemeClr val="tx1"/>
                  </a:solidFill>
                </a:rPr>
                <a:t>минуту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11460611" y="3075941"/>
              <a:ext cx="484632" cy="3158035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4393238" y="1746731"/>
              <a:ext cx="484632" cy="648072"/>
            </a:xfrm>
            <a:prstGeom prst="down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8069870" y="1746731"/>
              <a:ext cx="484632" cy="648072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Выноска со стрелкой влево 16"/>
            <p:cNvSpPr/>
            <p:nvPr/>
          </p:nvSpPr>
          <p:spPr>
            <a:xfrm>
              <a:off x="6953746" y="3559125"/>
              <a:ext cx="2376264" cy="1872208"/>
            </a:xfrm>
            <a:prstGeom prst="leftArrowCallout">
              <a:avLst>
                <a:gd name="adj1" fmla="val 25000"/>
                <a:gd name="adj2" fmla="val 25000"/>
                <a:gd name="adj3" fmla="val 25000"/>
                <a:gd name="adj4" fmla="val 73795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i="1" dirty="0" smtClean="0">
                  <a:solidFill>
                    <a:schemeClr val="accent1">
                      <a:lumMod val="50000"/>
                    </a:schemeClr>
                  </a:solidFill>
                </a:rPr>
                <a:t>LMNA</a:t>
              </a:r>
              <a:r>
                <a:rPr lang="en-US" sz="1800" i="1" dirty="0" smtClean="0"/>
                <a:t> </a:t>
              </a:r>
              <a:r>
                <a:rPr lang="ru-RU" sz="1800" dirty="0" smtClean="0">
                  <a:solidFill>
                    <a:schemeClr val="tx1"/>
                  </a:solidFill>
                </a:rPr>
                <a:t>негативность:</a:t>
              </a:r>
              <a:endParaRPr lang="en-US" sz="1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1800" dirty="0" smtClean="0">
                  <a:solidFill>
                    <a:schemeClr val="tx1"/>
                  </a:solidFill>
                </a:rPr>
                <a:t> </a:t>
              </a:r>
              <a:r>
                <a:rPr lang="ru-RU" sz="1800" dirty="0">
                  <a:solidFill>
                    <a:schemeClr val="tx1"/>
                  </a:solidFill>
                </a:rPr>
                <a:t>оценка риска ВСС по формуле Р</a:t>
              </a:r>
            </a:p>
            <a:p>
              <a:pPr algn="ctr"/>
              <a:endParaRPr lang="ru-RU" sz="1800" dirty="0">
                <a:solidFill>
                  <a:schemeClr val="tx1"/>
                </a:solidFill>
              </a:endParaRPr>
            </a:p>
          </p:txBody>
        </p:sp>
        <p:sp>
          <p:nvSpPr>
            <p:cNvPr id="18" name="Выноска со стрелкой влево 17"/>
            <p:cNvSpPr/>
            <p:nvPr/>
          </p:nvSpPr>
          <p:spPr>
            <a:xfrm>
              <a:off x="9185993" y="3559125"/>
              <a:ext cx="2274617" cy="1872208"/>
            </a:xfrm>
            <a:prstGeom prst="leftArrowCallout">
              <a:avLst>
                <a:gd name="adj1" fmla="val 25000"/>
                <a:gd name="adj2" fmla="val 25000"/>
                <a:gd name="adj3" fmla="val 17945"/>
                <a:gd name="adj4" fmla="val 78944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 i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1800" b="1" i="1" dirty="0" smtClean="0">
                  <a:solidFill>
                    <a:schemeClr val="accent1">
                      <a:lumMod val="50000"/>
                    </a:schemeClr>
                  </a:solidFill>
                </a:rPr>
                <a:t>LMNA</a:t>
              </a:r>
              <a:r>
                <a:rPr lang="ru-RU" sz="1800" b="1" i="1" dirty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  <a:r>
                <a:rPr lang="ru-RU" sz="1800" dirty="0" smtClean="0">
                  <a:solidFill>
                    <a:schemeClr val="tx1"/>
                  </a:solidFill>
                </a:rPr>
                <a:t>позитивность  и отсутствие </a:t>
              </a:r>
              <a:r>
                <a:rPr lang="ru-RU" sz="1800" b="1" dirty="0" err="1" smtClean="0">
                  <a:solidFill>
                    <a:schemeClr val="accent1">
                      <a:lumMod val="50000"/>
                    </a:schemeClr>
                  </a:solidFill>
                </a:rPr>
                <a:t>нЖТ</a:t>
              </a:r>
              <a:r>
                <a:rPr lang="ru-RU" sz="1800" dirty="0" smtClean="0">
                  <a:solidFill>
                    <a:schemeClr val="tx1"/>
                  </a:solidFill>
                </a:rPr>
                <a:t>**: оценка риска по формуле Р</a:t>
              </a:r>
              <a:endParaRPr lang="en-US" sz="1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1800" dirty="0" smtClean="0">
                  <a:solidFill>
                    <a:schemeClr val="tx1"/>
                  </a:solidFill>
                </a:rPr>
                <a:t> </a:t>
              </a:r>
              <a:endParaRPr lang="ru-RU" sz="1800" dirty="0">
                <a:solidFill>
                  <a:schemeClr val="tx1"/>
                </a:solidFill>
              </a:endParaRPr>
            </a:p>
          </p:txBody>
        </p:sp>
        <p:sp>
          <p:nvSpPr>
            <p:cNvPr id="19" name="Стрелка вниз 18"/>
            <p:cNvSpPr/>
            <p:nvPr/>
          </p:nvSpPr>
          <p:spPr>
            <a:xfrm>
              <a:off x="8603062" y="3061973"/>
              <a:ext cx="484632" cy="648072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10826546" y="3061973"/>
              <a:ext cx="484632" cy="648072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Стрелка вниз 20"/>
            <p:cNvSpPr/>
            <p:nvPr/>
          </p:nvSpPr>
          <p:spPr>
            <a:xfrm>
              <a:off x="2763097" y="3108781"/>
              <a:ext cx="484632" cy="810952"/>
            </a:xfrm>
            <a:prstGeom prst="down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8099436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171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VTG</dc:creator>
  <cp:lastModifiedBy>User</cp:lastModifiedBy>
  <cp:revision>10</cp:revision>
  <dcterms:created xsi:type="dcterms:W3CDTF">2016-09-11T22:07:55Z</dcterms:created>
  <dcterms:modified xsi:type="dcterms:W3CDTF">2016-09-13T17:21:22Z</dcterms:modified>
</cp:coreProperties>
</file>