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rawings/drawing1.xml" ContentType="application/vnd.openxmlformats-officedocument.drawingml.chartshapes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0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7C80"/>
    <a:srgbClr val="FF9933"/>
    <a:srgbClr val="FFFF99"/>
    <a:srgbClr val="FF66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5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_____Microsoft_Office_Excel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style val="26"/>
  <c:chart>
    <c:autoTitleDeleted val="1"/>
    <c:plotArea>
      <c:layout/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эффективно лечатся</c:v>
                </c:pt>
              </c:strCache>
            </c:strRef>
          </c:tx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Лист1!$B$2</c:f>
              <c:numCache>
                <c:formatCode>General</c:formatCode>
                <c:ptCount val="1"/>
                <c:pt idx="0">
                  <c:v>84.3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лечатся не эффективно</c:v>
                </c:pt>
              </c:strCache>
            </c:strRef>
          </c:tx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Лист1!$C$2</c:f>
              <c:numCache>
                <c:formatCode>General</c:formatCode>
                <c:ptCount val="1"/>
                <c:pt idx="0">
                  <c:v>84.5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не лечатся</c:v>
                </c:pt>
              </c:strCache>
            </c:strRef>
          </c:tx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Лист1!$D$2</c:f>
              <c:numCache>
                <c:formatCode>General</c:formatCode>
                <c:ptCount val="1"/>
                <c:pt idx="0">
                  <c:v>86.5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лица без АГ</c:v>
                </c:pt>
              </c:strCache>
            </c:strRef>
          </c:tx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Лист1!$E$2</c:f>
              <c:numCache>
                <c:formatCode>General</c:formatCode>
                <c:ptCount val="1"/>
                <c:pt idx="0">
                  <c:v>86.6</c:v>
                </c:pt>
              </c:numCache>
            </c:numRef>
          </c:val>
        </c:ser>
        <c:dLbls>
          <c:showVal val="1"/>
        </c:dLbls>
        <c:gapWidth val="445"/>
        <c:overlap val="-63"/>
        <c:axId val="67929600"/>
        <c:axId val="67931136"/>
      </c:barChart>
      <c:catAx>
        <c:axId val="67929600"/>
        <c:scaling>
          <c:orientation val="minMax"/>
        </c:scaling>
        <c:axPos val="b"/>
        <c:numFmt formatCode="General" sourceLinked="1"/>
        <c:majorTickMark val="none"/>
        <c:tickLblPos val="nextTo"/>
        <c:crossAx val="67931136"/>
        <c:crosses val="autoZero"/>
        <c:auto val="1"/>
        <c:lblAlgn val="ctr"/>
        <c:lblOffset val="100"/>
      </c:catAx>
      <c:valAx>
        <c:axId val="67931136"/>
        <c:scaling>
          <c:orientation val="minMax"/>
        </c:scaling>
        <c:delete val="1"/>
        <c:axPos val="l"/>
        <c:numFmt formatCode="General" sourceLinked="1"/>
        <c:tickLblPos val="none"/>
        <c:crossAx val="67929600"/>
        <c:crosses val="autoZero"/>
        <c:crossBetween val="between"/>
      </c:valAx>
      <c:spPr>
        <a:ln>
          <a:solidFill>
            <a:schemeClr val="accent1"/>
          </a:solidFill>
        </a:ln>
      </c:spPr>
    </c:plotArea>
    <c:legend>
      <c:legendPos val="t"/>
      <c:layout>
        <c:manualLayout>
          <c:xMode val="edge"/>
          <c:yMode val="edge"/>
          <c:x val="9.8765432098765465E-3"/>
          <c:y val="0.11785337175756852"/>
          <c:w val="0.50956790123456785"/>
          <c:h val="0.30797666706510868"/>
        </c:manualLayout>
      </c:layout>
    </c:legend>
    <c:plotVisOnly val="1"/>
  </c:chart>
  <c:txPr>
    <a:bodyPr/>
    <a:lstStyle/>
    <a:p>
      <a:pPr>
        <a:defRPr sz="1800"/>
      </a:pPr>
      <a:endParaRPr lang="ru-RU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0.745</cdr:x>
      <cdr:y>0.1336</cdr:y>
    </cdr:from>
    <cdr:to>
      <cdr:x>0.78</cdr:x>
      <cdr:y>0.16542</cdr:y>
    </cdr:to>
    <cdr:sp macro="" textlink="">
      <cdr:nvSpPr>
        <cdr:cNvPr id="2" name="TextBox 1"/>
        <cdr:cNvSpPr txBox="1"/>
      </cdr:nvSpPr>
      <cdr:spPr>
        <a:xfrm xmlns:a="http://schemas.openxmlformats.org/drawingml/2006/main" flipH="1">
          <a:off x="6131024" y="604664"/>
          <a:ext cx="288032" cy="14401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ru-RU" sz="1100" dirty="0" smtClean="0"/>
            <a:t>*</a:t>
          </a:r>
          <a:endParaRPr lang="ru-RU" sz="1100" dirty="0"/>
        </a:p>
      </cdr:txBody>
    </cdr:sp>
  </cdr:relSizeAnchor>
  <cdr:relSizeAnchor xmlns:cdr="http://schemas.openxmlformats.org/drawingml/2006/chartDrawing">
    <cdr:from>
      <cdr:x>0.5875</cdr:x>
      <cdr:y>0.1417</cdr:y>
    </cdr:from>
    <cdr:to>
      <cdr:x>0.6225</cdr:x>
      <cdr:y>0.18943</cdr:y>
    </cdr:to>
    <cdr:sp macro="" textlink="">
      <cdr:nvSpPr>
        <cdr:cNvPr id="3" name="TextBox 1"/>
        <cdr:cNvSpPr txBox="1"/>
      </cdr:nvSpPr>
      <cdr:spPr>
        <a:xfrm xmlns:a="http://schemas.openxmlformats.org/drawingml/2006/main">
          <a:off x="4834880" y="576064"/>
          <a:ext cx="288032" cy="19403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r>
            <a:rPr lang="ru-RU" sz="1100" dirty="0" smtClean="0"/>
            <a:t>*</a:t>
          </a:r>
          <a:endParaRPr lang="ru-RU" sz="1100" dirty="0"/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F79BD9-4EFD-40CD-B7BD-A9AE0C6EEB0C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7356F8-C7FD-4922-917E-61B85283C61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2000" dirty="0" smtClean="0"/>
              <a:t>Суммарный коэффициент</a:t>
            </a:r>
            <a:r>
              <a:rPr lang="en-US" sz="2000" dirty="0" smtClean="0"/>
              <a:t> EQ-5D</a:t>
            </a:r>
            <a:r>
              <a:rPr lang="ru-RU" sz="2000" dirty="0" smtClean="0"/>
              <a:t> по </a:t>
            </a:r>
            <a:r>
              <a:rPr lang="en-US" sz="2000" dirty="0" smtClean="0"/>
              <a:t>James W. Shaw</a:t>
            </a:r>
            <a:r>
              <a:rPr lang="ru-RU" sz="2000" dirty="0" smtClean="0"/>
              <a:t> 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>(</a:t>
            </a:r>
            <a:r>
              <a:rPr lang="ru-RU" sz="2000" dirty="0" smtClean="0"/>
              <a:t>после </a:t>
            </a:r>
            <a:r>
              <a:rPr lang="ru-RU" sz="2000" dirty="0" smtClean="0"/>
              <a:t>стандартизации на пол, возраст, центр-участник программы, количество принимаемых препаратов, наличие </a:t>
            </a:r>
            <a:r>
              <a:rPr lang="ru-RU" sz="2000" dirty="0" err="1" smtClean="0"/>
              <a:t>коморбидной</a:t>
            </a:r>
            <a:r>
              <a:rPr lang="ru-RU" sz="2000" dirty="0" smtClean="0"/>
              <a:t> патологии, а также уровень образования и </a:t>
            </a:r>
            <a:r>
              <a:rPr lang="ru-RU" sz="2000" smtClean="0"/>
              <a:t>уровень </a:t>
            </a:r>
            <a:r>
              <a:rPr lang="ru-RU" sz="2000" smtClean="0"/>
              <a:t>благосостояния)</a:t>
            </a:r>
            <a:endParaRPr lang="ru-RU" sz="2000" dirty="0"/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395536" y="1484784"/>
          <a:ext cx="8229600" cy="406531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179512" y="5373216"/>
            <a:ext cx="84249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*</a:t>
            </a:r>
            <a:r>
              <a:rPr lang="ru-RU" dirty="0" err="1" smtClean="0"/>
              <a:t>р</a:t>
            </a:r>
            <a:r>
              <a:rPr lang="ru-RU" dirty="0" smtClean="0"/>
              <a:t>&lt;0,005 </a:t>
            </a:r>
            <a:r>
              <a:rPr lang="ru-RU" dirty="0" smtClean="0"/>
              <a:t>между группами «лиц без АГ», лиц «имеют АГ, но не принимают АГП»  и «лечатся эффективно» и «лечатся неэффективно» </a:t>
            </a: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1136</TotalTime>
  <Words>39</Words>
  <Application>Microsoft Office PowerPoint</Application>
  <PresentationFormat>Экран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Суммарный коэффициент EQ-5D по James W. Shaw  (после стандартизации на пол, возраст, центр-участник программы, количество принимаемых препаратов, наличие коморбидной патологии, а также уровень образования и уровень благосостояния)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Суммарный коэффициент EQ-5D по James W. Shaw</dc:title>
  <dc:creator>Баланова Юлия Андреевна</dc:creator>
  <cp:lastModifiedBy>jbalanova</cp:lastModifiedBy>
  <cp:revision>41</cp:revision>
  <dcterms:created xsi:type="dcterms:W3CDTF">2016-04-15T11:55:54Z</dcterms:created>
  <dcterms:modified xsi:type="dcterms:W3CDTF">2016-06-17T12:07:26Z</dcterms:modified>
</cp:coreProperties>
</file>

<file path=docProps/thumbnail.jpeg>
</file>