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FF7C80"/>
    <a:srgbClr val="FF9933"/>
    <a:srgbClr val="FFFF99"/>
    <a:srgbClr val="FF66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33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style val="26"/>
  <c:chart>
    <c:autoTitleDeleted val="1"/>
    <c:plotArea>
      <c:layout/>
      <c:lineChart>
        <c:grouping val="standard"/>
        <c:ser>
          <c:idx val="0"/>
          <c:order val="0"/>
          <c:tx>
            <c:strRef>
              <c:f>Лист1!$B$1</c:f>
              <c:strCache>
                <c:ptCount val="1"/>
                <c:pt idx="0">
                  <c:v>Мужчины</c:v>
                </c:pt>
              </c:strCache>
            </c:strRef>
          </c:tx>
          <c:dLbls>
            <c:dLblPos val="t"/>
            <c:showVal val="1"/>
          </c:dLbls>
          <c:cat>
            <c:strRef>
              <c:f>Лист1!$A$2:$A$5</c:f>
              <c:strCache>
                <c:ptCount val="4"/>
                <c:pt idx="0">
                  <c:v>25-34</c:v>
                </c:pt>
                <c:pt idx="1">
                  <c:v>35-44</c:v>
                </c:pt>
                <c:pt idx="2">
                  <c:v>45-54</c:v>
                </c:pt>
                <c:pt idx="3">
                  <c:v>55-64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0.91</c:v>
                </c:pt>
                <c:pt idx="1">
                  <c:v>0.89</c:v>
                </c:pt>
                <c:pt idx="2">
                  <c:v>0.88</c:v>
                </c:pt>
                <c:pt idx="3">
                  <c:v>0.85000000000000064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Женщины</c:v>
                </c:pt>
              </c:strCache>
            </c:strRef>
          </c:tx>
          <c:dLbls>
            <c:dLblPos val="t"/>
            <c:showVal val="1"/>
          </c:dLbls>
          <c:cat>
            <c:strRef>
              <c:f>Лист1!$A$2:$A$5</c:f>
              <c:strCache>
                <c:ptCount val="4"/>
                <c:pt idx="0">
                  <c:v>25-34</c:v>
                </c:pt>
                <c:pt idx="1">
                  <c:v>35-44</c:v>
                </c:pt>
                <c:pt idx="2">
                  <c:v>45-54</c:v>
                </c:pt>
                <c:pt idx="3">
                  <c:v>55-64</c:v>
                </c:pt>
              </c:strCache>
            </c:strRef>
          </c:cat>
          <c:val>
            <c:numRef>
              <c:f>Лист1!$C$2:$C$5</c:f>
              <c:numCache>
                <c:formatCode>General</c:formatCode>
                <c:ptCount val="4"/>
                <c:pt idx="0">
                  <c:v>0.85000000000000064</c:v>
                </c:pt>
                <c:pt idx="1">
                  <c:v>0.85000000000000064</c:v>
                </c:pt>
                <c:pt idx="2">
                  <c:v>0.82000000000000062</c:v>
                </c:pt>
                <c:pt idx="3">
                  <c:v>0.79</c:v>
                </c:pt>
              </c:numCache>
            </c:numRef>
          </c:val>
        </c:ser>
        <c:dLbls>
          <c:showVal val="1"/>
        </c:dLbls>
        <c:marker val="1"/>
        <c:axId val="63731968"/>
        <c:axId val="63832064"/>
      </c:lineChart>
      <c:catAx>
        <c:axId val="63731968"/>
        <c:scaling>
          <c:orientation val="minMax"/>
        </c:scaling>
        <c:axPos val="b"/>
        <c:majorTickMark val="none"/>
        <c:tickLblPos val="nextTo"/>
        <c:crossAx val="63832064"/>
        <c:crosses val="autoZero"/>
        <c:auto val="1"/>
        <c:lblAlgn val="ctr"/>
        <c:lblOffset val="100"/>
      </c:catAx>
      <c:valAx>
        <c:axId val="63832064"/>
        <c:scaling>
          <c:orientation val="minMax"/>
        </c:scaling>
        <c:delete val="1"/>
        <c:axPos val="l"/>
        <c:numFmt formatCode="General" sourceLinked="1"/>
        <c:majorTickMark val="none"/>
        <c:tickLblPos val="none"/>
        <c:crossAx val="63731968"/>
        <c:crosses val="autoZero"/>
        <c:crossBetween val="between"/>
      </c:valAx>
    </c:plotArea>
    <c:legend>
      <c:legendPos val="t"/>
      <c:layout/>
    </c:legend>
    <c:plotVisOnly val="1"/>
  </c:chart>
  <c:txPr>
    <a:bodyPr/>
    <a:lstStyle/>
    <a:p>
      <a:pPr>
        <a:defRPr sz="1800"/>
      </a:pPr>
      <a:endParaRPr lang="ru-RU"/>
    </a:p>
  </c:txPr>
  <c:externalData r:id="rId1"/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F79BD9-4EFD-40CD-B7BD-A9AE0C6EEB0C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E7356F8-C7FD-4922-917E-61B85283C61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Рисунок</a:t>
            </a:r>
            <a:r>
              <a:rPr lang="ru-RU" baseline="0" dirty="0" smtClean="0"/>
              <a:t> </a:t>
            </a:r>
            <a:r>
              <a:rPr lang="ru-RU" dirty="0" smtClean="0"/>
              <a:t>3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E7356F8-C7FD-4922-917E-61B85283C612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16.06.2016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179512" y="274638"/>
            <a:ext cx="8784976" cy="1143000"/>
          </a:xfrm>
        </p:spPr>
        <p:txBody>
          <a:bodyPr>
            <a:noAutofit/>
          </a:bodyPr>
          <a:lstStyle/>
          <a:p>
            <a:r>
              <a:rPr lang="ru-RU" sz="3200" dirty="0" smtClean="0"/>
              <a:t>Суммарный коэффициент</a:t>
            </a:r>
            <a:r>
              <a:rPr lang="en-US" sz="3200" dirty="0" smtClean="0"/>
              <a:t> EQ-5D</a:t>
            </a:r>
            <a:r>
              <a:rPr lang="ru-RU" sz="3200" dirty="0" smtClean="0"/>
              <a:t> по </a:t>
            </a:r>
            <a:r>
              <a:rPr lang="en-US" sz="3200" dirty="0" smtClean="0"/>
              <a:t>James W. Shaw</a:t>
            </a:r>
            <a:r>
              <a:rPr lang="ru-RU" sz="3200" dirty="0" smtClean="0"/>
              <a:t> среди лиц с АГ в зависимости от возраста</a:t>
            </a:r>
            <a:endParaRPr lang="ru-RU" sz="3200" dirty="0"/>
          </a:p>
        </p:txBody>
      </p:sp>
      <p:graphicFrame>
        <p:nvGraphicFramePr>
          <p:cNvPr id="10" name="Содержимое 9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1129</TotalTime>
  <Words>19</Words>
  <Application>Microsoft Office PowerPoint</Application>
  <PresentationFormat>Экран (4:3)</PresentationFormat>
  <Paragraphs>3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Суммарный коэффициент EQ-5D по James W. Shaw среди лиц с АГ в зависимости от возраста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Суммарный коэффициент EQ-5D по James W. Shaw</dc:title>
  <dc:creator>Баланова Юлия Андреевна</dc:creator>
  <cp:lastModifiedBy>Юлия</cp:lastModifiedBy>
  <cp:revision>39</cp:revision>
  <dcterms:created xsi:type="dcterms:W3CDTF">2016-04-15T11:55:54Z</dcterms:created>
  <dcterms:modified xsi:type="dcterms:W3CDTF">2016-06-16T20:24:03Z</dcterms:modified>
</cp:coreProperties>
</file>

<file path=docProps/thumbnail.jpeg>
</file>