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5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_____Microsoft_Office_Excel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_____Microsoft_Office_Excel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autoTitleDeleted val="1"/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без АГ</c:v>
                </c:pt>
              </c:strCache>
            </c:strRef>
          </c:tx>
          <c:dPt>
            <c:idx val="1"/>
            <c:spPr>
              <a:solidFill>
                <a:schemeClr val="accent2">
                  <a:lumMod val="60000"/>
                  <a:lumOff val="40000"/>
                </a:schemeClr>
              </a:solidFill>
            </c:spPr>
          </c:dPt>
          <c:dPt>
            <c:idx val="2"/>
            <c:spPr>
              <a:solidFill>
                <a:schemeClr val="accent5">
                  <a:lumMod val="60000"/>
                  <a:lumOff val="40000"/>
                </a:schemeClr>
              </a:solidFill>
            </c:spPr>
          </c:dPt>
          <c:dLbls>
            <c:txPr>
              <a:bodyPr/>
              <a:lstStyle/>
              <a:p>
                <a:pPr>
                  <a:defRPr sz="1400"/>
                </a:pPr>
                <a:endParaRPr lang="ru-RU"/>
              </a:p>
            </c:txPr>
            <c:showVal val="1"/>
          </c:dLbls>
          <c:cat>
            <c:strRef>
              <c:f>Лист1!$A$2:$A$4</c:f>
              <c:strCache>
                <c:ptCount val="3"/>
                <c:pt idx="0">
                  <c:v>мужчины</c:v>
                </c:pt>
                <c:pt idx="1">
                  <c:v>женщины</c:v>
                </c:pt>
                <c:pt idx="2">
                  <c:v>всего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72.900000000000006</c:v>
                </c:pt>
                <c:pt idx="1">
                  <c:v>68.400000000000006</c:v>
                </c:pt>
                <c:pt idx="2">
                  <c:v>70.099999999999994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 АГ</c:v>
                </c:pt>
              </c:strCache>
            </c:strRef>
          </c:tx>
          <c:dPt>
            <c:idx val="0"/>
            <c:spPr>
              <a:solidFill>
                <a:schemeClr val="accent1">
                  <a:lumMod val="75000"/>
                </a:schemeClr>
              </a:solidFill>
            </c:spPr>
          </c:dPt>
          <c:dPt>
            <c:idx val="2"/>
            <c:spPr>
              <a:solidFill>
                <a:schemeClr val="accent5">
                  <a:lumMod val="75000"/>
                </a:schemeClr>
              </a:solidFill>
            </c:spPr>
          </c:dPt>
          <c:dLbls>
            <c:dLbl>
              <c:idx val="0"/>
              <c:layout>
                <c:manualLayout>
                  <c:x val="2.2003926549952646E-2"/>
                  <c:y val="-8.9679301169926628E-3"/>
                </c:manualLayout>
              </c:layout>
              <c:showVal val="1"/>
            </c:dLbl>
            <c:txPr>
              <a:bodyPr/>
              <a:lstStyle/>
              <a:p>
                <a:pPr>
                  <a:defRPr sz="1400"/>
                </a:pPr>
                <a:endParaRPr lang="ru-RU"/>
              </a:p>
            </c:txPr>
            <c:showVal val="1"/>
          </c:dLbls>
          <c:cat>
            <c:strRef>
              <c:f>Лист1!$A$2:$A$4</c:f>
              <c:strCache>
                <c:ptCount val="3"/>
                <c:pt idx="0">
                  <c:v>мужчины</c:v>
                </c:pt>
                <c:pt idx="1">
                  <c:v>женщины</c:v>
                </c:pt>
                <c:pt idx="2">
                  <c:v>всего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69</c:v>
                </c:pt>
                <c:pt idx="1">
                  <c:v>63.8</c:v>
                </c:pt>
                <c:pt idx="2">
                  <c:v>66.400000000000006</c:v>
                </c:pt>
              </c:numCache>
            </c:numRef>
          </c:val>
        </c:ser>
        <c:dLbls>
          <c:showVal val="1"/>
        </c:dLbls>
        <c:shape val="cylinder"/>
        <c:axId val="41514112"/>
        <c:axId val="41515648"/>
        <c:axId val="0"/>
      </c:bar3DChart>
      <c:catAx>
        <c:axId val="41514112"/>
        <c:scaling>
          <c:orientation val="minMax"/>
        </c:scaling>
        <c:axPos val="b"/>
        <c:majorTickMark val="none"/>
        <c:tickLblPos val="nextTo"/>
        <c:txPr>
          <a:bodyPr/>
          <a:lstStyle/>
          <a:p>
            <a:pPr>
              <a:defRPr sz="1400"/>
            </a:pPr>
            <a:endParaRPr lang="ru-RU"/>
          </a:p>
        </c:txPr>
        <c:crossAx val="41515648"/>
        <c:crosses val="autoZero"/>
        <c:auto val="1"/>
        <c:lblAlgn val="ctr"/>
        <c:lblOffset val="100"/>
      </c:catAx>
      <c:valAx>
        <c:axId val="41515648"/>
        <c:scaling>
          <c:orientation val="minMax"/>
        </c:scaling>
        <c:delete val="1"/>
        <c:axPos val="l"/>
        <c:numFmt formatCode="General" sourceLinked="1"/>
        <c:tickLblPos val="none"/>
        <c:crossAx val="41514112"/>
        <c:crosses val="autoZero"/>
        <c:crossBetween val="between"/>
      </c:valAx>
    </c:plotArea>
    <c:legend>
      <c:legendPos val="t"/>
      <c:layout/>
      <c:txPr>
        <a:bodyPr/>
        <a:lstStyle/>
        <a:p>
          <a:pPr>
            <a:defRPr sz="1400"/>
          </a:pPr>
          <a:endParaRPr lang="ru-RU"/>
        </a:p>
      </c:txPr>
    </c:legend>
    <c:plotVisOnly val="1"/>
  </c:chart>
  <c:txPr>
    <a:bodyPr/>
    <a:lstStyle/>
    <a:p>
      <a:pPr>
        <a:defRPr sz="1800"/>
      </a:pPr>
      <a:endParaRPr lang="ru-RU"/>
    </a:p>
  </c:txPr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style val="8"/>
  <c:chart>
    <c:autoTitleDeleted val="1"/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не лечатся</c:v>
                </c:pt>
              </c:strCache>
            </c:strRef>
          </c:tx>
          <c:dLbls>
            <c:txPr>
              <a:bodyPr/>
              <a:lstStyle/>
              <a:p>
                <a:pPr>
                  <a:defRPr sz="1400"/>
                </a:pPr>
                <a:endParaRPr lang="ru-RU"/>
              </a:p>
            </c:txPr>
            <c:showVal val="1"/>
          </c:dLbls>
          <c:cat>
            <c:strRef>
              <c:f>Лист1!$A$2:$A$4</c:f>
              <c:strCache>
                <c:ptCount val="3"/>
                <c:pt idx="0">
                  <c:v>мужчины</c:v>
                </c:pt>
                <c:pt idx="1">
                  <c:v>женщины</c:v>
                </c:pt>
                <c:pt idx="2">
                  <c:v>всего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71.3</c:v>
                </c:pt>
                <c:pt idx="1">
                  <c:v>66.7</c:v>
                </c:pt>
                <c:pt idx="2">
                  <c:v>69.400000000000006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эффективно лечатся</c:v>
                </c:pt>
              </c:strCache>
            </c:strRef>
          </c:tx>
          <c:dLbls>
            <c:dLbl>
              <c:idx val="0"/>
              <c:layout>
                <c:manualLayout>
                  <c:x val="1.9735574382913675E-2"/>
                  <c:y val="0"/>
                </c:manualLayout>
              </c:layout>
              <c:showVal val="1"/>
            </c:dLbl>
            <c:txPr>
              <a:bodyPr/>
              <a:lstStyle/>
              <a:p>
                <a:pPr>
                  <a:defRPr sz="1400"/>
                </a:pPr>
                <a:endParaRPr lang="ru-RU"/>
              </a:p>
            </c:txPr>
            <c:showVal val="1"/>
          </c:dLbls>
          <c:cat>
            <c:strRef>
              <c:f>Лист1!$A$2:$A$4</c:f>
              <c:strCache>
                <c:ptCount val="3"/>
                <c:pt idx="0">
                  <c:v>мужчины</c:v>
                </c:pt>
                <c:pt idx="1">
                  <c:v>женщины</c:v>
                </c:pt>
                <c:pt idx="2">
                  <c:v>всего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66.7</c:v>
                </c:pt>
                <c:pt idx="1">
                  <c:v>62.3</c:v>
                </c:pt>
                <c:pt idx="2">
                  <c:v>63.8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лечатся не эффективно</c:v>
                </c:pt>
              </c:strCache>
            </c:strRef>
          </c:tx>
          <c:dLbls>
            <c:dLbl>
              <c:idx val="0"/>
              <c:layout>
                <c:manualLayout>
                  <c:x val="2.4669467978642071E-2"/>
                  <c:y val="-2.8446660048524587E-3"/>
                </c:manualLayout>
              </c:layout>
              <c:showVal val="1"/>
            </c:dLbl>
            <c:dLbl>
              <c:idx val="1"/>
              <c:layout>
                <c:manualLayout>
                  <c:x val="1.7268627585049448E-2"/>
                  <c:y val="0"/>
                </c:manualLayout>
              </c:layout>
              <c:showVal val="1"/>
            </c:dLbl>
            <c:dLbl>
              <c:idx val="2"/>
              <c:layout>
                <c:manualLayout>
                  <c:x val="2.2202521180777871E-2"/>
                  <c:y val="-1.4223330024262541E-2"/>
                </c:manualLayout>
              </c:layout>
              <c:showVal val="1"/>
            </c:dLbl>
            <c:txPr>
              <a:bodyPr/>
              <a:lstStyle/>
              <a:p>
                <a:pPr>
                  <a:defRPr sz="1400"/>
                </a:pPr>
                <a:endParaRPr lang="ru-RU"/>
              </a:p>
            </c:txPr>
            <c:showVal val="1"/>
          </c:dLbls>
          <c:cat>
            <c:strRef>
              <c:f>Лист1!$A$2:$A$4</c:f>
              <c:strCache>
                <c:ptCount val="3"/>
                <c:pt idx="0">
                  <c:v>мужчины</c:v>
                </c:pt>
                <c:pt idx="1">
                  <c:v>женщины</c:v>
                </c:pt>
                <c:pt idx="2">
                  <c:v>всего</c:v>
                </c:pt>
              </c:strCache>
            </c:strRef>
          </c:cat>
          <c:val>
            <c:numRef>
              <c:f>Лист1!$D$2:$D$4</c:f>
              <c:numCache>
                <c:formatCode>General</c:formatCode>
                <c:ptCount val="3"/>
                <c:pt idx="0">
                  <c:v>65.900000000000006</c:v>
                </c:pt>
                <c:pt idx="1">
                  <c:v>61.8</c:v>
                </c:pt>
                <c:pt idx="2">
                  <c:v>63.7</c:v>
                </c:pt>
              </c:numCache>
            </c:numRef>
          </c:val>
        </c:ser>
        <c:dLbls>
          <c:showVal val="1"/>
        </c:dLbls>
        <c:shape val="cylinder"/>
        <c:axId val="66106496"/>
        <c:axId val="66108032"/>
        <c:axId val="0"/>
      </c:bar3DChart>
      <c:catAx>
        <c:axId val="66106496"/>
        <c:scaling>
          <c:orientation val="minMax"/>
        </c:scaling>
        <c:axPos val="b"/>
        <c:majorTickMark val="none"/>
        <c:tickLblPos val="nextTo"/>
        <c:crossAx val="66108032"/>
        <c:crosses val="autoZero"/>
        <c:auto val="1"/>
        <c:lblAlgn val="ctr"/>
        <c:lblOffset val="100"/>
      </c:catAx>
      <c:valAx>
        <c:axId val="66108032"/>
        <c:scaling>
          <c:orientation val="minMax"/>
        </c:scaling>
        <c:delete val="1"/>
        <c:axPos val="l"/>
        <c:numFmt formatCode="General" sourceLinked="1"/>
        <c:tickLblPos val="none"/>
        <c:crossAx val="6610649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"/>
          <c:y val="1.7067996029115046E-2"/>
          <c:w val="1"/>
          <c:h val="0.14441114965720697"/>
        </c:manualLayout>
      </c:layout>
    </c:legend>
    <c:plotVisOnly val="1"/>
  </c:chart>
  <c:txPr>
    <a:bodyPr/>
    <a:lstStyle/>
    <a:p>
      <a:pPr>
        <a:defRPr sz="1800"/>
      </a:pPr>
      <a:endParaRPr lang="ru-RU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0.81985</cdr:x>
      <cdr:y>0.40678</cdr:y>
    </cdr:from>
    <cdr:to>
      <cdr:x>0.87332</cdr:x>
      <cdr:y>0.47458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3312368" y="1728192"/>
          <a:ext cx="216029" cy="28804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ru-RU" sz="1600" dirty="0" smtClean="0"/>
            <a:t>*</a:t>
          </a:r>
          <a:endParaRPr lang="ru-RU" sz="1600" dirty="0"/>
        </a:p>
      </cdr:txBody>
    </cdr:sp>
  </cdr:relSizeAnchor>
  <cdr:relSizeAnchor xmlns:cdr="http://schemas.openxmlformats.org/drawingml/2006/chartDrawing">
    <cdr:from>
      <cdr:x>0.64163</cdr:x>
      <cdr:y>0.30508</cdr:y>
    </cdr:from>
    <cdr:to>
      <cdr:x>0.69509</cdr:x>
      <cdr:y>0.33898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2592288" y="1296144"/>
          <a:ext cx="216024" cy="14401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endParaRPr lang="ru-RU" sz="1100" dirty="0"/>
        </a:p>
      </cdr:txBody>
    </cdr:sp>
  </cdr:relSizeAnchor>
  <cdr:relSizeAnchor xmlns:cdr="http://schemas.openxmlformats.org/drawingml/2006/chartDrawing">
    <cdr:from>
      <cdr:x>0.28517</cdr:x>
      <cdr:y>0.30508</cdr:y>
    </cdr:from>
    <cdr:to>
      <cdr:x>0.33864</cdr:x>
      <cdr:y>0.35593</cdr:y>
    </cdr:to>
    <cdr:sp macro="" textlink="">
      <cdr:nvSpPr>
        <cdr:cNvPr id="4" name="TextBox 3"/>
        <cdr:cNvSpPr txBox="1"/>
      </cdr:nvSpPr>
      <cdr:spPr>
        <a:xfrm xmlns:a="http://schemas.openxmlformats.org/drawingml/2006/main">
          <a:off x="1152128" y="1296144"/>
          <a:ext cx="216029" cy="216035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ru-RU" sz="1400" dirty="0" smtClean="0"/>
            <a:t>*</a:t>
          </a:r>
          <a:endParaRPr lang="ru-RU" sz="1400" dirty="0"/>
        </a:p>
      </cdr:txBody>
    </cdr:sp>
  </cdr:relSizeAnchor>
  <cdr:relSizeAnchor xmlns:cdr="http://schemas.openxmlformats.org/drawingml/2006/chartDrawing">
    <cdr:from>
      <cdr:x>0.55251</cdr:x>
      <cdr:y>0.54237</cdr:y>
    </cdr:from>
    <cdr:to>
      <cdr:x>0.60598</cdr:x>
      <cdr:y>0.57627</cdr:y>
    </cdr:to>
    <cdr:sp macro="" textlink="">
      <cdr:nvSpPr>
        <cdr:cNvPr id="5" name="TextBox 4"/>
        <cdr:cNvSpPr txBox="1"/>
      </cdr:nvSpPr>
      <cdr:spPr>
        <a:xfrm xmlns:a="http://schemas.openxmlformats.org/drawingml/2006/main">
          <a:off x="2232248" y="2304256"/>
          <a:ext cx="216029" cy="144023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ru-RU" sz="1400" dirty="0" smtClean="0"/>
            <a:t>*</a:t>
          </a:r>
          <a:endParaRPr lang="ru-RU" sz="1400" dirty="0"/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0.15386</cdr:x>
      <cdr:y>0.24194</cdr:y>
    </cdr:from>
    <cdr:to>
      <cdr:x>0.23779</cdr:x>
      <cdr:y>0.29033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792088" y="1080120"/>
          <a:ext cx="432077" cy="21603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ru-RU" sz="1400" dirty="0" smtClean="0"/>
            <a:t>**</a:t>
          </a:r>
          <a:endParaRPr lang="ru-RU" sz="1400" dirty="0"/>
        </a:p>
      </cdr:txBody>
    </cdr:sp>
  </cdr:relSizeAnchor>
  <cdr:relSizeAnchor xmlns:cdr="http://schemas.openxmlformats.org/drawingml/2006/chartDrawing">
    <cdr:from>
      <cdr:x>0.43361</cdr:x>
      <cdr:y>0.40323</cdr:y>
    </cdr:from>
    <cdr:to>
      <cdr:x>0.53152</cdr:x>
      <cdr:y>0.45162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2232248" y="1800200"/>
          <a:ext cx="504047" cy="21603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ru-RU" sz="1400" dirty="0" smtClean="0"/>
            <a:t>**</a:t>
          </a:r>
          <a:endParaRPr lang="ru-RU" sz="1400" dirty="0"/>
        </a:p>
      </cdr:txBody>
    </cdr:sp>
  </cdr:relSizeAnchor>
  <cdr:relSizeAnchor xmlns:cdr="http://schemas.openxmlformats.org/drawingml/2006/chartDrawing">
    <cdr:from>
      <cdr:x>0.72734</cdr:x>
      <cdr:y>0.32258</cdr:y>
    </cdr:from>
    <cdr:to>
      <cdr:x>0.82526</cdr:x>
      <cdr:y>0.38709</cdr:y>
    </cdr:to>
    <cdr:sp macro="" textlink="">
      <cdr:nvSpPr>
        <cdr:cNvPr id="4" name="TextBox 3"/>
        <cdr:cNvSpPr txBox="1"/>
      </cdr:nvSpPr>
      <cdr:spPr>
        <a:xfrm xmlns:a="http://schemas.openxmlformats.org/drawingml/2006/main">
          <a:off x="3744416" y="1440160"/>
          <a:ext cx="504098" cy="288005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ru-RU" sz="1400" dirty="0" smtClean="0"/>
            <a:t>**</a:t>
          </a:r>
          <a:endParaRPr lang="ru-RU" sz="1400" dirty="0"/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17.06.2016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EQ</a:t>
            </a:r>
            <a:r>
              <a:rPr lang="ru-RU" dirty="0" smtClean="0"/>
              <a:t>-</a:t>
            </a:r>
            <a:r>
              <a:rPr lang="en-US" dirty="0" smtClean="0"/>
              <a:t>VAS 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251520" y="1196752"/>
            <a:ext cx="4104456" cy="639762"/>
          </a:xfrm>
        </p:spPr>
        <p:txBody>
          <a:bodyPr>
            <a:normAutofit fontScale="92500" lnSpcReduction="20000"/>
          </a:bodyPr>
          <a:lstStyle/>
          <a:p>
            <a:r>
              <a:rPr lang="ru-RU" dirty="0" smtClean="0"/>
              <a:t>А. </a:t>
            </a:r>
            <a:r>
              <a:rPr lang="en-US" dirty="0" smtClean="0"/>
              <a:t>EQ</a:t>
            </a:r>
            <a:r>
              <a:rPr lang="ru-RU" dirty="0" smtClean="0"/>
              <a:t>-</a:t>
            </a:r>
            <a:r>
              <a:rPr lang="en-US" dirty="0" smtClean="0"/>
              <a:t>VAS</a:t>
            </a:r>
            <a:r>
              <a:rPr lang="ru-RU" dirty="0" smtClean="0"/>
              <a:t> в зависимости от наличия АГ</a:t>
            </a:r>
            <a:r>
              <a:rPr lang="en-US" dirty="0" smtClean="0"/>
              <a:t> </a:t>
            </a:r>
            <a:endParaRPr lang="ru-RU" dirty="0"/>
          </a:p>
        </p:txBody>
      </p:sp>
      <p:graphicFrame>
        <p:nvGraphicFramePr>
          <p:cNvPr id="9" name="Содержимое 8"/>
          <p:cNvGraphicFramePr>
            <a:graphicFrameLocks noGrp="1"/>
          </p:cNvGraphicFramePr>
          <p:nvPr>
            <p:ph sz="half" idx="2"/>
          </p:nvPr>
        </p:nvGraphicFramePr>
        <p:xfrm>
          <a:off x="179512" y="1844824"/>
          <a:ext cx="4040188" cy="42484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Текст 6"/>
          <p:cNvSpPr>
            <a:spLocks noGrp="1"/>
          </p:cNvSpPr>
          <p:nvPr>
            <p:ph type="body" sz="quarter" idx="3"/>
          </p:nvPr>
        </p:nvSpPr>
        <p:spPr>
          <a:xfrm>
            <a:off x="4644008" y="1196752"/>
            <a:ext cx="4041775" cy="639762"/>
          </a:xfrm>
        </p:spPr>
        <p:txBody>
          <a:bodyPr>
            <a:normAutofit fontScale="85000" lnSpcReduction="20000"/>
          </a:bodyPr>
          <a:lstStyle/>
          <a:p>
            <a:r>
              <a:rPr lang="ru-RU" dirty="0" smtClean="0"/>
              <a:t>Б. </a:t>
            </a:r>
            <a:r>
              <a:rPr lang="en-US" dirty="0" smtClean="0"/>
              <a:t>EQ</a:t>
            </a:r>
            <a:r>
              <a:rPr lang="ru-RU" dirty="0" smtClean="0"/>
              <a:t>-</a:t>
            </a:r>
            <a:r>
              <a:rPr lang="en-US" dirty="0" smtClean="0"/>
              <a:t>VAS </a:t>
            </a:r>
            <a:r>
              <a:rPr lang="ru-RU" dirty="0" smtClean="0"/>
              <a:t>среди лиц, имеющих  АГ в зависимости от статуса лечения </a:t>
            </a:r>
            <a:endParaRPr lang="ru-RU" dirty="0"/>
          </a:p>
        </p:txBody>
      </p:sp>
      <p:graphicFrame>
        <p:nvGraphicFramePr>
          <p:cNvPr id="10" name="Содержимое 9"/>
          <p:cNvGraphicFramePr>
            <a:graphicFrameLocks noGrp="1"/>
          </p:cNvGraphicFramePr>
          <p:nvPr>
            <p:ph sz="quarter" idx="4"/>
          </p:nvPr>
        </p:nvGraphicFramePr>
        <p:xfrm>
          <a:off x="3995936" y="1628800"/>
          <a:ext cx="5148064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107504" y="6021288"/>
            <a:ext cx="88569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*</a:t>
            </a:r>
            <a:r>
              <a:rPr lang="ru-RU" sz="1400" dirty="0" err="1" smtClean="0"/>
              <a:t>р</a:t>
            </a:r>
            <a:r>
              <a:rPr lang="ru-RU" sz="1400" dirty="0" smtClean="0"/>
              <a:t>&lt;0,0005 между лицами с АГ и без этого заболевания, **</a:t>
            </a:r>
            <a:r>
              <a:rPr lang="ru-RU" sz="1400" dirty="0" err="1" smtClean="0"/>
              <a:t>р</a:t>
            </a:r>
            <a:r>
              <a:rPr lang="ru-RU" sz="1400" dirty="0" smtClean="0"/>
              <a:t>&lt;0,0005 между лицами, не получающими АГП в                 сравнении с принимающими препараты</a:t>
            </a:r>
            <a:endParaRPr lang="ru-RU" sz="1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63</Words>
  <Application>Microsoft Office PowerPoint</Application>
  <PresentationFormat>Экран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EQ-VAS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EQ-VAS</dc:title>
  <dc:creator>Баланова Юлия Андреевна</dc:creator>
  <cp:lastModifiedBy>jbalanova</cp:lastModifiedBy>
  <cp:revision>9</cp:revision>
  <dcterms:created xsi:type="dcterms:W3CDTF">2016-04-05T10:28:33Z</dcterms:created>
  <dcterms:modified xsi:type="dcterms:W3CDTF">2016-06-17T12:14:41Z</dcterms:modified>
</cp:coreProperties>
</file>

<file path=docProps/thumbnail.jpeg>
</file>