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 АГ</c:v>
                </c:pt>
              </c:strCache>
            </c:strRef>
          </c:tx>
          <c:dPt>
            <c:idx val="1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мужчины</c:v>
                </c:pt>
                <c:pt idx="1">
                  <c:v>женщины</c:v>
                </c:pt>
                <c:pt idx="2">
                  <c:v>всего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72.900000000000006</c:v>
                </c:pt>
                <c:pt idx="1">
                  <c:v>68.400000000000006</c:v>
                </c:pt>
                <c:pt idx="2">
                  <c:v>70.099999999999994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 АГ</c:v>
                </c:pt>
              </c:strCache>
            </c:strRef>
          </c:tx>
          <c:dPt>
            <c:idx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2.2003926549952646E-2"/>
                  <c:y val="-8.9679301169926628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мужчины</c:v>
                </c:pt>
                <c:pt idx="1">
                  <c:v>женщины</c:v>
                </c:pt>
                <c:pt idx="2">
                  <c:v>всего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69</c:v>
                </c:pt>
                <c:pt idx="1">
                  <c:v>63.8</c:v>
                </c:pt>
                <c:pt idx="2">
                  <c:v>66.400000000000006</c:v>
                </c:pt>
              </c:numCache>
            </c:numRef>
          </c:val>
        </c:ser>
        <c:dLbls>
          <c:showVal val="1"/>
        </c:dLbls>
        <c:shape val="cylinder"/>
        <c:axId val="41514112"/>
        <c:axId val="41515648"/>
        <c:axId val="0"/>
      </c:bar3DChart>
      <c:catAx>
        <c:axId val="4151411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41515648"/>
        <c:crosses val="autoZero"/>
        <c:auto val="1"/>
        <c:lblAlgn val="ctr"/>
        <c:lblOffset val="100"/>
      </c:catAx>
      <c:valAx>
        <c:axId val="41515648"/>
        <c:scaling>
          <c:orientation val="minMax"/>
        </c:scaling>
        <c:delete val="1"/>
        <c:axPos val="l"/>
        <c:numFmt formatCode="General" sourceLinked="1"/>
        <c:tickLblPos val="none"/>
        <c:crossAx val="41514112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лечатся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мужчины</c:v>
                </c:pt>
                <c:pt idx="1">
                  <c:v>женщины</c:v>
                </c:pt>
                <c:pt idx="2">
                  <c:v>всего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71.3</c:v>
                </c:pt>
                <c:pt idx="1">
                  <c:v>66.7</c:v>
                </c:pt>
                <c:pt idx="2">
                  <c:v>69.400000000000006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эффективно лечатся</c:v>
                </c:pt>
              </c:strCache>
            </c:strRef>
          </c:tx>
          <c:dLbls>
            <c:dLbl>
              <c:idx val="0"/>
              <c:layout>
                <c:manualLayout>
                  <c:x val="1.9735574382913675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мужчины</c:v>
                </c:pt>
                <c:pt idx="1">
                  <c:v>женщины</c:v>
                </c:pt>
                <c:pt idx="2">
                  <c:v>всего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66.7</c:v>
                </c:pt>
                <c:pt idx="1">
                  <c:v>62.3</c:v>
                </c:pt>
                <c:pt idx="2">
                  <c:v>63.8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лечатся не эффективно</c:v>
                </c:pt>
              </c:strCache>
            </c:strRef>
          </c:tx>
          <c:dLbls>
            <c:dLbl>
              <c:idx val="0"/>
              <c:layout>
                <c:manualLayout>
                  <c:x val="2.4669467978642071E-2"/>
                  <c:y val="-2.8446660048524587E-3"/>
                </c:manualLayout>
              </c:layout>
              <c:showVal val="1"/>
            </c:dLbl>
            <c:dLbl>
              <c:idx val="1"/>
              <c:layout>
                <c:manualLayout>
                  <c:x val="1.7268627585049448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2.2202521180777871E-2"/>
                  <c:y val="-1.4223330024262541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мужчины</c:v>
                </c:pt>
                <c:pt idx="1">
                  <c:v>женщины</c:v>
                </c:pt>
                <c:pt idx="2">
                  <c:v>всего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65.900000000000006</c:v>
                </c:pt>
                <c:pt idx="1">
                  <c:v>61.8</c:v>
                </c:pt>
                <c:pt idx="2">
                  <c:v>63.7</c:v>
                </c:pt>
              </c:numCache>
            </c:numRef>
          </c:val>
        </c:ser>
        <c:dLbls>
          <c:showVal val="1"/>
        </c:dLbls>
        <c:shape val="cylinder"/>
        <c:axId val="66106496"/>
        <c:axId val="66108032"/>
        <c:axId val="0"/>
      </c:bar3DChart>
      <c:catAx>
        <c:axId val="66106496"/>
        <c:scaling>
          <c:orientation val="minMax"/>
        </c:scaling>
        <c:axPos val="b"/>
        <c:majorTickMark val="none"/>
        <c:tickLblPos val="nextTo"/>
        <c:crossAx val="66108032"/>
        <c:crosses val="autoZero"/>
        <c:auto val="1"/>
        <c:lblAlgn val="ctr"/>
        <c:lblOffset val="100"/>
      </c:catAx>
      <c:valAx>
        <c:axId val="66108032"/>
        <c:scaling>
          <c:orientation val="minMax"/>
        </c:scaling>
        <c:delete val="1"/>
        <c:axPos val="l"/>
        <c:numFmt formatCode="General" sourceLinked="1"/>
        <c:tickLblPos val="none"/>
        <c:crossAx val="6610649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"/>
          <c:y val="1.7067996029115046E-2"/>
          <c:w val="1"/>
          <c:h val="0.14441114965720697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0.81985</cdr:x>
      <cdr:y>0.40678</cdr:y>
    </cdr:from>
    <cdr:to>
      <cdr:x>0.87332</cdr:x>
      <cdr:y>0.47458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12368" y="1728192"/>
          <a:ext cx="216029" cy="2880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/>
            <a:t>*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0.64163</cdr:x>
      <cdr:y>0.30508</cdr:y>
    </cdr:from>
    <cdr:to>
      <cdr:x>0.69509</cdr:x>
      <cdr:y>0.33898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592288" y="1296144"/>
          <a:ext cx="216024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0.28517</cdr:x>
      <cdr:y>0.30508</cdr:y>
    </cdr:from>
    <cdr:to>
      <cdr:x>0.33864</cdr:x>
      <cdr:y>0.35593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152128" y="1296144"/>
          <a:ext cx="216029" cy="2160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*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0.55251</cdr:x>
      <cdr:y>0.54237</cdr:y>
    </cdr:from>
    <cdr:to>
      <cdr:x>0.60598</cdr:x>
      <cdr:y>0.57627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232248" y="2304256"/>
          <a:ext cx="216029" cy="1440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*</a:t>
          </a:r>
          <a:endParaRPr lang="ru-RU" sz="14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0.15386</cdr:x>
      <cdr:y>0.24194</cdr:y>
    </cdr:from>
    <cdr:to>
      <cdr:x>0.23779</cdr:x>
      <cdr:y>0.29033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92088" y="1080120"/>
          <a:ext cx="432077" cy="2160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**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0.43361</cdr:x>
      <cdr:y>0.40323</cdr:y>
    </cdr:from>
    <cdr:to>
      <cdr:x>0.53152</cdr:x>
      <cdr:y>0.45162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232248" y="1800200"/>
          <a:ext cx="504047" cy="2160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**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0.72734</cdr:x>
      <cdr:y>0.32258</cdr:y>
    </cdr:from>
    <cdr:to>
      <cdr:x>0.82526</cdr:x>
      <cdr:y>0.38709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744416" y="1440160"/>
          <a:ext cx="504098" cy="2880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**</a:t>
          </a:r>
          <a:endParaRPr lang="ru-RU" sz="14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</a:t>
            </a:r>
            <a:r>
              <a:rPr lang="ru-RU" dirty="0" smtClean="0"/>
              <a:t>-</a:t>
            </a:r>
            <a:r>
              <a:rPr lang="en-US" dirty="0" smtClean="0"/>
              <a:t>VAS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4104456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А. </a:t>
            </a:r>
            <a:r>
              <a:rPr lang="en-US" dirty="0" smtClean="0"/>
              <a:t>EQ</a:t>
            </a:r>
            <a:r>
              <a:rPr lang="ru-RU" dirty="0" smtClean="0"/>
              <a:t>-</a:t>
            </a:r>
            <a:r>
              <a:rPr lang="en-US" dirty="0" smtClean="0"/>
              <a:t>VAS</a:t>
            </a:r>
            <a:r>
              <a:rPr lang="ru-RU" dirty="0" smtClean="0"/>
              <a:t> в зависимости от наличия АГ</a:t>
            </a:r>
            <a:r>
              <a:rPr lang="en-US" dirty="0" smtClean="0"/>
              <a:t> 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179512" y="1844824"/>
          <a:ext cx="4040188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8" y="1196752"/>
            <a:ext cx="4041775" cy="63976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Б. </a:t>
            </a:r>
            <a:r>
              <a:rPr lang="en-US" dirty="0" smtClean="0"/>
              <a:t>EQ</a:t>
            </a:r>
            <a:r>
              <a:rPr lang="ru-RU" dirty="0" smtClean="0"/>
              <a:t>-</a:t>
            </a:r>
            <a:r>
              <a:rPr lang="en-US" dirty="0" smtClean="0"/>
              <a:t>VAS </a:t>
            </a:r>
            <a:r>
              <a:rPr lang="ru-RU" dirty="0" smtClean="0"/>
              <a:t>среди лиц, имеющих  АГ в зависимости от статуса лечения </a:t>
            </a:r>
            <a:endParaRPr lang="ru-RU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quarter" idx="4"/>
          </p:nvPr>
        </p:nvGraphicFramePr>
        <p:xfrm>
          <a:off x="3995936" y="1628800"/>
          <a:ext cx="514806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7504" y="6021288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</a:t>
            </a:r>
            <a:r>
              <a:rPr lang="ru-RU" sz="1400" dirty="0" err="1" smtClean="0"/>
              <a:t>р</a:t>
            </a:r>
            <a:r>
              <a:rPr lang="ru-RU" sz="1400" dirty="0" smtClean="0"/>
              <a:t>&lt;0,0005 между лицами с АГ и без этого заболевания, **</a:t>
            </a:r>
            <a:r>
              <a:rPr lang="ru-RU" sz="1400" dirty="0" err="1" smtClean="0"/>
              <a:t>р</a:t>
            </a:r>
            <a:r>
              <a:rPr lang="ru-RU" sz="1400" dirty="0" smtClean="0"/>
              <a:t>&lt;0,0005 между лицами, не получающими АГП в                 сравнении с принимающими препараты</a:t>
            </a:r>
            <a:endParaRPr lang="ru-RU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63</Words>
  <Application>Microsoft Office PowerPoint</Application>
  <PresentationFormat>Экран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EQ-VAS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EQ-VAS</dc:title>
  <dc:creator>Баланова Юлия Андреевна</dc:creator>
  <cp:lastModifiedBy>jbalanova</cp:lastModifiedBy>
  <cp:revision>9</cp:revision>
  <dcterms:created xsi:type="dcterms:W3CDTF">2016-04-05T10:28:33Z</dcterms:created>
  <dcterms:modified xsi:type="dcterms:W3CDTF">2016-06-17T12:14:41Z</dcterms:modified>
</cp:coreProperties>
</file>