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Мен</c:v>
                </c:pt>
              </c:strCache>
            </c:strRef>
          </c:tx>
          <c:spPr>
            <a:blipFill>
              <a:blip xmlns:r="http://schemas.openxmlformats.org/officeDocument/2006/relationships" r:embed="rId1"/>
              <a:tile tx="0" ty="0" sx="100000" sy="100000" flip="none" algn="tl"/>
            </a:blipFill>
            <a:ln>
              <a:solidFill>
                <a:prstClr val="black"/>
              </a:solidFill>
            </a:ln>
          </c:spPr>
          <c:invertIfNegative val="0"/>
          <c:cat>
            <c:strRef>
              <c:f>Лист1!$A$2:$A$6</c:f>
              <c:strCache>
                <c:ptCount val="5"/>
                <c:pt idx="0">
                  <c:v>Ca</c:v>
                </c:pt>
                <c:pt idx="1">
                  <c:v>Fe</c:v>
                </c:pt>
                <c:pt idx="2">
                  <c:v>K</c:v>
                </c:pt>
                <c:pt idx="3">
                  <c:v>Mg</c:v>
                </c:pt>
                <c:pt idx="4">
                  <c:v>Na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1.7600000000000013</c:v>
                </c:pt>
                <c:pt idx="1">
                  <c:v>1.3800000000000001</c:v>
                </c:pt>
                <c:pt idx="2">
                  <c:v>17.600000000000001</c:v>
                </c:pt>
                <c:pt idx="3">
                  <c:v>1.3</c:v>
                </c:pt>
                <c:pt idx="4">
                  <c:v>18.2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Ме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invertIfNegative val="0"/>
          <c:cat>
            <c:strRef>
              <c:f>Лист1!$A$2:$A$6</c:f>
              <c:strCache>
                <c:ptCount val="5"/>
                <c:pt idx="0">
                  <c:v>Ca</c:v>
                </c:pt>
                <c:pt idx="1">
                  <c:v>Fe</c:v>
                </c:pt>
                <c:pt idx="2">
                  <c:v>K</c:v>
                </c:pt>
                <c:pt idx="3">
                  <c:v>Mg</c:v>
                </c:pt>
                <c:pt idx="4">
                  <c:v>Na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0.97000000000000064</c:v>
                </c:pt>
                <c:pt idx="1">
                  <c:v>0.52</c:v>
                </c:pt>
                <c:pt idx="2">
                  <c:v>15.8</c:v>
                </c:pt>
                <c:pt idx="3">
                  <c:v>1.1900000000000055</c:v>
                </c:pt>
                <c:pt idx="4">
                  <c:v>14.3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Meв</c:v>
                </c:pt>
              </c:strCache>
            </c:strRef>
          </c:tx>
          <c:spPr>
            <a:blipFill>
              <a:blip xmlns:r="http://schemas.openxmlformats.org/officeDocument/2006/relationships" r:embed="rId2"/>
              <a:tile tx="0" ty="0" sx="100000" sy="100000" flip="none" algn="tl"/>
            </a:blipFill>
            <a:ln>
              <a:solidFill>
                <a:prstClr val="black">
                  <a:alpha val="98000"/>
                </a:prstClr>
              </a:solidFill>
            </a:ln>
          </c:spPr>
          <c:invertIfNegative val="0"/>
          <c:cat>
            <c:strRef>
              <c:f>Лист1!$A$2:$A$6</c:f>
              <c:strCache>
                <c:ptCount val="5"/>
                <c:pt idx="0">
                  <c:v>Ca</c:v>
                </c:pt>
                <c:pt idx="1">
                  <c:v>Fe</c:v>
                </c:pt>
                <c:pt idx="2">
                  <c:v>K</c:v>
                </c:pt>
                <c:pt idx="3">
                  <c:v>Mg</c:v>
                </c:pt>
                <c:pt idx="4">
                  <c:v>Na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1.37</c:v>
                </c:pt>
                <c:pt idx="1">
                  <c:v>0.92</c:v>
                </c:pt>
                <c:pt idx="2">
                  <c:v>16.52</c:v>
                </c:pt>
                <c:pt idx="3">
                  <c:v>1.25</c:v>
                </c:pt>
                <c:pt idx="4">
                  <c:v>16.2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131610496"/>
        <c:axId val="131612032"/>
      </c:barChart>
      <c:catAx>
        <c:axId val="131610496"/>
        <c:scaling>
          <c:orientation val="minMax"/>
        </c:scaling>
        <c:delete val="0"/>
        <c:axPos val="b"/>
        <c:numFmt formatCode="dd/mm/yyyy" sourceLinked="1"/>
        <c:majorTickMark val="none"/>
        <c:minorTickMark val="none"/>
        <c:tickLblPos val="nextTo"/>
        <c:crossAx val="131612032"/>
        <c:crosses val="autoZero"/>
        <c:auto val="1"/>
        <c:lblAlgn val="ctr"/>
        <c:lblOffset val="100"/>
        <c:noMultiLvlLbl val="0"/>
      </c:catAx>
      <c:valAx>
        <c:axId val="13161203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one"/>
        <c:crossAx val="131610496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spPr>
    <a:ln>
      <a:solidFill>
        <a:schemeClr val="bg1"/>
      </a:solidFill>
    </a:ln>
  </c:spPr>
  <c:txPr>
    <a:bodyPr/>
    <a:lstStyle/>
    <a:p>
      <a:pPr>
        <a:defRPr sz="1050" b="1"/>
      </a:pPr>
      <a:endParaRPr lang="ru-RU"/>
    </a:p>
  </c:txPr>
  <c:externalData r:id="rId3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9351972"/>
              </p:ext>
            </p:extLst>
          </p:nvPr>
        </p:nvGraphicFramePr>
        <p:xfrm>
          <a:off x="457200" y="260648"/>
          <a:ext cx="8229600" cy="53285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67544" y="5729432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Рисунок 1. Элементный состав аутопсии сердца здоровых лиц без сердечно-сосудистой патологии. Концентрация химических элементов методом  калибровочных кривых (</a:t>
            </a:r>
            <a:r>
              <a:rPr lang="en-US" b="1" dirty="0"/>
              <a:t>mg</a:t>
            </a:r>
            <a:r>
              <a:rPr lang="ru-RU" b="1" dirty="0"/>
              <a:t>/</a:t>
            </a:r>
            <a:r>
              <a:rPr lang="en-US" b="1" dirty="0"/>
              <a:t>L</a:t>
            </a:r>
            <a:r>
              <a:rPr lang="ru-RU" b="1" dirty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817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 l="6452"/>
          <a:stretch>
            <a:fillRect/>
          </a:stretch>
        </p:blipFill>
        <p:spPr bwMode="auto">
          <a:xfrm>
            <a:off x="323528" y="548680"/>
            <a:ext cx="8424936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43508" y="5729432"/>
            <a:ext cx="87849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Рисунок 2. Элементный состав аутопсии сердца здоровых лиц без сердечно-сосудистой патологии. Концентрация химических элементов методом  калибровочных кривых.  Содержание </a:t>
            </a:r>
            <a:r>
              <a:rPr lang="en-US" b="1" dirty="0"/>
              <a:t>Na</a:t>
            </a:r>
            <a:r>
              <a:rPr lang="ru-RU" b="1" dirty="0"/>
              <a:t> (</a:t>
            </a:r>
            <a:r>
              <a:rPr lang="en-US" b="1" dirty="0"/>
              <a:t>mg</a:t>
            </a:r>
            <a:r>
              <a:rPr lang="ru-RU" b="1" dirty="0"/>
              <a:t>/</a:t>
            </a:r>
            <a:r>
              <a:rPr lang="en-US" b="1" dirty="0"/>
              <a:t>L</a:t>
            </a:r>
            <a:r>
              <a:rPr lang="ru-RU" b="1" dirty="0"/>
              <a:t>) 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1079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/>
          </p:cNvPicPr>
          <p:nvPr>
            <p:ph idx="1"/>
          </p:nvPr>
        </p:nvPicPr>
        <p:blipFill>
          <a:blip r:embed="rId2" cstate="print"/>
          <a:srcRect l="3698"/>
          <a:stretch>
            <a:fillRect/>
          </a:stretch>
        </p:blipFill>
        <p:spPr bwMode="auto">
          <a:xfrm>
            <a:off x="386136" y="260648"/>
            <a:ext cx="8712968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79512" y="5849551"/>
            <a:ext cx="85689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Рисунок 3. Элементный состав аутопсии сердца здоровых лиц без сердечно-сосудистой патологии. Концентрация химических элементов методом  калибровочных кривых.  Содержание </a:t>
            </a:r>
            <a:r>
              <a:rPr lang="en-US" b="1" dirty="0"/>
              <a:t>Mg</a:t>
            </a:r>
            <a:r>
              <a:rPr lang="ru-RU" b="1" dirty="0"/>
              <a:t> (</a:t>
            </a:r>
            <a:r>
              <a:rPr lang="en-US" b="1" dirty="0"/>
              <a:t>mg</a:t>
            </a:r>
            <a:r>
              <a:rPr lang="ru-RU" b="1" dirty="0"/>
              <a:t>/</a:t>
            </a:r>
            <a:r>
              <a:rPr lang="en-US" b="1" dirty="0"/>
              <a:t>L</a:t>
            </a:r>
            <a:r>
              <a:rPr lang="ru-RU" b="1" dirty="0"/>
              <a:t>) 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80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 cstate="print"/>
          <a:srcRect l="4900"/>
          <a:stretch>
            <a:fillRect/>
          </a:stretch>
        </p:blipFill>
        <p:spPr bwMode="auto">
          <a:xfrm>
            <a:off x="184385" y="391890"/>
            <a:ext cx="8784976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51520" y="5640834"/>
            <a:ext cx="85689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Рисунок 4. Элементный состав аутопсии сердца здоровых лиц без сердечно-сосудистой патологии. Концентрация химических элементов методом  калибровочных кривых.   Содержание </a:t>
            </a:r>
            <a:r>
              <a:rPr lang="en-US" b="1" dirty="0"/>
              <a:t>Fe</a:t>
            </a:r>
            <a:r>
              <a:rPr lang="ru-RU" b="1" dirty="0"/>
              <a:t> (</a:t>
            </a:r>
            <a:r>
              <a:rPr lang="en-US" b="1" dirty="0"/>
              <a:t>mg</a:t>
            </a:r>
            <a:r>
              <a:rPr lang="ru-RU" b="1" dirty="0"/>
              <a:t>/</a:t>
            </a:r>
            <a:r>
              <a:rPr lang="en-US" b="1" dirty="0"/>
              <a:t>L</a:t>
            </a:r>
            <a:r>
              <a:rPr lang="ru-RU" b="1" dirty="0"/>
              <a:t>) 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9191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906" y="260648"/>
            <a:ext cx="8944744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07504" y="5729432"/>
            <a:ext cx="881940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Рисунок 5. Элементный состав аутопсии сердца здоровых лиц без сердечно-сосудистой патологии. Концентрация химических элементов методом  калибровочных кривых.  Содержание К (</a:t>
            </a:r>
            <a:r>
              <a:rPr lang="en-US" b="1" dirty="0"/>
              <a:t>mg</a:t>
            </a:r>
            <a:r>
              <a:rPr lang="ru-RU" b="1" dirty="0"/>
              <a:t>/</a:t>
            </a:r>
            <a:r>
              <a:rPr lang="en-US" b="1" dirty="0"/>
              <a:t>L</a:t>
            </a:r>
            <a:r>
              <a:rPr lang="ru-RU" b="1" dirty="0"/>
              <a:t>) 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775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8712968" cy="5832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5314652"/>
              </p:ext>
            </p:extLst>
          </p:nvPr>
        </p:nvGraphicFramePr>
        <p:xfrm>
          <a:off x="179512" y="6093296"/>
          <a:ext cx="8496944" cy="7647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96944"/>
              </a:tblGrid>
              <a:tr h="76470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Рисунок 6.  Элементный состав </a:t>
                      </a:r>
                      <a:r>
                        <a:rPr lang="ru-RU" sz="1400" spc="-10" dirty="0">
                          <a:solidFill>
                            <a:sysClr val="windowText" lastClr="000000"/>
                          </a:solidFill>
                          <a:effectLst/>
                          <a:highlight>
                            <a:srgbClr val="FFFFFF"/>
                          </a:highlight>
                        </a:rPr>
                        <a:t>аутопсии </a:t>
                      </a:r>
                      <a:r>
                        <a:rPr lang="ru-RU" sz="1400" spc="-10" dirty="0">
                          <a:solidFill>
                            <a:sysClr val="windowText" lastClr="000000"/>
                          </a:solidFill>
                          <a:effectLst/>
                        </a:rPr>
                        <a:t>сердца </a:t>
                      </a: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здоровых лиц без сердечно-сосудистой патологии. Концентрация химических элементов методом  калибровочных кривых. Содержание </a:t>
                      </a:r>
                      <a:r>
                        <a:rPr lang="ru-RU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Са</a:t>
                      </a: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(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mg</a:t>
                      </a: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/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L</a:t>
                      </a: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) .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1533525" y="34512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25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Montag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996" y="217029"/>
            <a:ext cx="8568952" cy="5256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62855" y="5690865"/>
            <a:ext cx="89289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Рисунок 7.  Картирование ткани миокарда левого желудочка человека по </a:t>
            </a:r>
            <a:r>
              <a:rPr lang="en-US" b="1" dirty="0"/>
              <a:t>C</a:t>
            </a:r>
            <a:r>
              <a:rPr lang="ru-RU" b="1" dirty="0"/>
              <a:t>, </a:t>
            </a:r>
            <a:r>
              <a:rPr lang="en-US" b="1" dirty="0"/>
              <a:t>Ca</a:t>
            </a:r>
            <a:r>
              <a:rPr lang="ru-RU" b="1" dirty="0"/>
              <a:t>, </a:t>
            </a:r>
            <a:r>
              <a:rPr lang="en-US" b="1" dirty="0"/>
              <a:t>K</a:t>
            </a:r>
            <a:r>
              <a:rPr lang="ru-RU" b="1" dirty="0"/>
              <a:t>, </a:t>
            </a:r>
            <a:r>
              <a:rPr lang="en-US" b="1" dirty="0"/>
              <a:t>Na</a:t>
            </a:r>
            <a:r>
              <a:rPr lang="ru-RU" b="1" dirty="0"/>
              <a:t>, </a:t>
            </a:r>
            <a:r>
              <a:rPr lang="en-US" b="1" dirty="0"/>
              <a:t>P</a:t>
            </a:r>
            <a:r>
              <a:rPr lang="ru-RU" b="1" dirty="0"/>
              <a:t>, </a:t>
            </a:r>
            <a:r>
              <a:rPr lang="en-US" b="1" dirty="0"/>
              <a:t>S</a:t>
            </a:r>
            <a:r>
              <a:rPr lang="ru-RU" b="1" dirty="0"/>
              <a:t>с калибровкой детектора. Показатели концентраций согласуются с результатами атомно-эмиссионной спектрометрии.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2465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1564" y="5805264"/>
            <a:ext cx="87789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Рисунок 8.  Картирование ткани легкого  человека по, </a:t>
            </a:r>
            <a:r>
              <a:rPr lang="en-US" b="1" dirty="0"/>
              <a:t>Ca</a:t>
            </a:r>
            <a:r>
              <a:rPr lang="ru-RU" b="1" dirty="0"/>
              <a:t>, </a:t>
            </a:r>
            <a:r>
              <a:rPr lang="en-US" b="1" dirty="0"/>
              <a:t>K</a:t>
            </a:r>
            <a:r>
              <a:rPr lang="ru-RU" b="1" dirty="0"/>
              <a:t>, </a:t>
            </a:r>
            <a:r>
              <a:rPr lang="en-US" b="1" dirty="0"/>
              <a:t>Na</a:t>
            </a:r>
            <a:r>
              <a:rPr lang="ru-RU" b="1" dirty="0"/>
              <a:t>,</a:t>
            </a:r>
            <a:r>
              <a:rPr lang="en-US" b="1" dirty="0"/>
              <a:t>Mg</a:t>
            </a:r>
            <a:r>
              <a:rPr lang="ru-RU" b="1" dirty="0"/>
              <a:t>,</a:t>
            </a:r>
            <a:r>
              <a:rPr lang="en-US" b="1" dirty="0"/>
              <a:t>P</a:t>
            </a:r>
            <a:r>
              <a:rPr lang="ru-RU" b="1" dirty="0"/>
              <a:t>, </a:t>
            </a:r>
            <a:r>
              <a:rPr lang="en-US" b="1" dirty="0"/>
              <a:t>Si </a:t>
            </a:r>
            <a:r>
              <a:rPr lang="ru-RU" b="1" dirty="0"/>
              <a:t>без калибровки детектора. Очевидное завышение показателей концентрации элементов.</a:t>
            </a:r>
            <a:endParaRPr lang="ru-RU" dirty="0"/>
          </a:p>
          <a:p>
            <a:r>
              <a:rPr lang="ru-RU" dirty="0"/>
              <a:t> </a:t>
            </a:r>
          </a:p>
        </p:txBody>
      </p:sp>
      <p:pic>
        <p:nvPicPr>
          <p:cNvPr id="5" name="Объект 4" descr="C:\Users\Ikariel\Desktop\lung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8"/>
            <a:ext cx="8496944" cy="5507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730535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227</Words>
  <Application>Microsoft Office PowerPoint</Application>
  <PresentationFormat>Экран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Шепель</dc:creator>
  <cp:lastModifiedBy>Belov</cp:lastModifiedBy>
  <cp:revision>1</cp:revision>
  <dcterms:created xsi:type="dcterms:W3CDTF">2016-03-25T10:59:19Z</dcterms:created>
  <dcterms:modified xsi:type="dcterms:W3CDTF">2016-03-25T11:07:04Z</dcterms:modified>
</cp:coreProperties>
</file>