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1" r:id="rId3"/>
    <p:sldId id="264" r:id="rId4"/>
    <p:sldId id="258" r:id="rId5"/>
    <p:sldId id="262" r:id="rId6"/>
    <p:sldId id="263" r:id="rId7"/>
    <p:sldId id="260" r:id="rId8"/>
    <p:sldId id="257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C-129751\&#1052;&#1086;&#1080;%20&#1076;&#1086;&#1082;&#1091;&#1084;&#1077;&#1085;&#1090;&#1099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C-129751\&#1052;&#1086;&#1080;%20&#1076;&#1086;&#1082;&#1091;&#1084;&#1077;&#1085;&#1090;&#1099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 dirty="0"/>
              <a:t> </a:t>
            </a:r>
            <a:r>
              <a:rPr lang="ru-RU" sz="1800" dirty="0"/>
              <a:t>Изменение показателей гемодинамики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АД сист мм.рт.ст.</c:v>
                </c:pt>
              </c:strCache>
            </c:strRef>
          </c:tx>
          <c:cat>
            <c:strRef>
              <c:f>Лист1!$B$8:$I$8</c:f>
              <c:strCache>
                <c:ptCount val="8"/>
                <c:pt idx="0">
                  <c:v>Начало инфузии</c:v>
                </c:pt>
                <c:pt idx="1">
                  <c:v>2 часа</c:v>
                </c:pt>
                <c:pt idx="2">
                  <c:v>6 часов</c:v>
                </c:pt>
                <c:pt idx="3">
                  <c:v>12 часов</c:v>
                </c:pt>
                <c:pt idx="4">
                  <c:v>24 часа</c:v>
                </c:pt>
                <c:pt idx="5">
                  <c:v>36 часов</c:v>
                </c:pt>
                <c:pt idx="6">
                  <c:v>48 часов</c:v>
                </c:pt>
                <c:pt idx="7">
                  <c:v>4-е сутки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140</c:v>
                </c:pt>
                <c:pt idx="1">
                  <c:v>155</c:v>
                </c:pt>
                <c:pt idx="2">
                  <c:v>150</c:v>
                </c:pt>
                <c:pt idx="3">
                  <c:v>130</c:v>
                </c:pt>
                <c:pt idx="4">
                  <c:v>110</c:v>
                </c:pt>
                <c:pt idx="5">
                  <c:v>120</c:v>
                </c:pt>
                <c:pt idx="6">
                  <c:v>125</c:v>
                </c:pt>
                <c:pt idx="7">
                  <c:v>120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АД диаст мм.рт.ст.</c:v>
                </c:pt>
              </c:strCache>
            </c:strRef>
          </c:tx>
          <c:cat>
            <c:strRef>
              <c:f>Лист1!$B$8:$I$8</c:f>
              <c:strCache>
                <c:ptCount val="8"/>
                <c:pt idx="0">
                  <c:v>Начало инфузии</c:v>
                </c:pt>
                <c:pt idx="1">
                  <c:v>2 часа</c:v>
                </c:pt>
                <c:pt idx="2">
                  <c:v>6 часов</c:v>
                </c:pt>
                <c:pt idx="3">
                  <c:v>12 часов</c:v>
                </c:pt>
                <c:pt idx="4">
                  <c:v>24 часа</c:v>
                </c:pt>
                <c:pt idx="5">
                  <c:v>36 часов</c:v>
                </c:pt>
                <c:pt idx="6">
                  <c:v>48 часов</c:v>
                </c:pt>
                <c:pt idx="7">
                  <c:v>4-е сутки</c:v>
                </c:pt>
              </c:strCache>
            </c:strRef>
          </c:cat>
          <c:val>
            <c:numRef>
              <c:f>Лист1!$B$3:$I$3</c:f>
              <c:numCache>
                <c:formatCode>General</c:formatCode>
                <c:ptCount val="8"/>
                <c:pt idx="0">
                  <c:v>100</c:v>
                </c:pt>
                <c:pt idx="1">
                  <c:v>80</c:v>
                </c:pt>
                <c:pt idx="2">
                  <c:v>120</c:v>
                </c:pt>
                <c:pt idx="3">
                  <c:v>100</c:v>
                </c:pt>
                <c:pt idx="4">
                  <c:v>90</c:v>
                </c:pt>
                <c:pt idx="5">
                  <c:v>90</c:v>
                </c:pt>
                <c:pt idx="6">
                  <c:v>100</c:v>
                </c:pt>
                <c:pt idx="7">
                  <c:v>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ЧСС </c:v>
                </c:pt>
              </c:strCache>
            </c:strRef>
          </c:tx>
          <c:cat>
            <c:strRef>
              <c:f>Лист1!$B$8:$I$8</c:f>
              <c:strCache>
                <c:ptCount val="8"/>
                <c:pt idx="0">
                  <c:v>Начало инфузии</c:v>
                </c:pt>
                <c:pt idx="1">
                  <c:v>2 часа</c:v>
                </c:pt>
                <c:pt idx="2">
                  <c:v>6 часов</c:v>
                </c:pt>
                <c:pt idx="3">
                  <c:v>12 часов</c:v>
                </c:pt>
                <c:pt idx="4">
                  <c:v>24 часа</c:v>
                </c:pt>
                <c:pt idx="5">
                  <c:v>36 часов</c:v>
                </c:pt>
                <c:pt idx="6">
                  <c:v>48 часов</c:v>
                </c:pt>
                <c:pt idx="7">
                  <c:v>4-е сутки</c:v>
                </c:pt>
              </c:strCache>
            </c:strRef>
          </c:cat>
          <c:val>
            <c:numRef>
              <c:f>Лист1!$B$4:$I$4</c:f>
              <c:numCache>
                <c:formatCode>General</c:formatCode>
                <c:ptCount val="8"/>
                <c:pt idx="0">
                  <c:v>100</c:v>
                </c:pt>
                <c:pt idx="1">
                  <c:v>115</c:v>
                </c:pt>
                <c:pt idx="2">
                  <c:v>105</c:v>
                </c:pt>
                <c:pt idx="3">
                  <c:v>98</c:v>
                </c:pt>
                <c:pt idx="4">
                  <c:v>92</c:v>
                </c:pt>
                <c:pt idx="5">
                  <c:v>85</c:v>
                </c:pt>
                <c:pt idx="6">
                  <c:v>80</c:v>
                </c:pt>
                <c:pt idx="7">
                  <c:v>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159416"/>
        <c:axId val="281164120"/>
      </c:lineChart>
      <c:catAx>
        <c:axId val="281159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1164120"/>
        <c:crosses val="autoZero"/>
        <c:auto val="1"/>
        <c:lblAlgn val="ctr"/>
        <c:lblOffset val="100"/>
        <c:noMultiLvlLbl val="0"/>
      </c:catAx>
      <c:valAx>
        <c:axId val="281164120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811594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ru-RU"/>
          </a:p>
        </c:txPr>
      </c:dTable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100"/>
            </a:pPr>
            <a:r>
              <a:rPr lang="ru-RU" sz="1600" dirty="0"/>
              <a:t>Динамика лабораторных показателей крови   </a:t>
            </a:r>
          </a:p>
        </c:rich>
      </c:tx>
      <c:layout>
        <c:manualLayout>
          <c:xMode val="edge"/>
          <c:yMode val="edge"/>
          <c:x val="0.1205097379177686"/>
          <c:y val="2.972399150743099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Лист1!$A$18</c:f>
              <c:strCache>
                <c:ptCount val="1"/>
                <c:pt idx="0">
                  <c:v>Креатинин, мкмоль/л</c:v>
                </c:pt>
              </c:strCache>
            </c:strRef>
          </c:tx>
          <c:invertIfNegative val="0"/>
          <c:cat>
            <c:strRef>
              <c:f>Лист1!$B$8:$I$8</c:f>
              <c:strCache>
                <c:ptCount val="8"/>
                <c:pt idx="0">
                  <c:v>Начало инфузии</c:v>
                </c:pt>
                <c:pt idx="1">
                  <c:v>2 часа</c:v>
                </c:pt>
                <c:pt idx="2">
                  <c:v>6 часов</c:v>
                </c:pt>
                <c:pt idx="3">
                  <c:v>12 часов</c:v>
                </c:pt>
                <c:pt idx="4">
                  <c:v>24 часа</c:v>
                </c:pt>
                <c:pt idx="5">
                  <c:v>36 часов</c:v>
                </c:pt>
                <c:pt idx="6">
                  <c:v>48 часов</c:v>
                </c:pt>
                <c:pt idx="7">
                  <c:v>4-е сутки</c:v>
                </c:pt>
              </c:strCache>
            </c:strRef>
          </c:cat>
          <c:val>
            <c:numRef>
              <c:f>Лист1!$B$18:$I$18</c:f>
              <c:numCache>
                <c:formatCode>General</c:formatCode>
                <c:ptCount val="8"/>
                <c:pt idx="0">
                  <c:v>103</c:v>
                </c:pt>
                <c:pt idx="4">
                  <c:v>98.5</c:v>
                </c:pt>
                <c:pt idx="6">
                  <c:v>92</c:v>
                </c:pt>
                <c:pt idx="7">
                  <c:v>93.6</c:v>
                </c:pt>
              </c:numCache>
            </c:numRef>
          </c:val>
        </c:ser>
        <c:ser>
          <c:idx val="1"/>
          <c:order val="1"/>
          <c:tx>
            <c:strRef>
              <c:f>Лист1!$A$19</c:f>
              <c:strCache>
                <c:ptCount val="1"/>
                <c:pt idx="0">
                  <c:v>Билирубин общий, мкмоль/л</c:v>
                </c:pt>
              </c:strCache>
            </c:strRef>
          </c:tx>
          <c:invertIfNegative val="0"/>
          <c:cat>
            <c:strRef>
              <c:f>Лист1!$B$8:$I$8</c:f>
              <c:strCache>
                <c:ptCount val="8"/>
                <c:pt idx="0">
                  <c:v>Начало инфузии</c:v>
                </c:pt>
                <c:pt idx="1">
                  <c:v>2 часа</c:v>
                </c:pt>
                <c:pt idx="2">
                  <c:v>6 часов</c:v>
                </c:pt>
                <c:pt idx="3">
                  <c:v>12 часов</c:v>
                </c:pt>
                <c:pt idx="4">
                  <c:v>24 часа</c:v>
                </c:pt>
                <c:pt idx="5">
                  <c:v>36 часов</c:v>
                </c:pt>
                <c:pt idx="6">
                  <c:v>48 часов</c:v>
                </c:pt>
                <c:pt idx="7">
                  <c:v>4-е сутки</c:v>
                </c:pt>
              </c:strCache>
            </c:strRef>
          </c:cat>
          <c:val>
            <c:numRef>
              <c:f>Лист1!$B$19:$I$19</c:f>
              <c:numCache>
                <c:formatCode>General</c:formatCode>
                <c:ptCount val="8"/>
                <c:pt idx="0">
                  <c:v>85.1</c:v>
                </c:pt>
                <c:pt idx="7">
                  <c:v>49.9</c:v>
                </c:pt>
              </c:numCache>
            </c:numRef>
          </c:val>
        </c:ser>
        <c:ser>
          <c:idx val="2"/>
          <c:order val="2"/>
          <c:tx>
            <c:strRef>
              <c:f>Лист1!$A$20</c:f>
              <c:strCache>
                <c:ptCount val="1"/>
                <c:pt idx="0">
                  <c:v>Мочевая кислота, мкмоль/л</c:v>
                </c:pt>
              </c:strCache>
            </c:strRef>
          </c:tx>
          <c:invertIfNegative val="0"/>
          <c:cat>
            <c:strRef>
              <c:f>Лист1!$B$8:$I$8</c:f>
              <c:strCache>
                <c:ptCount val="8"/>
                <c:pt idx="0">
                  <c:v>Начало инфузии</c:v>
                </c:pt>
                <c:pt idx="1">
                  <c:v>2 часа</c:v>
                </c:pt>
                <c:pt idx="2">
                  <c:v>6 часов</c:v>
                </c:pt>
                <c:pt idx="3">
                  <c:v>12 часов</c:v>
                </c:pt>
                <c:pt idx="4">
                  <c:v>24 часа</c:v>
                </c:pt>
                <c:pt idx="5">
                  <c:v>36 часов</c:v>
                </c:pt>
                <c:pt idx="6">
                  <c:v>48 часов</c:v>
                </c:pt>
                <c:pt idx="7">
                  <c:v>4-е сутки</c:v>
                </c:pt>
              </c:strCache>
            </c:strRef>
          </c:cat>
          <c:val>
            <c:numRef>
              <c:f>Лист1!$B$20:$I$20</c:f>
              <c:numCache>
                <c:formatCode>General</c:formatCode>
                <c:ptCount val="8"/>
                <c:pt idx="0">
                  <c:v>561.79999999999995</c:v>
                </c:pt>
                <c:pt idx="7">
                  <c:v>457.3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162552"/>
        <c:axId val="281161376"/>
      </c:barChart>
      <c:catAx>
        <c:axId val="281162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1161376"/>
        <c:crosses val="autoZero"/>
        <c:auto val="1"/>
        <c:lblAlgn val="ctr"/>
        <c:lblOffset val="100"/>
        <c:noMultiLvlLbl val="0"/>
      </c:catAx>
      <c:valAx>
        <c:axId val="28116137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900"/>
                </a:pPr>
                <a:r>
                  <a:rPr lang="ru-RU" sz="900"/>
                  <a:t>мкмоль/л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811625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ru-RU"/>
          </a:p>
        </c:txPr>
      </c:dTable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31087780694079E-2"/>
          <c:y val="0.1440968474554476"/>
          <c:w val="0.70416520851560227"/>
          <c:h val="0.73407449420156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BNP, пг/мл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Sheet1!$A$2:$A$9</c:f>
              <c:strCache>
                <c:ptCount val="8"/>
                <c:pt idx="0">
                  <c:v>Начало инфузии</c:v>
                </c:pt>
                <c:pt idx="1">
                  <c:v>2 часа</c:v>
                </c:pt>
                <c:pt idx="2">
                  <c:v>6 часов</c:v>
                </c:pt>
                <c:pt idx="3">
                  <c:v>12 часов</c:v>
                </c:pt>
                <c:pt idx="4">
                  <c:v>24 часа</c:v>
                </c:pt>
                <c:pt idx="5">
                  <c:v>36 часов</c:v>
                </c:pt>
                <c:pt idx="6">
                  <c:v>48 часов</c:v>
                </c:pt>
                <c:pt idx="7">
                  <c:v>4- сутки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3706.8</c:v>
                </c:pt>
                <c:pt idx="7">
                  <c:v>1330.9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182472"/>
        <c:axId val="238183256"/>
      </c:barChart>
      <c:dateAx>
        <c:axId val="238182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38183256"/>
        <c:crosses val="autoZero"/>
        <c:auto val="0"/>
        <c:lblOffset val="100"/>
        <c:baseTimeUnit val="days"/>
      </c:dateAx>
      <c:valAx>
        <c:axId val="238183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38182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0.88889</cdr:x>
      <cdr:y>0.44548</cdr:y>
    </cdr:from>
    <cdr:to>
      <cdr:x>1</cdr:x>
      <cdr:y>0.64751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44816" y="2016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62EAD-9F47-4BC2-816E-8D470A59A483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3DA68-7F56-4810-9EA8-9F214832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3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3DA68-7F56-4810-9EA8-9F2148328E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9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0DAA-DC25-4091-A591-8BCECDA4B4B4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864-A30C-4694-B51B-B7F7734D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0DAA-DC25-4091-A591-8BCECDA4B4B4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864-A30C-4694-B51B-B7F7734D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0DAA-DC25-4091-A591-8BCECDA4B4B4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864-A30C-4694-B51B-B7F7734D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0DAA-DC25-4091-A591-8BCECDA4B4B4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864-A30C-4694-B51B-B7F7734D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0DAA-DC25-4091-A591-8BCECDA4B4B4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864-A30C-4694-B51B-B7F7734D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0DAA-DC25-4091-A591-8BCECDA4B4B4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864-A30C-4694-B51B-B7F7734D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0DAA-DC25-4091-A591-8BCECDA4B4B4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864-A30C-4694-B51B-B7F7734D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0DAA-DC25-4091-A591-8BCECDA4B4B4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864-A30C-4694-B51B-B7F7734D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0DAA-DC25-4091-A591-8BCECDA4B4B4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864-A30C-4694-B51B-B7F7734D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0DAA-DC25-4091-A591-8BCECDA4B4B4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864-A30C-4694-B51B-B7F7734D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0DAA-DC25-4091-A591-8BCECDA4B4B4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864-A30C-4694-B51B-B7F7734D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0DAA-DC25-4091-A591-8BCECDA4B4B4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BB864-A30C-4694-B51B-B7F7734D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Рисунок 1</a:t>
            </a:r>
            <a:br>
              <a:rPr lang="ru-RU" sz="1800" dirty="0" smtClean="0"/>
            </a:br>
            <a:r>
              <a:rPr lang="ru-RU" sz="1800" b="1" dirty="0" smtClean="0"/>
              <a:t>Результаты электрокардиографии </a:t>
            </a:r>
            <a:r>
              <a:rPr lang="ru-RU" sz="1800" b="1" dirty="0"/>
              <a:t>при поступлении </a:t>
            </a:r>
            <a:endParaRPr lang="ru-RU" sz="1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10000" contrast="-10000"/>
          </a:blip>
          <a:srcRect t="3963" r="49924"/>
          <a:stretch>
            <a:fillRect/>
          </a:stretch>
        </p:blipFill>
        <p:spPr bwMode="auto">
          <a:xfrm>
            <a:off x="2890290" y="1600200"/>
            <a:ext cx="33634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98984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Таблица </a:t>
            </a:r>
            <a:r>
              <a:rPr lang="ru-RU" sz="2400" dirty="0" smtClean="0"/>
              <a:t>1 Основные показатели ЭХОКГ при поступлении и на фоне </a:t>
            </a:r>
            <a:r>
              <a:rPr lang="ru-RU" sz="2400" dirty="0" err="1" smtClean="0"/>
              <a:t>инфузии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серелаксина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917125"/>
              </p:ext>
            </p:extLst>
          </p:nvPr>
        </p:nvGraphicFramePr>
        <p:xfrm>
          <a:off x="899591" y="1412776"/>
          <a:ext cx="7056785" cy="5176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9885"/>
                <a:gridCol w="1693450"/>
                <a:gridCol w="1693450"/>
              </a:tblGrid>
              <a:tr h="341284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effectLst/>
                        </a:rPr>
                        <a:t>Динамика показателей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ЭХОКГ на фоне </a:t>
                      </a:r>
                      <a:r>
                        <a:rPr lang="ru-RU" sz="1200" u="none" strike="noStrike" baseline="0" dirty="0" err="1" smtClean="0">
                          <a:effectLst/>
                        </a:rPr>
                        <a:t>инфузии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u="none" strike="noStrike" baseline="0" dirty="0" err="1" smtClean="0">
                          <a:effectLst/>
                        </a:rPr>
                        <a:t>серелаксина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  <a:tr h="4700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При поступлении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На фоне </a:t>
                      </a:r>
                      <a:r>
                        <a:rPr lang="ru-RU" sz="1100" dirty="0" err="1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инфузии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серелаксина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  <a:tr h="2703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Левое предсердие (ЛП), см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5,2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</a:tr>
              <a:tr h="2703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ЛП апикально, см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6,0*5,0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5,9*5,0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</a:tr>
              <a:tr h="2623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Объем ЛП, мл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100,0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</a:tr>
              <a:tr h="2703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КДР, см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7,2</a:t>
                      </a:r>
                    </a:p>
                  </a:txBody>
                  <a:tcPr marL="66558" marR="66558" marT="0" marB="0"/>
                </a:tc>
              </a:tr>
              <a:tr h="2703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КСР, см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5,7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</a:tr>
              <a:tr h="2703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МЖП, см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1,4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</a:tr>
              <a:tr h="2703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ТЗСЛЖ, см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1,3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</a:tr>
              <a:tr h="2703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ПЖ, см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2,7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</a:tr>
              <a:tr h="2703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ПП, см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6,0*5,5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5,9*5,5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</a:tr>
              <a:tr h="2703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ФВ ЛЖ, %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</a:tr>
              <a:tr h="2703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Е/А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1,7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</a:tr>
              <a:tr h="2703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СДЛА, мм.рт.ст.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</a:tr>
              <a:tr h="2703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Трансмитральный поток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Псевдонормальный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Псевдонормальный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</a:tr>
              <a:tr h="2703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</a:rPr>
                        <a:t>Зоны нарушения локальной сократимости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выявлено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выявлено</a:t>
                      </a:r>
                      <a:endParaRPr lang="en-US" sz="11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</a:tr>
              <a:tr h="5247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</a:rPr>
                        <a:t>Клапанные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регургитации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гемодинамически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незначимые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гемодинамически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незначимые</a:t>
                      </a:r>
                      <a:endParaRPr lang="en-US" sz="11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558" marR="665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52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Рисунок 2</a:t>
            </a:r>
            <a:br>
              <a:rPr lang="ru-RU" sz="1800" dirty="0" smtClean="0"/>
            </a:br>
            <a:r>
              <a:rPr lang="ru-RU" sz="1800" b="1" dirty="0" smtClean="0"/>
              <a:t>Результаты рентгенографии </a:t>
            </a:r>
            <a:r>
              <a:rPr lang="ru-RU" sz="1800" b="1" dirty="0"/>
              <a:t>органов грудной </a:t>
            </a:r>
            <a:r>
              <a:rPr lang="ru-RU" sz="1800" b="1" dirty="0" smtClean="0"/>
              <a:t>клетки при поступлении </a:t>
            </a:r>
            <a:endParaRPr lang="ru-RU" sz="1800" dirty="0"/>
          </a:p>
        </p:txBody>
      </p:sp>
      <p:pic>
        <p:nvPicPr>
          <p:cNvPr id="4" name="Содержимое 3" descr="C:\Documents and Settings\иван\Рабочий стол\IMG_310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 t="8376" r="18979" b="6592"/>
          <a:stretch/>
        </p:blipFill>
        <p:spPr bwMode="auto">
          <a:xfrm rot="5400000">
            <a:off x="1907702" y="1268762"/>
            <a:ext cx="4968555" cy="554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+mn-lt"/>
              </a:rPr>
              <a:t>Рисунок 3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Результаты эхокардиографии при поступлении</a:t>
            </a:r>
            <a:endParaRPr lang="ru-RU" sz="1800" b="1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951"/>
          <a:stretch>
            <a:fillRect/>
          </a:stretch>
        </p:blipFill>
        <p:spPr bwMode="auto">
          <a:xfrm>
            <a:off x="2047099" y="2276872"/>
            <a:ext cx="5049801" cy="384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Рисунок 4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412826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Рисунок 5</a:t>
            </a:r>
            <a:br>
              <a:rPr lang="ru-RU" sz="1800" dirty="0" smtClean="0"/>
            </a:br>
            <a:r>
              <a:rPr lang="ru-RU" sz="1800" b="1" dirty="0" smtClean="0"/>
              <a:t>Результаты рентгенография </a:t>
            </a:r>
            <a:r>
              <a:rPr lang="ru-RU" sz="1800" b="1" dirty="0"/>
              <a:t>органов грудной клетки при </a:t>
            </a:r>
            <a:r>
              <a:rPr lang="ru-RU" sz="1800" b="1" dirty="0" smtClean="0"/>
              <a:t>выписке</a:t>
            </a:r>
            <a:endParaRPr lang="ru-RU" sz="1800" dirty="0"/>
          </a:p>
        </p:txBody>
      </p:sp>
      <p:pic>
        <p:nvPicPr>
          <p:cNvPr id="4" name="Содержимое 3" descr="C:\Documents and Settings\иван\Рабочий стол\IMG_310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t="3874" r="17769" b="8195"/>
          <a:stretch/>
        </p:blipFill>
        <p:spPr bwMode="auto">
          <a:xfrm rot="5400000">
            <a:off x="1835696" y="980728"/>
            <a:ext cx="5256585" cy="6264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Рисунок 6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951"/>
          <a:stretch>
            <a:fillRect/>
          </a:stretch>
        </p:blipFill>
        <p:spPr bwMode="auto">
          <a:xfrm>
            <a:off x="2047099" y="2276872"/>
            <a:ext cx="5049801" cy="384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1720" y="1052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Результаты эхокардиографии  при выписке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Рисунок 7</a:t>
            </a:r>
            <a:br>
              <a:rPr lang="ru-RU" sz="1800" dirty="0" smtClean="0"/>
            </a:br>
            <a:r>
              <a:rPr lang="ru-RU" sz="1800" b="1" dirty="0"/>
              <a:t>Результаты электрокардиографии при </a:t>
            </a:r>
            <a:r>
              <a:rPr lang="ru-RU" sz="1800" b="1" dirty="0" smtClean="0"/>
              <a:t>выписке</a:t>
            </a:r>
            <a:endParaRPr lang="ru-RU" sz="1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10000" contrast="-10000"/>
          </a:blip>
          <a:srcRect t="3506" r="49866"/>
          <a:stretch>
            <a:fillRect/>
          </a:stretch>
        </p:blipFill>
        <p:spPr bwMode="auto">
          <a:xfrm>
            <a:off x="2896316" y="1600200"/>
            <a:ext cx="33513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Рисунок 8</a:t>
            </a:r>
            <a:endParaRPr lang="ru-RU" sz="1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188819"/>
              </p:ext>
            </p:extLst>
          </p:nvPr>
        </p:nvGraphicFramePr>
        <p:xfrm>
          <a:off x="457200" y="116601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/>
              <a:t>Динамика </a:t>
            </a:r>
            <a:r>
              <a:rPr lang="en-US" sz="1400" b="1" dirty="0" smtClean="0"/>
              <a:t>BNP</a:t>
            </a:r>
            <a:r>
              <a:rPr lang="ru-RU" sz="1400" b="1" dirty="0" smtClean="0"/>
              <a:t>  </a:t>
            </a:r>
            <a:endParaRPr lang="en-US" sz="1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976431"/>
              </p:ext>
            </p:extLst>
          </p:nvPr>
        </p:nvGraphicFramePr>
        <p:xfrm>
          <a:off x="1835696" y="126876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31840" y="476672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9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776" y="1916832"/>
            <a:ext cx="5976664" cy="33123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962109" y="3315761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/>
              <a:t>п</a:t>
            </a:r>
            <a:r>
              <a:rPr lang="ru-RU" sz="1400" dirty="0" err="1" smtClean="0"/>
              <a:t>г</a:t>
            </a:r>
            <a:r>
              <a:rPr lang="ru-RU" sz="1400" dirty="0" smtClean="0"/>
              <a:t>/мл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1418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143</Words>
  <Application>Microsoft Office PowerPoint</Application>
  <PresentationFormat>Экран (4:3)</PresentationFormat>
  <Paragraphs>65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MS Mincho</vt:lpstr>
      <vt:lpstr>Times New Roman</vt:lpstr>
      <vt:lpstr>Тема Office</vt:lpstr>
      <vt:lpstr>Рисунок 1 Результаты электрокардиографии при поступлении </vt:lpstr>
      <vt:lpstr>Рисунок 2 Результаты рентгенографии органов грудной клетки при поступлении </vt:lpstr>
      <vt:lpstr>Рисунок 3  Результаты эхокардиографии при поступлении</vt:lpstr>
      <vt:lpstr>Рисунок 4</vt:lpstr>
      <vt:lpstr>Рисунок 5 Результаты рентгенография органов грудной клетки при выписке</vt:lpstr>
      <vt:lpstr>Рисунок 6</vt:lpstr>
      <vt:lpstr>Рисунок 7 Результаты электрокардиографии при выписке</vt:lpstr>
      <vt:lpstr>Рисунок 8</vt:lpstr>
      <vt:lpstr>Динамика BNP  </vt:lpstr>
      <vt:lpstr>Таблица 1 Основные показатели ЭХОКГ при поступлении и на фоне инфузии серелаксина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Скворцов А.А.</dc:creator>
  <cp:lastModifiedBy>Юлия Родионова</cp:lastModifiedBy>
  <cp:revision>23</cp:revision>
  <dcterms:created xsi:type="dcterms:W3CDTF">2015-12-15T13:34:55Z</dcterms:created>
  <dcterms:modified xsi:type="dcterms:W3CDTF">2016-03-06T07:13:26Z</dcterms:modified>
</cp:coreProperties>
</file>