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9" r:id="rId3"/>
    <p:sldId id="261" r:id="rId4"/>
    <p:sldId id="313" r:id="rId5"/>
    <p:sldId id="318" r:id="rId6"/>
    <p:sldId id="319" r:id="rId7"/>
    <p:sldId id="320" r:id="rId8"/>
    <p:sldId id="321" r:id="rId9"/>
    <p:sldId id="322" r:id="rId10"/>
    <p:sldId id="323" r:id="rId11"/>
    <p:sldId id="324" r:id="rId12"/>
    <p:sldId id="314" r:id="rId13"/>
    <p:sldId id="316" r:id="rId14"/>
    <p:sldId id="317" r:id="rId15"/>
    <p:sldId id="312" r:id="rId1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C"/>
    <a:srgbClr val="D0D8E8"/>
    <a:srgbClr val="E9EDF4"/>
    <a:srgbClr val="DA0000"/>
    <a:srgbClr val="4F81BD"/>
    <a:srgbClr val="F20000"/>
    <a:srgbClr val="E20000"/>
    <a:srgbClr val="F4F8F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5" autoAdjust="0"/>
    <p:restoredTop sz="99189" autoAdjust="0"/>
  </p:normalViewPr>
  <p:slideViewPr>
    <p:cSldViewPr>
      <p:cViewPr varScale="1">
        <p:scale>
          <a:sx n="142" d="100"/>
          <a:sy n="142" d="100"/>
        </p:scale>
        <p:origin x="96" y="1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17C8C-E7DF-4924-A2C6-62F0E551F02F}" type="datetimeFigureOut">
              <a:rPr lang="ru-RU" smtClean="0"/>
              <a:t>30.03.2025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F3663-B0D3-495C-A898-C3BF23AB8592}" type="slidenum">
              <a:rPr lang="ru-RU" smtClean="0"/>
              <a:t>‹#›</a:t>
            </a:fld>
            <a:endParaRPr lang="ru-RU"/>
          </a:p>
        </p:txBody>
      </p:sp>
    </p:spTree>
    <p:extLst>
      <p:ext uri="{BB962C8B-B14F-4D97-AF65-F5344CB8AC3E}">
        <p14:creationId xmlns:p14="http://schemas.microsoft.com/office/powerpoint/2010/main" val="223440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3</a:t>
            </a:fld>
            <a:endParaRPr lang="ru-RU"/>
          </a:p>
        </p:txBody>
      </p:sp>
    </p:spTree>
    <p:extLst>
      <p:ext uri="{BB962C8B-B14F-4D97-AF65-F5344CB8AC3E}">
        <p14:creationId xmlns:p14="http://schemas.microsoft.com/office/powerpoint/2010/main" val="47154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12</a:t>
            </a:fld>
            <a:endParaRPr lang="ru-RU"/>
          </a:p>
        </p:txBody>
      </p:sp>
    </p:spTree>
    <p:extLst>
      <p:ext uri="{BB962C8B-B14F-4D97-AF65-F5344CB8AC3E}">
        <p14:creationId xmlns:p14="http://schemas.microsoft.com/office/powerpoint/2010/main" val="11470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13</a:t>
            </a:fld>
            <a:endParaRPr lang="ru-RU"/>
          </a:p>
        </p:txBody>
      </p:sp>
    </p:spTree>
    <p:extLst>
      <p:ext uri="{BB962C8B-B14F-4D97-AF65-F5344CB8AC3E}">
        <p14:creationId xmlns:p14="http://schemas.microsoft.com/office/powerpoint/2010/main" val="238654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14</a:t>
            </a:fld>
            <a:endParaRPr lang="ru-RU"/>
          </a:p>
        </p:txBody>
      </p:sp>
    </p:spTree>
    <p:extLst>
      <p:ext uri="{BB962C8B-B14F-4D97-AF65-F5344CB8AC3E}">
        <p14:creationId xmlns:p14="http://schemas.microsoft.com/office/powerpoint/2010/main" val="90979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AF3663-B0D3-495C-A898-C3BF23AB8592}" type="slidenum">
              <a:rPr lang="ru-RU" smtClean="0"/>
              <a:t>4</a:t>
            </a:fld>
            <a:endParaRPr lang="ru-RU"/>
          </a:p>
        </p:txBody>
      </p:sp>
    </p:spTree>
    <p:extLst>
      <p:ext uri="{BB962C8B-B14F-4D97-AF65-F5344CB8AC3E}">
        <p14:creationId xmlns:p14="http://schemas.microsoft.com/office/powerpoint/2010/main" val="295948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B7EE-F0A7-AB0F-3B49-D91B772D6DA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06A57B1-FC48-5812-8D83-71FBF1636C7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0A8474B-1A18-B891-619E-48F1EBD301CC}"/>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610D4280-93BC-B24F-A195-29F48D73C0C0}"/>
              </a:ext>
            </a:extLst>
          </p:cNvPr>
          <p:cNvSpPr>
            <a:spLocks noGrp="1"/>
          </p:cNvSpPr>
          <p:nvPr>
            <p:ph type="sldNum" sz="quarter" idx="10"/>
          </p:nvPr>
        </p:nvSpPr>
        <p:spPr/>
        <p:txBody>
          <a:bodyPr/>
          <a:lstStyle/>
          <a:p>
            <a:fld id="{13AF3663-B0D3-495C-A898-C3BF23AB8592}" type="slidenum">
              <a:rPr lang="ru-RU" smtClean="0"/>
              <a:t>5</a:t>
            </a:fld>
            <a:endParaRPr lang="ru-RU"/>
          </a:p>
        </p:txBody>
      </p:sp>
    </p:spTree>
    <p:extLst>
      <p:ext uri="{BB962C8B-B14F-4D97-AF65-F5344CB8AC3E}">
        <p14:creationId xmlns:p14="http://schemas.microsoft.com/office/powerpoint/2010/main" val="80925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BE61-6C61-48C6-76A7-8556D263F44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EC910FD-56E7-6E3B-B8FD-91F568D4ED3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9EBF856-64D8-9CBF-50A8-FBAAFA385B4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A95484E8-756F-DE9C-F4E6-0E8F9201D48D}"/>
              </a:ext>
            </a:extLst>
          </p:cNvPr>
          <p:cNvSpPr>
            <a:spLocks noGrp="1"/>
          </p:cNvSpPr>
          <p:nvPr>
            <p:ph type="sldNum" sz="quarter" idx="10"/>
          </p:nvPr>
        </p:nvSpPr>
        <p:spPr/>
        <p:txBody>
          <a:bodyPr/>
          <a:lstStyle/>
          <a:p>
            <a:fld id="{13AF3663-B0D3-495C-A898-C3BF23AB8592}" type="slidenum">
              <a:rPr lang="ru-RU" smtClean="0"/>
              <a:t>6</a:t>
            </a:fld>
            <a:endParaRPr lang="ru-RU"/>
          </a:p>
        </p:txBody>
      </p:sp>
    </p:spTree>
    <p:extLst>
      <p:ext uri="{BB962C8B-B14F-4D97-AF65-F5344CB8AC3E}">
        <p14:creationId xmlns:p14="http://schemas.microsoft.com/office/powerpoint/2010/main" val="3117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808C-1F31-2749-D41B-CB4E7440292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3327698-1038-80AC-A49C-3D41C8CF61A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F68F6C1D-7F3F-67E4-7812-76DA0FB849A5}"/>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BCAE0DA-C231-1233-3A59-41950B701BB2}"/>
              </a:ext>
            </a:extLst>
          </p:cNvPr>
          <p:cNvSpPr>
            <a:spLocks noGrp="1"/>
          </p:cNvSpPr>
          <p:nvPr>
            <p:ph type="sldNum" sz="quarter" idx="10"/>
          </p:nvPr>
        </p:nvSpPr>
        <p:spPr/>
        <p:txBody>
          <a:bodyPr/>
          <a:lstStyle/>
          <a:p>
            <a:fld id="{13AF3663-B0D3-495C-A898-C3BF23AB8592}" type="slidenum">
              <a:rPr lang="ru-RU" smtClean="0"/>
              <a:t>7</a:t>
            </a:fld>
            <a:endParaRPr lang="ru-RU"/>
          </a:p>
        </p:txBody>
      </p:sp>
    </p:spTree>
    <p:extLst>
      <p:ext uri="{BB962C8B-B14F-4D97-AF65-F5344CB8AC3E}">
        <p14:creationId xmlns:p14="http://schemas.microsoft.com/office/powerpoint/2010/main" val="30038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F099-26A0-33D8-0F72-9B6698CAF88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BD38A60-8C0B-3360-9FE4-4A817B00C9A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C8CD59D-028F-3B7F-48DA-44E60BBC979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7119C1C-66D8-8B2D-976F-3C9E82805E7F}"/>
              </a:ext>
            </a:extLst>
          </p:cNvPr>
          <p:cNvSpPr>
            <a:spLocks noGrp="1"/>
          </p:cNvSpPr>
          <p:nvPr>
            <p:ph type="sldNum" sz="quarter" idx="10"/>
          </p:nvPr>
        </p:nvSpPr>
        <p:spPr/>
        <p:txBody>
          <a:bodyPr/>
          <a:lstStyle/>
          <a:p>
            <a:fld id="{13AF3663-B0D3-495C-A898-C3BF23AB8592}" type="slidenum">
              <a:rPr lang="ru-RU" smtClean="0"/>
              <a:t>8</a:t>
            </a:fld>
            <a:endParaRPr lang="ru-RU"/>
          </a:p>
        </p:txBody>
      </p:sp>
    </p:spTree>
    <p:extLst>
      <p:ext uri="{BB962C8B-B14F-4D97-AF65-F5344CB8AC3E}">
        <p14:creationId xmlns:p14="http://schemas.microsoft.com/office/powerpoint/2010/main" val="275019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BE61-6C61-48C6-76A7-8556D263F44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EC910FD-56E7-6E3B-B8FD-91F568D4ED36}"/>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9EBF856-64D8-9CBF-50A8-FBAAFA385B4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A95484E8-756F-DE9C-F4E6-0E8F9201D48D}"/>
              </a:ext>
            </a:extLst>
          </p:cNvPr>
          <p:cNvSpPr>
            <a:spLocks noGrp="1"/>
          </p:cNvSpPr>
          <p:nvPr>
            <p:ph type="sldNum" sz="quarter" idx="10"/>
          </p:nvPr>
        </p:nvSpPr>
        <p:spPr/>
        <p:txBody>
          <a:bodyPr/>
          <a:lstStyle/>
          <a:p>
            <a:fld id="{13AF3663-B0D3-495C-A898-C3BF23AB8592}" type="slidenum">
              <a:rPr lang="ru-RU" smtClean="0"/>
              <a:t>9</a:t>
            </a:fld>
            <a:endParaRPr lang="ru-RU"/>
          </a:p>
        </p:txBody>
      </p:sp>
    </p:spTree>
    <p:extLst>
      <p:ext uri="{BB962C8B-B14F-4D97-AF65-F5344CB8AC3E}">
        <p14:creationId xmlns:p14="http://schemas.microsoft.com/office/powerpoint/2010/main" val="1898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1F099-26A0-33D8-0F72-9B6698CAF88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BD38A60-8C0B-3360-9FE4-4A817B00C9A0}"/>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C8CD59D-028F-3B7F-48DA-44E60BBC9792}"/>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7119C1C-66D8-8B2D-976F-3C9E82805E7F}"/>
              </a:ext>
            </a:extLst>
          </p:cNvPr>
          <p:cNvSpPr>
            <a:spLocks noGrp="1"/>
          </p:cNvSpPr>
          <p:nvPr>
            <p:ph type="sldNum" sz="quarter" idx="10"/>
          </p:nvPr>
        </p:nvSpPr>
        <p:spPr/>
        <p:txBody>
          <a:bodyPr/>
          <a:lstStyle/>
          <a:p>
            <a:fld id="{13AF3663-B0D3-495C-A898-C3BF23AB8592}" type="slidenum">
              <a:rPr lang="ru-RU" smtClean="0"/>
              <a:t>10</a:t>
            </a:fld>
            <a:endParaRPr lang="ru-RU"/>
          </a:p>
        </p:txBody>
      </p:sp>
    </p:spTree>
    <p:extLst>
      <p:ext uri="{BB962C8B-B14F-4D97-AF65-F5344CB8AC3E}">
        <p14:creationId xmlns:p14="http://schemas.microsoft.com/office/powerpoint/2010/main" val="56631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711AA-0A7A-16EE-27AA-51B53F0F4ED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FC7D818-4042-655F-30D8-3229330122A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BFA4391-5EBC-C908-0E2C-E61D90C4EB68}"/>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3310E2A7-ACC3-5444-52EF-7B7B138C5ACB}"/>
              </a:ext>
            </a:extLst>
          </p:cNvPr>
          <p:cNvSpPr>
            <a:spLocks noGrp="1"/>
          </p:cNvSpPr>
          <p:nvPr>
            <p:ph type="sldNum" sz="quarter" idx="10"/>
          </p:nvPr>
        </p:nvSpPr>
        <p:spPr/>
        <p:txBody>
          <a:bodyPr/>
          <a:lstStyle/>
          <a:p>
            <a:fld id="{13AF3663-B0D3-495C-A898-C3BF23AB8592}" type="slidenum">
              <a:rPr lang="ru-RU" smtClean="0"/>
              <a:t>11</a:t>
            </a:fld>
            <a:endParaRPr lang="ru-RU"/>
          </a:p>
        </p:txBody>
      </p:sp>
    </p:spTree>
    <p:extLst>
      <p:ext uri="{BB962C8B-B14F-4D97-AF65-F5344CB8AC3E}">
        <p14:creationId xmlns:p14="http://schemas.microsoft.com/office/powerpoint/2010/main" val="411669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19AF1F9-3D12-408E-B804-35C330EDCEFA}"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80824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31FCC92-879A-4AEA-AECB-2D29999C0F8E}"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4114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6A7352-1A21-4014-90A2-A11B906D2F20}"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39672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1"/>
          </p:nvPr>
        </p:nvSpPr>
        <p:spPr>
          <a:xfrm>
            <a:off x="971600" y="4767264"/>
            <a:ext cx="7715200" cy="273844"/>
          </a:xfrm>
        </p:spPr>
        <p:txBody>
          <a:bodyPr/>
          <a:lstStyle>
            <a:lvl1pPr>
              <a:defRPr>
                <a:solidFill>
                  <a:schemeClr val="tx1">
                    <a:lumMod val="65000"/>
                    <a:lumOff val="35000"/>
                  </a:schemeClr>
                </a:solidFill>
              </a:defRPr>
            </a:lvl1pPr>
          </a:lstStyle>
          <a:p>
            <a:pPr algn="l"/>
            <a:r>
              <a:rPr lang="ru-RU"/>
              <a:t>Ссылка для цитирования:</a:t>
            </a:r>
            <a:endParaRPr lang="ru-RU" dirty="0"/>
          </a:p>
        </p:txBody>
      </p:sp>
      <p:sp>
        <p:nvSpPr>
          <p:cNvPr id="6" name="Номер слайда 5"/>
          <p:cNvSpPr>
            <a:spLocks noGrp="1"/>
          </p:cNvSpPr>
          <p:nvPr>
            <p:ph type="sldNum" sz="quarter" idx="12"/>
          </p:nvPr>
        </p:nvSpPr>
        <p:spPr>
          <a:xfrm>
            <a:off x="251520" y="4767264"/>
            <a:ext cx="576064" cy="273844"/>
          </a:xfrm>
        </p:spPr>
        <p:txBody>
          <a:bodyPr/>
          <a:lstStyle>
            <a:lvl1pPr algn="l">
              <a:defRPr/>
            </a:lvl1pPr>
          </a:lstStyle>
          <a:p>
            <a:fld id="{77B8531D-DCB1-4EDB-9A81-12E238DBCF35}" type="slidenum">
              <a:rPr lang="ru-RU" smtClean="0"/>
              <a:pPr/>
              <a:t>‹#›</a:t>
            </a:fld>
            <a:endParaRPr lang="ru-RU" dirty="0"/>
          </a:p>
        </p:txBody>
      </p:sp>
    </p:spTree>
    <p:extLst>
      <p:ext uri="{BB962C8B-B14F-4D97-AF65-F5344CB8AC3E}">
        <p14:creationId xmlns:p14="http://schemas.microsoft.com/office/powerpoint/2010/main" val="254078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22B6D28-6354-45A9-A42A-476FC92776BD}" type="datetime1">
              <a:rPr lang="ru-RU" smtClean="0"/>
              <a:t>30.03.2025</a:t>
            </a:fld>
            <a:endParaRPr lang="ru-RU"/>
          </a:p>
        </p:txBody>
      </p:sp>
      <p:sp>
        <p:nvSpPr>
          <p:cNvPr id="5" name="Нижний колонтитул 4"/>
          <p:cNvSpPr>
            <a:spLocks noGrp="1"/>
          </p:cNvSpPr>
          <p:nvPr>
            <p:ph type="ftr" sz="quarter" idx="11"/>
          </p:nvPr>
        </p:nvSpPr>
        <p:spPr/>
        <p:txBody>
          <a:bodyPr/>
          <a:lstStyle/>
          <a:p>
            <a:r>
              <a:rPr lang="ru-RU"/>
              <a:t>Ссылка для цитирования:</a:t>
            </a:r>
          </a:p>
        </p:txBody>
      </p:sp>
      <p:sp>
        <p:nvSpPr>
          <p:cNvPr id="6" name="Номер слайда 5"/>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136206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479269-1427-4723-B13B-2B46D681C3DF}" type="datetime1">
              <a:rPr lang="ru-RU" smtClean="0"/>
              <a:t>30.03.2025</a:t>
            </a:fld>
            <a:endParaRPr lang="ru-RU"/>
          </a:p>
        </p:txBody>
      </p:sp>
      <p:sp>
        <p:nvSpPr>
          <p:cNvPr id="6" name="Нижний колонтитул 5"/>
          <p:cNvSpPr>
            <a:spLocks noGrp="1"/>
          </p:cNvSpPr>
          <p:nvPr>
            <p:ph type="ftr" sz="quarter" idx="11"/>
          </p:nvPr>
        </p:nvSpPr>
        <p:spPr/>
        <p:txBody>
          <a:bodyPr/>
          <a:lstStyle/>
          <a:p>
            <a:r>
              <a:rPr lang="ru-RU"/>
              <a:t>Ссылка для цитирования:</a:t>
            </a:r>
          </a:p>
        </p:txBody>
      </p:sp>
      <p:sp>
        <p:nvSpPr>
          <p:cNvPr id="7" name="Номер слайда 6"/>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422198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5FBD3E0-C87C-4C42-B323-795C9F85A7A9}" type="datetime1">
              <a:rPr lang="ru-RU" smtClean="0"/>
              <a:t>30.03.2025</a:t>
            </a:fld>
            <a:endParaRPr lang="ru-RU"/>
          </a:p>
        </p:txBody>
      </p:sp>
      <p:sp>
        <p:nvSpPr>
          <p:cNvPr id="8" name="Нижний колонтитул 7"/>
          <p:cNvSpPr>
            <a:spLocks noGrp="1"/>
          </p:cNvSpPr>
          <p:nvPr>
            <p:ph type="ftr" sz="quarter" idx="11"/>
          </p:nvPr>
        </p:nvSpPr>
        <p:spPr/>
        <p:txBody>
          <a:bodyPr/>
          <a:lstStyle/>
          <a:p>
            <a:r>
              <a:rPr lang="ru-RU"/>
              <a:t>Ссылка для цитирования:</a:t>
            </a:r>
          </a:p>
        </p:txBody>
      </p:sp>
      <p:sp>
        <p:nvSpPr>
          <p:cNvPr id="9" name="Номер слайда 8"/>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387300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36416F1-D628-440A-8F31-DD7477EF1E71}" type="datetime1">
              <a:rPr lang="ru-RU" smtClean="0"/>
              <a:t>30.03.2025</a:t>
            </a:fld>
            <a:endParaRPr lang="ru-RU"/>
          </a:p>
        </p:txBody>
      </p:sp>
      <p:sp>
        <p:nvSpPr>
          <p:cNvPr id="4" name="Нижний колонтитул 3"/>
          <p:cNvSpPr>
            <a:spLocks noGrp="1"/>
          </p:cNvSpPr>
          <p:nvPr>
            <p:ph type="ftr" sz="quarter" idx="11"/>
          </p:nvPr>
        </p:nvSpPr>
        <p:spPr/>
        <p:txBody>
          <a:bodyPr/>
          <a:lstStyle/>
          <a:p>
            <a:r>
              <a:rPr lang="ru-RU"/>
              <a:t>Ссылка для цитирования:</a:t>
            </a:r>
          </a:p>
        </p:txBody>
      </p:sp>
      <p:sp>
        <p:nvSpPr>
          <p:cNvPr id="5" name="Номер слайда 4"/>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50410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5BB020-5152-4F96-8DDB-36542EC90850}" type="datetime1">
              <a:rPr lang="ru-RU" smtClean="0"/>
              <a:t>30.03.2025</a:t>
            </a:fld>
            <a:endParaRPr lang="ru-RU"/>
          </a:p>
        </p:txBody>
      </p:sp>
      <p:sp>
        <p:nvSpPr>
          <p:cNvPr id="3" name="Нижний колонтитул 2"/>
          <p:cNvSpPr>
            <a:spLocks noGrp="1"/>
          </p:cNvSpPr>
          <p:nvPr>
            <p:ph type="ftr" sz="quarter" idx="11"/>
          </p:nvPr>
        </p:nvSpPr>
        <p:spPr/>
        <p:txBody>
          <a:bodyPr/>
          <a:lstStyle/>
          <a:p>
            <a:r>
              <a:rPr lang="ru-RU"/>
              <a:t>Ссылка для цитирования:</a:t>
            </a:r>
          </a:p>
        </p:txBody>
      </p:sp>
      <p:sp>
        <p:nvSpPr>
          <p:cNvPr id="4" name="Номер слайда 3"/>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18177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BF3E280-0EB0-4544-9AA5-8ED058803167}" type="datetime1">
              <a:rPr lang="ru-RU" smtClean="0"/>
              <a:t>30.03.2025</a:t>
            </a:fld>
            <a:endParaRPr lang="ru-RU"/>
          </a:p>
        </p:txBody>
      </p:sp>
      <p:sp>
        <p:nvSpPr>
          <p:cNvPr id="6" name="Нижний колонтитул 5"/>
          <p:cNvSpPr>
            <a:spLocks noGrp="1"/>
          </p:cNvSpPr>
          <p:nvPr>
            <p:ph type="ftr" sz="quarter" idx="11"/>
          </p:nvPr>
        </p:nvSpPr>
        <p:spPr/>
        <p:txBody>
          <a:bodyPr/>
          <a:lstStyle/>
          <a:p>
            <a:r>
              <a:rPr lang="ru-RU"/>
              <a:t>Ссылка для цитирования:</a:t>
            </a:r>
          </a:p>
        </p:txBody>
      </p:sp>
      <p:sp>
        <p:nvSpPr>
          <p:cNvPr id="7" name="Номер слайда 6"/>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205065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0DFD81-EB87-4073-982A-438EE302B35B}" type="datetime1">
              <a:rPr lang="ru-RU" smtClean="0"/>
              <a:t>30.03.2025</a:t>
            </a:fld>
            <a:endParaRPr lang="ru-RU"/>
          </a:p>
        </p:txBody>
      </p:sp>
      <p:sp>
        <p:nvSpPr>
          <p:cNvPr id="6" name="Нижний колонтитул 5"/>
          <p:cNvSpPr>
            <a:spLocks noGrp="1"/>
          </p:cNvSpPr>
          <p:nvPr>
            <p:ph type="ftr" sz="quarter" idx="11"/>
          </p:nvPr>
        </p:nvSpPr>
        <p:spPr/>
        <p:txBody>
          <a:bodyPr/>
          <a:lstStyle/>
          <a:p>
            <a:r>
              <a:rPr lang="ru-RU"/>
              <a:t>Ссылка для цитирования:</a:t>
            </a:r>
          </a:p>
        </p:txBody>
      </p:sp>
      <p:sp>
        <p:nvSpPr>
          <p:cNvPr id="7" name="Номер слайда 6"/>
          <p:cNvSpPr>
            <a:spLocks noGrp="1"/>
          </p:cNvSpPr>
          <p:nvPr>
            <p:ph type="sldNum" sz="quarter" idx="12"/>
          </p:nvPr>
        </p:nvSpPr>
        <p:spPr/>
        <p:txBody>
          <a:bodyPr/>
          <a:lstStyle/>
          <a:p>
            <a:fld id="{77B8531D-DCB1-4EDB-9A81-12E238DBCF35}" type="slidenum">
              <a:rPr lang="ru-RU" smtClean="0"/>
              <a:t>‹#›</a:t>
            </a:fld>
            <a:endParaRPr lang="ru-RU"/>
          </a:p>
        </p:txBody>
      </p:sp>
    </p:spTree>
    <p:extLst>
      <p:ext uri="{BB962C8B-B14F-4D97-AF65-F5344CB8AC3E}">
        <p14:creationId xmlns:p14="http://schemas.microsoft.com/office/powerpoint/2010/main" val="401254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B30A16-6396-4A5C-BB5B-145290F05401}" type="datetime1">
              <a:rPr lang="ru-RU" smtClean="0"/>
              <a:t>30.03.2025</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Ссылка для цитирования:</a:t>
            </a:r>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7B8531D-DCB1-4EDB-9A81-12E238DBCF35}" type="slidenum">
              <a:rPr lang="ru-RU" smtClean="0"/>
              <a:t>‹#›</a:t>
            </a:fld>
            <a:endParaRPr lang="ru-RU"/>
          </a:p>
        </p:txBody>
      </p:sp>
    </p:spTree>
    <p:extLst>
      <p:ext uri="{BB962C8B-B14F-4D97-AF65-F5344CB8AC3E}">
        <p14:creationId xmlns:p14="http://schemas.microsoft.com/office/powerpoint/2010/main" val="18861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oi.org/10.18087/cardio.2021.7.n1182" TargetMode="External"/><Relationship Id="rId4" Type="http://schemas.openxmlformats.org/officeDocument/2006/relationships/hyperlink" Target="https://doi.org/10.17116/kardio20158486-8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1419622"/>
            <a:ext cx="5868144" cy="1872208"/>
          </a:xfrm>
        </p:spPr>
        <p:txBody>
          <a:bodyPr vert="horz" lIns="91440" tIns="45720" rIns="91440" bIns="45720" rtlCol="0" anchor="ctr">
            <a:noAutofit/>
          </a:bodyPr>
          <a:lstStyle/>
          <a:p>
            <a:pPr algn="l"/>
            <a:r>
              <a:rPr lang="ru-RU" sz="3300" b="1" dirty="0">
                <a:solidFill>
                  <a:srgbClr val="005DAC"/>
                </a:solidFill>
                <a:latin typeface="+mn-lt"/>
              </a:rPr>
              <a:t>Лимфома правого предсердия в сочетании с раком почки. Клинический случай. </a:t>
            </a:r>
          </a:p>
        </p:txBody>
      </p:sp>
      <p:pic>
        <p:nvPicPr>
          <p:cNvPr id="1026" name="Picture 2" descr="C:\CLIENTS\Kardiologi\RKO-rus-v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91630"/>
            <a:ext cx="1944216" cy="16440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275856" y="1635094"/>
            <a:ext cx="0" cy="1429105"/>
          </a:xfrm>
          <a:prstGeom prst="line">
            <a:avLst/>
          </a:prstGeom>
          <a:ln w="28575">
            <a:solidFill>
              <a:srgbClr val="E20000"/>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nvSpPr>
        <p:spPr>
          <a:xfrm>
            <a:off x="0" y="4515966"/>
            <a:ext cx="9036496" cy="627534"/>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ct val="20000"/>
              </a:spcBef>
              <a:buFont typeface="Arial" panose="020B0604020202020204" pitchFamily="34" charset="0"/>
              <a:buNone/>
              <a:defRPr sz="1200" kern="1200">
                <a:solidFill>
                  <a:srgbClr val="E1586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solidFill>
                  <a:schemeClr val="tx1">
                    <a:lumMod val="50000"/>
                    <a:lumOff val="50000"/>
                  </a:schemeClr>
                </a:solidFill>
              </a:rPr>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dirty="0" err="1">
                <a:solidFill>
                  <a:schemeClr val="tx1">
                    <a:lumMod val="50000"/>
                    <a:lumOff val="50000"/>
                  </a:schemeClr>
                </a:solidFill>
              </a:rPr>
              <a:t>doi</a:t>
            </a:r>
            <a:r>
              <a:rPr lang="ru-RU" dirty="0">
                <a:solidFill>
                  <a:schemeClr val="tx1">
                    <a:lumMod val="50000"/>
                    <a:lumOff val="50000"/>
                  </a:schemeClr>
                </a:solidFill>
              </a:rPr>
              <a:t>: 10.15829/1560-4071-2025-6115. EDN WPJAMQ</a:t>
            </a:r>
            <a:endParaRPr lang="en-GB" dirty="0">
              <a:solidFill>
                <a:schemeClr val="tx1">
                  <a:lumMod val="50000"/>
                  <a:lumOff val="50000"/>
                </a:schemeClr>
              </a:solidFill>
            </a:endParaRPr>
          </a:p>
        </p:txBody>
      </p:sp>
      <p:sp>
        <p:nvSpPr>
          <p:cNvPr id="8" name="Text Placeholder 3"/>
          <p:cNvSpPr>
            <a:spLocks noGrp="1"/>
          </p:cNvSpPr>
          <p:nvPr/>
        </p:nvSpPr>
        <p:spPr>
          <a:xfrm>
            <a:off x="3491880" y="3653186"/>
            <a:ext cx="2880320" cy="3603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dirty="0">
                <a:solidFill>
                  <a:schemeClr val="tx1">
                    <a:lumMod val="50000"/>
                    <a:lumOff val="50000"/>
                  </a:schemeClr>
                </a:solidFill>
              </a:rPr>
              <a:t>Март 202</a:t>
            </a:r>
            <a:r>
              <a:rPr lang="en-US" dirty="0">
                <a:solidFill>
                  <a:schemeClr val="tx1">
                    <a:lumMod val="50000"/>
                    <a:lumOff val="50000"/>
                  </a:schemeClr>
                </a:solidFill>
              </a:rPr>
              <a:t>5</a:t>
            </a:r>
            <a:endParaRPr lang="en-GB" dirty="0">
              <a:solidFill>
                <a:schemeClr val="tx1">
                  <a:lumMod val="50000"/>
                  <a:lumOff val="50000"/>
                </a:schemeClr>
              </a:solidFill>
            </a:endParaRPr>
          </a:p>
        </p:txBody>
      </p:sp>
      <p:sp>
        <p:nvSpPr>
          <p:cNvPr id="10" name="Text Placeholder 3"/>
          <p:cNvSpPr>
            <a:spLocks noGrp="1"/>
          </p:cNvSpPr>
          <p:nvPr/>
        </p:nvSpPr>
        <p:spPr>
          <a:xfrm>
            <a:off x="1475656" y="783863"/>
            <a:ext cx="6552728" cy="36036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800" dirty="0">
                <a:solidFill>
                  <a:schemeClr val="tx2">
                    <a:lumMod val="60000"/>
                    <a:lumOff val="40000"/>
                  </a:schemeClr>
                </a:solidFill>
              </a:rPr>
              <a:t>Российский кардиологический журнал</a:t>
            </a:r>
            <a:endParaRPr lang="en-GB" sz="2800" dirty="0">
              <a:solidFill>
                <a:schemeClr val="tx2">
                  <a:lumMod val="60000"/>
                  <a:lumOff val="40000"/>
                </a:schemeClr>
              </a:solidFill>
            </a:endParaRPr>
          </a:p>
        </p:txBody>
      </p:sp>
    </p:spTree>
    <p:extLst>
      <p:ext uri="{BB962C8B-B14F-4D97-AF65-F5344CB8AC3E}">
        <p14:creationId xmlns:p14="http://schemas.microsoft.com/office/powerpoint/2010/main" val="381950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FEDB-A5F7-DAB4-2130-36F124F4A4EE}"/>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2B708408-B347-A7D7-3BA3-2552D16E944D}"/>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ACB5DEBC-04CF-8EEC-6858-24C8BEBE5011}"/>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7901BC39-EA0B-8F49-152E-31E00D41F1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926A9B88-F9FE-B5C3-A37A-3B731175F0C0}"/>
              </a:ext>
            </a:extLst>
          </p:cNvPr>
          <p:cNvSpPr>
            <a:spLocks noGrp="1"/>
          </p:cNvSpPr>
          <p:nvPr>
            <p:ph type="sldNum" sz="quarter" idx="12"/>
          </p:nvPr>
        </p:nvSpPr>
        <p:spPr/>
        <p:txBody>
          <a:bodyPr/>
          <a:lstStyle/>
          <a:p>
            <a:fld id="{77B8531D-DCB1-4EDB-9A81-12E238DBCF35}" type="slidenum">
              <a:rPr lang="ru-RU" smtClean="0"/>
              <a:t>10</a:t>
            </a:fld>
            <a:endParaRPr lang="ru-RU"/>
          </a:p>
        </p:txBody>
      </p:sp>
      <p:sp>
        <p:nvSpPr>
          <p:cNvPr id="11" name="Title 1">
            <a:extLst>
              <a:ext uri="{FF2B5EF4-FFF2-40B4-BE49-F238E27FC236}">
                <a16:creationId xmlns:a16="http://schemas.microsoft.com/office/drawing/2014/main" id="{BD830DA8-441C-8312-CC81-CCD513F9814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C41F1BA9-1F56-8366-A690-EEA9CBED8447}"/>
              </a:ext>
            </a:extLst>
          </p:cNvPr>
          <p:cNvSpPr>
            <a:spLocks noGrp="1"/>
          </p:cNvSpPr>
          <p:nvPr>
            <p:ph sz="quarter" idx="4294967295"/>
          </p:nvPr>
        </p:nvSpPr>
        <p:spPr>
          <a:xfrm>
            <a:off x="0" y="672736"/>
            <a:ext cx="5940152" cy="4014700"/>
          </a:xfrm>
          <a:prstGeom prst="rect">
            <a:avLst/>
          </a:prstGeom>
        </p:spPr>
        <p:txBody>
          <a:bodyPr>
            <a:normAutofit/>
          </a:bodyPr>
          <a:lstStyle/>
          <a:p>
            <a:r>
              <a:rPr lang="ru-RU" sz="1100" dirty="0"/>
              <a:t>При аутопсии обнаружено, что выявленные при ЭХО-КГ находки были обусловлены первичным злокачественным новообразованием ПП. На рисунке белым треугольником обозначен опухолевый узел неправильной формы, дольчатого строения, плотноватой консистенции, на разрезах бледно-розового цвета, размерами 8/6/6 см, заполняющий почти всю полость ПП. Опухолевая ткань распространяется в межпредсердную перегородку, прорастает в эпикард,  «муфтообразно» обрастает коронарные артерии (желтой звездочкой обозначен поперечный срез правой коронарной артерии) и стенку аорты (правое изображение). Клапаны без патологии, створки аортального клапана (красные стрелки) и стенка аорты интактны. Электроды ЭКС установлены в верхушке ПЖ (белая стрелка) и ПП. Желтым треугольником обозначено ушко ПП. Имелись также патологоанатомические признаки застойной сердечной недостаточности.</a:t>
            </a:r>
          </a:p>
        </p:txBody>
      </p:sp>
      <p:sp>
        <p:nvSpPr>
          <p:cNvPr id="12" name="Content Placeholder 5">
            <a:extLst>
              <a:ext uri="{FF2B5EF4-FFF2-40B4-BE49-F238E27FC236}">
                <a16:creationId xmlns:a16="http://schemas.microsoft.com/office/drawing/2014/main" id="{FF177C7B-3F9A-A4C2-CF13-661E00EE7F8A}"/>
              </a:ext>
            </a:extLst>
          </p:cNvPr>
          <p:cNvSpPr>
            <a:spLocks noGrp="1"/>
          </p:cNvSpPr>
          <p:nvPr>
            <p:ph sz="quarter" idx="4294967295"/>
          </p:nvPr>
        </p:nvSpPr>
        <p:spPr>
          <a:xfrm>
            <a:off x="5796136" y="672736"/>
            <a:ext cx="3263508" cy="1836708"/>
          </a:xfrm>
          <a:prstGeom prst="rect">
            <a:avLst/>
          </a:prstGeom>
        </p:spPr>
        <p:txBody>
          <a:bodyPr>
            <a:normAutofit/>
          </a:bodyPr>
          <a:lstStyle/>
          <a:p>
            <a:r>
              <a:rPr lang="ru-RU" sz="1100" dirty="0"/>
              <a:t>Второй важной находкой стало злокачественное новообразование левой почки (опухолевый узел размерами 8/6 см желтовато-серого цвета с дряблыми участками темно-красного цвета без прорастания капсулы почки, с прорастанием в стенку чашечно-лоханочной системы, обозначен черным треугольником), рT2N0M0, стадия II. </a:t>
            </a:r>
            <a:endParaRPr lang="en-GB" sz="1100" dirty="0"/>
          </a:p>
        </p:txBody>
      </p:sp>
      <p:sp>
        <p:nvSpPr>
          <p:cNvPr id="3" name="Нижний колонтитул 4">
            <a:extLst>
              <a:ext uri="{FF2B5EF4-FFF2-40B4-BE49-F238E27FC236}">
                <a16:creationId xmlns:a16="http://schemas.microsoft.com/office/drawing/2014/main" id="{31C520C4-B657-BC91-986E-96D71BA9EAA6}"/>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pic>
        <p:nvPicPr>
          <p:cNvPr id="4" name="Рисунок 3">
            <a:extLst>
              <a:ext uri="{FF2B5EF4-FFF2-40B4-BE49-F238E27FC236}">
                <a16:creationId xmlns:a16="http://schemas.microsoft.com/office/drawing/2014/main" id="{372F7F8F-CE5A-BD25-BB63-55CBFB658001}"/>
              </a:ext>
            </a:extLst>
          </p:cNvPr>
          <p:cNvPicPr>
            <a:picLocks noChangeAspect="1"/>
          </p:cNvPicPr>
          <p:nvPr/>
        </p:nvPicPr>
        <p:blipFill>
          <a:blip r:embed="rId4"/>
          <a:stretch>
            <a:fillRect/>
          </a:stretch>
        </p:blipFill>
        <p:spPr>
          <a:xfrm>
            <a:off x="107504" y="2600717"/>
            <a:ext cx="4368566" cy="2096727"/>
          </a:xfrm>
          <a:prstGeom prst="rect">
            <a:avLst/>
          </a:prstGeom>
        </p:spPr>
      </p:pic>
      <p:pic>
        <p:nvPicPr>
          <p:cNvPr id="5" name="Рисунок 4">
            <a:extLst>
              <a:ext uri="{FF2B5EF4-FFF2-40B4-BE49-F238E27FC236}">
                <a16:creationId xmlns:a16="http://schemas.microsoft.com/office/drawing/2014/main" id="{E2602F5F-B73C-D501-5AEE-376EB6972810}"/>
              </a:ext>
            </a:extLst>
          </p:cNvPr>
          <p:cNvPicPr>
            <a:picLocks noChangeAspect="1"/>
          </p:cNvPicPr>
          <p:nvPr/>
        </p:nvPicPr>
        <p:blipFill>
          <a:blip r:embed="rId5"/>
          <a:stretch>
            <a:fillRect/>
          </a:stretch>
        </p:blipFill>
        <p:spPr>
          <a:xfrm>
            <a:off x="4583574" y="2598250"/>
            <a:ext cx="4524930" cy="2099194"/>
          </a:xfrm>
          <a:prstGeom prst="rect">
            <a:avLst/>
          </a:prstGeom>
        </p:spPr>
      </p:pic>
    </p:spTree>
    <p:extLst>
      <p:ext uri="{BB962C8B-B14F-4D97-AF65-F5344CB8AC3E}">
        <p14:creationId xmlns:p14="http://schemas.microsoft.com/office/powerpoint/2010/main" val="193529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BF51-1A1F-D4FF-8B97-74FEEA9D24CD}"/>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5B08A0BD-6199-80CF-B97F-245F8965FE07}"/>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D30CD5AA-A0A6-28D6-D89D-3DF48FF1EEA2}"/>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9F4F99FD-81E6-60C7-D914-19F7AB10F7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623AED20-F00D-65DE-0EA9-E8F7A3A0F467}"/>
              </a:ext>
            </a:extLst>
          </p:cNvPr>
          <p:cNvSpPr>
            <a:spLocks noGrp="1"/>
          </p:cNvSpPr>
          <p:nvPr>
            <p:ph type="sldNum" sz="quarter" idx="12"/>
          </p:nvPr>
        </p:nvSpPr>
        <p:spPr/>
        <p:txBody>
          <a:bodyPr/>
          <a:lstStyle/>
          <a:p>
            <a:fld id="{77B8531D-DCB1-4EDB-9A81-12E238DBCF35}" type="slidenum">
              <a:rPr lang="ru-RU" smtClean="0"/>
              <a:t>11</a:t>
            </a:fld>
            <a:endParaRPr lang="ru-RU"/>
          </a:p>
        </p:txBody>
      </p:sp>
      <p:sp>
        <p:nvSpPr>
          <p:cNvPr id="11" name="Title 1">
            <a:extLst>
              <a:ext uri="{FF2B5EF4-FFF2-40B4-BE49-F238E27FC236}">
                <a16:creationId xmlns:a16="http://schemas.microsoft.com/office/drawing/2014/main" id="{D5BAB7AF-7090-3A06-56F9-8E2893298AA5}"/>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12" name="Content Placeholder 5">
            <a:extLst>
              <a:ext uri="{FF2B5EF4-FFF2-40B4-BE49-F238E27FC236}">
                <a16:creationId xmlns:a16="http://schemas.microsoft.com/office/drawing/2014/main" id="{81729955-8499-33B8-B4DA-B95EEBA3903F}"/>
              </a:ext>
            </a:extLst>
          </p:cNvPr>
          <p:cNvSpPr>
            <a:spLocks noGrp="1"/>
          </p:cNvSpPr>
          <p:nvPr>
            <p:ph sz="quarter" idx="4294967295"/>
          </p:nvPr>
        </p:nvSpPr>
        <p:spPr>
          <a:xfrm>
            <a:off x="5801005" y="769317"/>
            <a:ext cx="3263508" cy="1836708"/>
          </a:xfrm>
          <a:prstGeom prst="rect">
            <a:avLst/>
          </a:prstGeom>
        </p:spPr>
        <p:txBody>
          <a:bodyPr>
            <a:normAutofit/>
          </a:bodyPr>
          <a:lstStyle/>
          <a:p>
            <a:r>
              <a:rPr lang="ru-RU" sz="1600" dirty="0"/>
              <a:t>Гистологическое строение обеих опухолей (В-клеточная лимфома и светлоклеточный </a:t>
            </a:r>
            <a:r>
              <a:rPr lang="ru-RU" sz="1600" dirty="0" err="1"/>
              <a:t>почечноклеточный</a:t>
            </a:r>
            <a:r>
              <a:rPr lang="ru-RU" sz="1600" dirty="0"/>
              <a:t> рак, G2). Окраска гематоксилин/эозин, увеличение х50, х100, х200.</a:t>
            </a:r>
            <a:endParaRPr lang="en-GB" sz="1600" dirty="0"/>
          </a:p>
        </p:txBody>
      </p:sp>
      <p:sp>
        <p:nvSpPr>
          <p:cNvPr id="3" name="Нижний колонтитул 4">
            <a:extLst>
              <a:ext uri="{FF2B5EF4-FFF2-40B4-BE49-F238E27FC236}">
                <a16:creationId xmlns:a16="http://schemas.microsoft.com/office/drawing/2014/main" id="{35A0216F-AE20-3532-7E96-AF5A56D55730}"/>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pic>
        <p:nvPicPr>
          <p:cNvPr id="6" name="Рисунок 5">
            <a:extLst>
              <a:ext uri="{FF2B5EF4-FFF2-40B4-BE49-F238E27FC236}">
                <a16:creationId xmlns:a16="http://schemas.microsoft.com/office/drawing/2014/main" id="{F0D73F88-2FD1-CF1C-13AB-5FF2DB2D4094}"/>
              </a:ext>
            </a:extLst>
          </p:cNvPr>
          <p:cNvPicPr>
            <a:picLocks noChangeAspect="1"/>
          </p:cNvPicPr>
          <p:nvPr/>
        </p:nvPicPr>
        <p:blipFill>
          <a:blip r:embed="rId4"/>
          <a:stretch>
            <a:fillRect/>
          </a:stretch>
        </p:blipFill>
        <p:spPr>
          <a:xfrm>
            <a:off x="323528" y="771550"/>
            <a:ext cx="5477477" cy="3797718"/>
          </a:xfrm>
          <a:prstGeom prst="rect">
            <a:avLst/>
          </a:prstGeom>
        </p:spPr>
      </p:pic>
      <p:sp>
        <p:nvSpPr>
          <p:cNvPr id="10" name="TextBox 9">
            <a:extLst>
              <a:ext uri="{FF2B5EF4-FFF2-40B4-BE49-F238E27FC236}">
                <a16:creationId xmlns:a16="http://schemas.microsoft.com/office/drawing/2014/main" id="{92332812-F893-D37D-CE82-7F51368CF30B}"/>
              </a:ext>
            </a:extLst>
          </p:cNvPr>
          <p:cNvSpPr txBox="1"/>
          <p:nvPr/>
        </p:nvSpPr>
        <p:spPr>
          <a:xfrm>
            <a:off x="461942" y="2417861"/>
            <a:ext cx="5241661" cy="307777"/>
          </a:xfrm>
          <a:prstGeom prst="rect">
            <a:avLst/>
          </a:prstGeom>
          <a:noFill/>
        </p:spPr>
        <p:txBody>
          <a:bodyPr wrap="square">
            <a:spAutoFit/>
          </a:bodyPr>
          <a:lstStyle/>
          <a:p>
            <a:r>
              <a:rPr lang="ru-RU" sz="1400" dirty="0"/>
              <a:t>В эпикарде рост опухолевой ткани, имеющей строение лимфомы.</a:t>
            </a:r>
          </a:p>
        </p:txBody>
      </p:sp>
      <p:sp>
        <p:nvSpPr>
          <p:cNvPr id="15" name="TextBox 14">
            <a:extLst>
              <a:ext uri="{FF2B5EF4-FFF2-40B4-BE49-F238E27FC236}">
                <a16:creationId xmlns:a16="http://schemas.microsoft.com/office/drawing/2014/main" id="{C1203809-C550-628D-1D35-33C386D807B0}"/>
              </a:ext>
            </a:extLst>
          </p:cNvPr>
          <p:cNvSpPr txBox="1"/>
          <p:nvPr/>
        </p:nvSpPr>
        <p:spPr>
          <a:xfrm>
            <a:off x="1259632" y="4514378"/>
            <a:ext cx="3744416" cy="307777"/>
          </a:xfrm>
          <a:prstGeom prst="rect">
            <a:avLst/>
          </a:prstGeom>
          <a:noFill/>
        </p:spPr>
        <p:txBody>
          <a:bodyPr wrap="square">
            <a:spAutoFit/>
          </a:bodyPr>
          <a:lstStyle/>
          <a:p>
            <a:r>
              <a:rPr lang="ru-RU" sz="1400" dirty="0"/>
              <a:t>Светлоклеточный </a:t>
            </a:r>
            <a:r>
              <a:rPr lang="ru-RU" sz="1400" dirty="0" err="1"/>
              <a:t>почечноклеточный</a:t>
            </a:r>
            <a:r>
              <a:rPr lang="ru-RU" sz="1400" dirty="0"/>
              <a:t> рак (</a:t>
            </a:r>
            <a:r>
              <a:rPr lang="en-US" sz="1400" dirty="0"/>
              <a:t>G2)</a:t>
            </a:r>
            <a:endParaRPr lang="ru-RU" sz="1400" dirty="0"/>
          </a:p>
        </p:txBody>
      </p:sp>
    </p:spTree>
    <p:extLst>
      <p:ext uri="{BB962C8B-B14F-4D97-AF65-F5344CB8AC3E}">
        <p14:creationId xmlns:p14="http://schemas.microsoft.com/office/powerpoint/2010/main" val="395691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12</a:t>
            </a:fld>
            <a:endParaRPr lang="ru-RU"/>
          </a:p>
        </p:txBody>
      </p:sp>
      <p:sp>
        <p:nvSpPr>
          <p:cNvPr id="11" name="Title 1"/>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ДИСКУССИЯ</a:t>
            </a:r>
            <a:endParaRPr lang="en-GB" sz="1800" b="1" dirty="0">
              <a:solidFill>
                <a:srgbClr val="005DAC"/>
              </a:solidFill>
            </a:endParaRPr>
          </a:p>
        </p:txBody>
      </p:sp>
      <p:sp>
        <p:nvSpPr>
          <p:cNvPr id="8" name="Content Placeholder 4"/>
          <p:cNvSpPr>
            <a:spLocks noGrp="1"/>
          </p:cNvSpPr>
          <p:nvPr>
            <p:ph sz="quarter" idx="4294967295"/>
          </p:nvPr>
        </p:nvSpPr>
        <p:spPr>
          <a:xfrm>
            <a:off x="77997" y="566128"/>
            <a:ext cx="4320930" cy="4165861"/>
          </a:xfrm>
          <a:prstGeom prst="rect">
            <a:avLst/>
          </a:prstGeom>
        </p:spPr>
        <p:txBody>
          <a:bodyPr>
            <a:normAutofit/>
          </a:bodyPr>
          <a:lstStyle/>
          <a:p>
            <a:r>
              <a:rPr lang="ru-RU" sz="1000" dirty="0"/>
              <a:t>Причиной смерти пациентки стал первично-множественный синхронный рак, представленный редким сочетанием лимфомы сердца и рака почки. По-видимому, прорастание опухоли в зоне АВ узла, в начале мая 2024 г манифестировало нарушениями АВ проводимости, потребовавшими установки ЭКС. Выявленная тогда при ЭХО-КГ дилатация ПП в отсутствие клапанной патологии, нарушений функции ЛЖ, дилатации ПЖ, повышения давления в легочной артерии, нуждалась в интерпретации, однако даже при повторном прицельном рассмотрении данных КТ органов грудной клетки (без внутривенного контрастирования), выполненной перед установкой ЭКС, каких-либо признаков опухолевого поражения выявить не удалось. Безусловно, наличие симультанной опухоли даже при своевременной диагностике лимфомы сердца вряд ли оставляло возможности для проведения химиотерапии и улучшения прогноза у нашей пациентки.</a:t>
            </a:r>
          </a:p>
          <a:p>
            <a:r>
              <a:rPr lang="ru-RU" sz="1000" dirty="0"/>
              <a:t>Выявленные при ЭХО-КГ парааортальные изменения, описанные как гиперэхогенные полости с гетерогенным содержимым, трактовавшиеся как абсцесс корня аорты или аневризма аорты, оказались проявлениями опухоли. Линейное образование в области кооптации створок АК было интерпретировано как разрастания эндотелия (нити, наложения </a:t>
            </a:r>
            <a:r>
              <a:rPr lang="ru-RU" sz="1000" dirty="0" err="1"/>
              <a:t>Ламбла</a:t>
            </a:r>
            <a:r>
              <a:rPr lang="ru-RU" sz="1000" dirty="0"/>
              <a:t>, «клапанные нити», </a:t>
            </a:r>
            <a:r>
              <a:rPr lang="ru-RU" sz="1000" dirty="0" err="1"/>
              <a:t>valvular</a:t>
            </a:r>
            <a:r>
              <a:rPr lang="ru-RU" sz="1000" dirty="0"/>
              <a:t> </a:t>
            </a:r>
            <a:r>
              <a:rPr lang="ru-RU" sz="1000" dirty="0" err="1"/>
              <a:t>strands</a:t>
            </a:r>
            <a:r>
              <a:rPr lang="ru-RU" sz="1000" dirty="0"/>
              <a:t>) [27,28]. Однако при вскрытии дополнительных образований на аортальном клапане обнаружено не было.</a:t>
            </a:r>
          </a:p>
          <a:p>
            <a:endParaRPr lang="en-GB" sz="1000" dirty="0"/>
          </a:p>
        </p:txBody>
      </p:sp>
      <p:sp>
        <p:nvSpPr>
          <p:cNvPr id="12" name="Content Placeholder 5"/>
          <p:cNvSpPr>
            <a:spLocks noGrp="1"/>
          </p:cNvSpPr>
          <p:nvPr>
            <p:ph sz="quarter" idx="4294967295"/>
          </p:nvPr>
        </p:nvSpPr>
        <p:spPr>
          <a:xfrm>
            <a:off x="4326469" y="566128"/>
            <a:ext cx="4783796" cy="4201135"/>
          </a:xfrm>
          <a:prstGeom prst="rect">
            <a:avLst/>
          </a:prstGeom>
        </p:spPr>
        <p:txBody>
          <a:bodyPr>
            <a:normAutofit/>
          </a:bodyPr>
          <a:lstStyle/>
          <a:p>
            <a:r>
              <a:rPr lang="ru-RU" sz="1000" dirty="0"/>
              <a:t>Опухоль почки также не визуализировалась при УЗИ, проведенном перед установкой ЭКС, однако зафиксированные в тот момент повышение гемоглобина (123-153 г/л (N 120-140) при нормальном гематокрите и количестве эритроцитов), тромбопению (105-131*109/л (N 180-320)) ретроспективно можно трактовать как проявления паранеопластического синдрома. В анализе мочи определялись лейкоциты (75/</a:t>
            </a:r>
            <a:r>
              <a:rPr lang="ru-RU" sz="1000" dirty="0" err="1"/>
              <a:t>мкл</a:t>
            </a:r>
            <a:r>
              <a:rPr lang="ru-RU" sz="1000" dirty="0"/>
              <a:t>), эритроциты (300/</a:t>
            </a:r>
            <a:r>
              <a:rPr lang="ru-RU" sz="1000" dirty="0" err="1"/>
              <a:t>мкл</a:t>
            </a:r>
            <a:r>
              <a:rPr lang="ru-RU" sz="1000" dirty="0"/>
              <a:t>), что, вероятно, связывали с катетеризацией мочевого пузыря. Почечная функция за время госпитализации несколько улучшилась (скорость клубочковой фильтрации по CKD-EPI 26,8-51 мл/мин/1,73 м2). </a:t>
            </a:r>
          </a:p>
          <a:p>
            <a:r>
              <a:rPr lang="ru-RU" sz="1000" dirty="0"/>
              <a:t>Интересным аспектом представленного случая являются особенности ЭКГ-картины. Схожее извращение морфологии стимулированных QRS комплексов описано у 91-летней пациентки с дилатацией ПЖ [29]. Предполагается, что причиной возникновения БПНПГ при правожелудочковой стимуляции в отсутствие диспозиции электрода и перфорации стенки сердца может быть более ранняя активация ЛЖ при наличии аномальных путей проведения. Также высказываются версии о возможности ретроградного проведения </a:t>
            </a:r>
            <a:r>
              <a:rPr lang="ru-RU" sz="1000" dirty="0" err="1"/>
              <a:t>пейсмейкерного</a:t>
            </a:r>
            <a:r>
              <a:rPr lang="ru-RU" sz="1000" dirty="0"/>
              <a:t> стимула по правой ножке пучка Гиса к атриовентрикулярному соединению и </a:t>
            </a:r>
            <a:r>
              <a:rPr lang="ru-RU" sz="1000" dirty="0" err="1"/>
              <a:t>антеградно</a:t>
            </a:r>
            <a:r>
              <a:rPr lang="ru-RU" sz="1000" dirty="0"/>
              <a:t> по левой ножке пучка Гиса. Кроме того, часть МЖП, анатомически являющаяся стенкой ПЖ, функционально и электрически может вести себя как стенка ЛЖ [30, 31]. Тяжелое поражение ПЖ и проводящей системы может привести к запаздываю активации ПЖ с более ранним возбуждением ЛЖ [32,33]. В нашем случае причиной изменений привычной ЭКГ картины стало замещение структур ПП опухолевой тканью с ее прорастанием в МЖП и ПЖ, повреждением проводящих путей и развитием полной атриовентрикулярной блокады.</a:t>
            </a:r>
          </a:p>
          <a:p>
            <a:endParaRPr lang="en-GB" sz="1000" dirty="0"/>
          </a:p>
        </p:txBody>
      </p:sp>
      <p:sp>
        <p:nvSpPr>
          <p:cNvPr id="3" name="Нижний колонтитул 4">
            <a:extLst>
              <a:ext uri="{FF2B5EF4-FFF2-40B4-BE49-F238E27FC236}">
                <a16:creationId xmlns:a16="http://schemas.microsoft.com/office/drawing/2014/main" id="{CA56C8A6-584E-29BC-6200-2FE0CA297677}"/>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31873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13</a:t>
            </a:fld>
            <a:endParaRPr lang="ru-RU"/>
          </a:p>
        </p:txBody>
      </p:sp>
      <p:sp>
        <p:nvSpPr>
          <p:cNvPr id="11" name="Title 1"/>
          <p:cNvSpPr>
            <a:spLocks noGrp="1"/>
          </p:cNvSpPr>
          <p:nvPr>
            <p:ph type="title"/>
          </p:nvPr>
        </p:nvSpPr>
        <p:spPr>
          <a:xfrm>
            <a:off x="539552" y="102394"/>
            <a:ext cx="6552728" cy="400110"/>
          </a:xfrm>
        </p:spPr>
        <p:txBody>
          <a:bodyPr anchor="t">
            <a:spAutoFit/>
          </a:bodyPr>
          <a:lstStyle/>
          <a:p>
            <a:pPr algn="l"/>
            <a:r>
              <a:rPr lang="ru-RU" sz="2000" b="1" dirty="0">
                <a:solidFill>
                  <a:srgbClr val="005DAC"/>
                </a:solidFill>
              </a:rPr>
              <a:t>КЛЮЧЕВЫЕ МОМЕНТЫ</a:t>
            </a:r>
            <a:endParaRPr lang="en-GB" sz="1800" b="1" dirty="0">
              <a:solidFill>
                <a:srgbClr val="005DAC"/>
              </a:solidFill>
            </a:endParaRPr>
          </a:p>
        </p:txBody>
      </p:sp>
      <p:sp>
        <p:nvSpPr>
          <p:cNvPr id="17" name="Content Placeholder 4"/>
          <p:cNvSpPr>
            <a:spLocks noGrp="1"/>
          </p:cNvSpPr>
          <p:nvPr>
            <p:ph sz="quarter" idx="12"/>
          </p:nvPr>
        </p:nvSpPr>
        <p:spPr>
          <a:xfrm>
            <a:off x="971550" y="2787774"/>
            <a:ext cx="2206800" cy="1604226"/>
          </a:xfrm>
        </p:spPr>
        <p:txBody>
          <a:bodyPr/>
          <a:lstStyle/>
          <a:p>
            <a:r>
              <a:rPr lang="ru-RU" dirty="0"/>
              <a:t>Представлен случай 85-летней пациентки с В-клеточной лимфомой правого предсердия (ПП), не диагностированной ранее при обследовании перед установкой электрокардиостимулятора по поводу атриовентрикулярной блокады 3 степени. </a:t>
            </a:r>
          </a:p>
          <a:p>
            <a:endParaRPr lang="en-GB" dirty="0"/>
          </a:p>
        </p:txBody>
      </p:sp>
      <p:sp>
        <p:nvSpPr>
          <p:cNvPr id="20" name="Content Placeholder 6"/>
          <p:cNvSpPr>
            <a:spLocks noGrp="1"/>
          </p:cNvSpPr>
          <p:nvPr>
            <p:ph sz="quarter" idx="4294967295"/>
          </p:nvPr>
        </p:nvSpPr>
        <p:spPr>
          <a:xfrm>
            <a:off x="5804644" y="1025001"/>
            <a:ext cx="2206800" cy="1604226"/>
          </a:xfrm>
          <a:prstGeom prst="rect">
            <a:avLst/>
          </a:prstGeom>
        </p:spPr>
        <p:txBody>
          <a:bodyPr>
            <a:normAutofit/>
          </a:bodyPr>
          <a:lstStyle/>
          <a:p>
            <a:r>
              <a:rPr lang="ru-RU" sz="1200" dirty="0"/>
              <a:t>Второй находкой при аутопсии стал светлоклеточный </a:t>
            </a:r>
            <a:r>
              <a:rPr lang="ru-RU" sz="1200" dirty="0" err="1"/>
              <a:t>почечноклеточный</a:t>
            </a:r>
            <a:r>
              <a:rPr lang="ru-RU" sz="1200" dirty="0"/>
              <a:t> рак, также не выявлявшийся ранее при инструментальном обследовании.</a:t>
            </a:r>
          </a:p>
        </p:txBody>
      </p:sp>
      <p:sp>
        <p:nvSpPr>
          <p:cNvPr id="21" name="Content Placeholder 4"/>
          <p:cNvSpPr>
            <a:spLocks noGrp="1"/>
          </p:cNvSpPr>
          <p:nvPr>
            <p:ph sz="quarter" idx="12"/>
          </p:nvPr>
        </p:nvSpPr>
        <p:spPr>
          <a:xfrm>
            <a:off x="971550" y="843026"/>
            <a:ext cx="2206800" cy="1604226"/>
          </a:xfrm>
        </p:spPr>
        <p:txBody>
          <a:bodyPr/>
          <a:lstStyle/>
          <a:p>
            <a:r>
              <a:rPr lang="ru-RU" dirty="0"/>
              <a:t>Первичные лимфомы сердца - редкая патология с неспецифическими проявлениями, включающими сердечную недостаточность, нарушения ритма сердца и проводимости.</a:t>
            </a:r>
          </a:p>
        </p:txBody>
      </p:sp>
      <p:sp>
        <p:nvSpPr>
          <p:cNvPr id="23" name="Content Placeholder 6"/>
          <p:cNvSpPr>
            <a:spLocks noGrp="1"/>
          </p:cNvSpPr>
          <p:nvPr>
            <p:ph sz="quarter" idx="4294967295"/>
          </p:nvPr>
        </p:nvSpPr>
        <p:spPr>
          <a:xfrm>
            <a:off x="3388097" y="981315"/>
            <a:ext cx="2206800" cy="3348150"/>
          </a:xfrm>
          <a:prstGeom prst="rect">
            <a:avLst/>
          </a:prstGeom>
        </p:spPr>
        <p:txBody>
          <a:bodyPr>
            <a:normAutofit/>
          </a:bodyPr>
          <a:lstStyle/>
          <a:p>
            <a:r>
              <a:rPr lang="ru-RU" sz="1200" dirty="0"/>
              <a:t>Интересны особенности электрокардиографической картины (признаки блокады правой, а не левой ножки пучка Гиса при правожелудочковой стимуляции). Описаны также сложности интерпретации эхокардиографических проявлений болезни. </a:t>
            </a:r>
          </a:p>
        </p:txBody>
      </p:sp>
      <p:cxnSp>
        <p:nvCxnSpPr>
          <p:cNvPr id="4" name="Прямая соединительная линия 3"/>
          <p:cNvCxnSpPr/>
          <p:nvPr/>
        </p:nvCxnSpPr>
        <p:spPr>
          <a:xfrm>
            <a:off x="3322464" y="1131590"/>
            <a:ext cx="0" cy="295232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804644" y="1131590"/>
            <a:ext cx="0" cy="2952328"/>
          </a:xfrm>
          <a:prstGeom prst="line">
            <a:avLst/>
          </a:prstGeom>
          <a:ln/>
        </p:spPr>
        <p:style>
          <a:lnRef idx="1">
            <a:schemeClr val="accent1"/>
          </a:lnRef>
          <a:fillRef idx="0">
            <a:schemeClr val="accent1"/>
          </a:fillRef>
          <a:effectRef idx="0">
            <a:schemeClr val="accent1"/>
          </a:effectRef>
          <a:fontRef idx="minor">
            <a:schemeClr val="tx1"/>
          </a:fontRef>
        </p:style>
      </p:cxnSp>
      <p:sp>
        <p:nvSpPr>
          <p:cNvPr id="3" name="Нижний колонтитул 4">
            <a:extLst>
              <a:ext uri="{FF2B5EF4-FFF2-40B4-BE49-F238E27FC236}">
                <a16:creationId xmlns:a16="http://schemas.microsoft.com/office/drawing/2014/main" id="{3C44CE78-50A1-A546-4AF0-1E8EFDC149AB}"/>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298480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14</a:t>
            </a:fld>
            <a:endParaRPr lang="ru-RU"/>
          </a:p>
        </p:txBody>
      </p:sp>
      <p:sp>
        <p:nvSpPr>
          <p:cNvPr id="11" name="Title 1"/>
          <p:cNvSpPr>
            <a:spLocks noGrp="1"/>
          </p:cNvSpPr>
          <p:nvPr>
            <p:ph type="title"/>
          </p:nvPr>
        </p:nvSpPr>
        <p:spPr>
          <a:xfrm>
            <a:off x="539552" y="102394"/>
            <a:ext cx="6552728" cy="400110"/>
          </a:xfrm>
        </p:spPr>
        <p:txBody>
          <a:bodyPr anchor="t">
            <a:spAutoFit/>
          </a:bodyPr>
          <a:lstStyle/>
          <a:p>
            <a:pPr algn="l"/>
            <a:r>
              <a:rPr lang="ru-RU" sz="2000" b="1">
                <a:solidFill>
                  <a:srgbClr val="005DAC"/>
                </a:solidFill>
              </a:rPr>
              <a:t>ЛИТЕРАТУРА</a:t>
            </a:r>
            <a:endParaRPr lang="en-GB" sz="1800" b="1" dirty="0">
              <a:solidFill>
                <a:srgbClr val="005DAC"/>
              </a:solidFill>
            </a:endParaRPr>
          </a:p>
        </p:txBody>
      </p:sp>
      <p:sp>
        <p:nvSpPr>
          <p:cNvPr id="14" name="Content Placeholder 4"/>
          <p:cNvSpPr>
            <a:spLocks noGrp="1"/>
          </p:cNvSpPr>
          <p:nvPr>
            <p:ph sz="quarter" idx="4294967295"/>
          </p:nvPr>
        </p:nvSpPr>
        <p:spPr>
          <a:xfrm>
            <a:off x="35496" y="596416"/>
            <a:ext cx="9073008" cy="3795584"/>
          </a:xfrm>
          <a:prstGeom prst="rect">
            <a:avLst/>
          </a:prstGeom>
        </p:spPr>
        <p:txBody>
          <a:bodyPr>
            <a:noAutofit/>
          </a:bodyPr>
          <a:lstStyle/>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Gordon MJ, Danilova O, Spurgeon S, Danilov AV. Cardiac non-Hodgkin's lymphoma: clinical characteristics and trends in survival. </a:t>
            </a:r>
            <a:r>
              <a:rPr lang="en-US" sz="400" kern="100" dirty="0" err="1">
                <a:effectLst/>
                <a:ea typeface="Calibri" panose="020F0502020204030204" pitchFamily="34" charset="0"/>
                <a:cs typeface="Times New Roman" panose="02020603050405020304" pitchFamily="18" charset="0"/>
              </a:rPr>
              <a:t>Eur</a:t>
            </a:r>
            <a:r>
              <a:rPr lang="en-US" sz="400" kern="100" dirty="0">
                <a:effectLst/>
                <a:ea typeface="Calibri" panose="020F0502020204030204" pitchFamily="34" charset="0"/>
                <a:cs typeface="Times New Roman" panose="02020603050405020304" pitchFamily="18" charset="0"/>
              </a:rPr>
              <a:t> J </a:t>
            </a:r>
            <a:r>
              <a:rPr lang="en-US" sz="400" kern="100" dirty="0" err="1">
                <a:effectLst/>
                <a:ea typeface="Calibri" panose="020F0502020204030204" pitchFamily="34" charset="0"/>
                <a:cs typeface="Times New Roman" panose="02020603050405020304" pitchFamily="18" charset="0"/>
              </a:rPr>
              <a:t>Haematol</a:t>
            </a:r>
            <a:r>
              <a:rPr lang="en-US" sz="400" kern="100" dirty="0">
                <a:effectLst/>
                <a:ea typeface="Calibri" panose="020F0502020204030204" pitchFamily="34" charset="0"/>
                <a:cs typeface="Times New Roman" panose="02020603050405020304" pitchFamily="18" charset="0"/>
              </a:rPr>
              <a:t>. 2016 Nov;97(5):445-452.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10.1111/ejh.12751.</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Jeudy J, Burke AP, Frazier AA. Cardiac Lymphoma. </a:t>
            </a:r>
            <a:r>
              <a:rPr lang="en-US" sz="400" kern="100" dirty="0" err="1">
                <a:effectLst/>
                <a:ea typeface="Calibri" panose="020F0502020204030204" pitchFamily="34" charset="0"/>
                <a:cs typeface="Times New Roman" panose="02020603050405020304" pitchFamily="18" charset="0"/>
              </a:rPr>
              <a:t>Radiol</a:t>
            </a:r>
            <a:r>
              <a:rPr lang="en-US" sz="400" kern="100" dirty="0">
                <a:effectLst/>
                <a:ea typeface="Calibri" panose="020F0502020204030204" pitchFamily="34" charset="0"/>
                <a:cs typeface="Times New Roman" panose="02020603050405020304" pitchFamily="18" charset="0"/>
              </a:rPr>
              <a:t> Clin North Am. 2016 Jul;54(4):689-710.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10.1016/j.rcl.2016.03.006.</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Voigt P, </a:t>
            </a:r>
            <a:r>
              <a:rPr lang="en-US" sz="400" kern="100" dirty="0" err="1">
                <a:effectLst/>
                <a:ea typeface="Calibri" panose="020F0502020204030204" pitchFamily="34" charset="0"/>
                <a:cs typeface="Times New Roman" panose="02020603050405020304" pitchFamily="18" charset="0"/>
              </a:rPr>
              <a:t>Wienbeck</a:t>
            </a:r>
            <a:r>
              <a:rPr lang="en-US" sz="400" kern="100" dirty="0">
                <a:effectLst/>
                <a:ea typeface="Calibri" panose="020F0502020204030204" pitchFamily="34" charset="0"/>
                <a:cs typeface="Times New Roman" panose="02020603050405020304" pitchFamily="18" charset="0"/>
              </a:rPr>
              <a:t> S, Weber MA, Oyama-Manabe N, Beimler M, Schob S, Kahn T, Meyer HJ, </a:t>
            </a:r>
            <a:r>
              <a:rPr lang="en-US" sz="400" kern="100" dirty="0" err="1">
                <a:effectLst/>
                <a:ea typeface="Calibri" panose="020F0502020204030204" pitchFamily="34" charset="0"/>
                <a:cs typeface="Times New Roman" panose="02020603050405020304" pitchFamily="18" charset="0"/>
              </a:rPr>
              <a:t>Randaxhe</a:t>
            </a:r>
            <a:r>
              <a:rPr lang="en-US" sz="400" kern="100" dirty="0">
                <a:effectLst/>
                <a:ea typeface="Calibri" panose="020F0502020204030204" pitchFamily="34" charset="0"/>
                <a:cs typeface="Times New Roman" panose="02020603050405020304" pitchFamily="18" charset="0"/>
              </a:rPr>
              <a:t> JF, </a:t>
            </a:r>
            <a:r>
              <a:rPr lang="en-US" sz="400" kern="100" dirty="0" err="1">
                <a:effectLst/>
                <a:ea typeface="Calibri" panose="020F0502020204030204" pitchFamily="34" charset="0"/>
                <a:cs typeface="Times New Roman" panose="02020603050405020304" pitchFamily="18" charset="0"/>
              </a:rPr>
              <a:t>Surov</a:t>
            </a:r>
            <a:r>
              <a:rPr lang="en-US" sz="400" kern="100" dirty="0">
                <a:effectLst/>
                <a:ea typeface="Calibri" panose="020F0502020204030204" pitchFamily="34" charset="0"/>
                <a:cs typeface="Times New Roman" panose="02020603050405020304" pitchFamily="18" charset="0"/>
              </a:rPr>
              <a:t> A. Cardiac Hematological Malignancies: Typical Growth Patterns, Imaging Features, and Clinical Outcome. Angiology. 2018 Feb;69(2):170-176.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10.1177/0003319717713581.</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Sultan I, Aranda-Michel E, </a:t>
            </a:r>
            <a:r>
              <a:rPr lang="en-US" sz="400" kern="100" dirty="0" err="1">
                <a:effectLst/>
                <a:ea typeface="Calibri" panose="020F0502020204030204" pitchFamily="34" charset="0"/>
                <a:cs typeface="Times New Roman" panose="02020603050405020304" pitchFamily="18" charset="0"/>
              </a:rPr>
              <a:t>Habertheuer</a:t>
            </a:r>
            <a:r>
              <a:rPr lang="en-US" sz="400" kern="100" dirty="0">
                <a:effectLst/>
                <a:ea typeface="Calibri" panose="020F0502020204030204" pitchFamily="34" charset="0"/>
                <a:cs typeface="Times New Roman" panose="02020603050405020304" pitchFamily="18" charset="0"/>
              </a:rPr>
              <a:t> A, Kilic A, </a:t>
            </a:r>
            <a:r>
              <a:rPr lang="en-US" sz="400" kern="100" dirty="0" err="1">
                <a:effectLst/>
                <a:ea typeface="Calibri" panose="020F0502020204030204" pitchFamily="34" charset="0"/>
                <a:cs typeface="Times New Roman" panose="02020603050405020304" pitchFamily="18" charset="0"/>
              </a:rPr>
              <a:t>Arnaoutakis</a:t>
            </a:r>
            <a:r>
              <a:rPr lang="en-US" sz="400" kern="100" dirty="0">
                <a:effectLst/>
                <a:ea typeface="Calibri" panose="020F0502020204030204" pitchFamily="34" charset="0"/>
                <a:cs typeface="Times New Roman" panose="02020603050405020304" pitchFamily="18" charset="0"/>
              </a:rPr>
              <a:t> G, Bianco V, </a:t>
            </a:r>
            <a:r>
              <a:rPr lang="en-US" sz="400" kern="100" dirty="0" err="1">
                <a:effectLst/>
                <a:ea typeface="Calibri" panose="020F0502020204030204" pitchFamily="34" charset="0"/>
                <a:cs typeface="Times New Roman" panose="02020603050405020304" pitchFamily="18" charset="0"/>
              </a:rPr>
              <a:t>Okusanya</a:t>
            </a:r>
            <a:r>
              <a:rPr lang="en-US" sz="400" kern="100" dirty="0">
                <a:effectLst/>
                <a:ea typeface="Calibri" panose="020F0502020204030204" pitchFamily="34" charset="0"/>
                <a:cs typeface="Times New Roman" panose="02020603050405020304" pitchFamily="18" charset="0"/>
              </a:rPr>
              <a:t> O. Long-Term Outcomes of Primary Cardiac Lymphoma. Circulation. 2020 Dec;142(22):2194-2195.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10.1161/CIRCULATIONAHA.120.047215.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  </a:t>
            </a:r>
            <a:r>
              <a:rPr lang="ru-RU" sz="400" kern="100" dirty="0">
                <a:effectLst/>
                <a:ea typeface="Calibri" panose="020F0502020204030204" pitchFamily="34" charset="0"/>
                <a:cs typeface="Times New Roman" panose="02020603050405020304" pitchFamily="18" charset="0"/>
              </a:rPr>
              <a:t>Доронин В.А., Морозова Н.В., Градобоев М.И., </a:t>
            </a:r>
            <a:r>
              <a:rPr lang="ru-RU" sz="400" kern="100" dirty="0" err="1">
                <a:effectLst/>
                <a:ea typeface="Calibri" panose="020F0502020204030204" pitchFamily="34" charset="0"/>
                <a:cs typeface="Times New Roman" panose="02020603050405020304" pitchFamily="18" charset="0"/>
              </a:rPr>
              <a:t>Корозеев</a:t>
            </a:r>
            <a:r>
              <a:rPr lang="ru-RU" sz="400" kern="100" dirty="0">
                <a:effectLst/>
                <a:ea typeface="Calibri" panose="020F0502020204030204" pitchFamily="34" charset="0"/>
                <a:cs typeface="Times New Roman" panose="02020603050405020304" pitchFamily="18" charset="0"/>
              </a:rPr>
              <a:t> Г.Л., Родионова Л.В.,    Муха С.Ф., Астраханцев А.Ф., Ковригина А.М. Первичная диффузная    В-крупноклеточная    лимфома    сердца.  Клиническое наблюдение и обзор литературы.   Клиническая   онкогематология. 2009;(4):358–61. </a:t>
            </a:r>
            <a:r>
              <a:rPr lang="en-US" sz="400" kern="100" dirty="0">
                <a:effectLst/>
                <a:ea typeface="Calibri" panose="020F0502020204030204" pitchFamily="34" charset="0"/>
                <a:cs typeface="Times New Roman" panose="02020603050405020304" pitchFamily="18" charset="0"/>
              </a:rPr>
              <a:t>Doronin VA</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Morozova NV</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Gradoboev</a:t>
            </a:r>
            <a:r>
              <a:rPr lang="en-US" sz="400" kern="100" dirty="0">
                <a:effectLst/>
                <a:ea typeface="Calibri" panose="020F0502020204030204" pitchFamily="34" charset="0"/>
                <a:cs typeface="Times New Roman" panose="02020603050405020304" pitchFamily="18" charset="0"/>
              </a:rPr>
              <a:t> MI</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Korozeev</a:t>
            </a:r>
            <a:r>
              <a:rPr lang="en-US" sz="400" kern="100" dirty="0">
                <a:effectLst/>
                <a:ea typeface="Calibri" panose="020F0502020204030204" pitchFamily="34" charset="0"/>
                <a:cs typeface="Times New Roman" panose="02020603050405020304" pitchFamily="18" charset="0"/>
              </a:rPr>
              <a:t> GL</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Rodionova LV</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Muha SF</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Astrahanzev</a:t>
            </a:r>
            <a:r>
              <a:rPr lang="en-US" sz="400" kern="100" dirty="0">
                <a:effectLst/>
                <a:ea typeface="Calibri" panose="020F0502020204030204" pitchFamily="34" charset="0"/>
                <a:cs typeface="Times New Roman" panose="02020603050405020304" pitchFamily="18" charset="0"/>
              </a:rPr>
              <a:t> AF</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Kovrigina</a:t>
            </a:r>
            <a:r>
              <a:rPr lang="en-US" sz="400" kern="100" dirty="0">
                <a:effectLst/>
                <a:ea typeface="Calibri" panose="020F0502020204030204" pitchFamily="34" charset="0"/>
                <a:cs typeface="Times New Roman" panose="02020603050405020304" pitchFamily="18" charset="0"/>
              </a:rPr>
              <a:t> AM</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Primary cardiac diffuse large cell B-cell lymphoma: Case report and review of literature. Clinical </a:t>
            </a:r>
            <a:r>
              <a:rPr lang="en-US" sz="400" kern="100" dirty="0" err="1">
                <a:effectLst/>
                <a:ea typeface="Calibri" panose="020F0502020204030204" pitchFamily="34" charset="0"/>
                <a:cs typeface="Times New Roman" panose="02020603050405020304" pitchFamily="18" charset="0"/>
              </a:rPr>
              <a:t>oncohematology</a:t>
            </a:r>
            <a:r>
              <a:rPr lang="en-US" sz="400" kern="100" dirty="0">
                <a:effectLst/>
                <a:ea typeface="Calibri" panose="020F0502020204030204" pitchFamily="34" charset="0"/>
                <a:cs typeface="Times New Roman" panose="02020603050405020304" pitchFamily="18" charset="0"/>
              </a:rPr>
              <a:t>. 2009;(4):358–61. (In Russ.)</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ru-RU" sz="400" kern="100" dirty="0" err="1">
                <a:effectLst/>
                <a:ea typeface="Calibri" panose="020F0502020204030204" pitchFamily="34" charset="0"/>
                <a:cs typeface="Times New Roman" panose="02020603050405020304" pitchFamily="18" charset="0"/>
              </a:rPr>
              <a:t>Мартаков</a:t>
            </a:r>
            <a:r>
              <a:rPr lang="ru-RU" sz="400" kern="100" dirty="0">
                <a:effectLst/>
                <a:ea typeface="Calibri" panose="020F0502020204030204" pitchFamily="34" charset="0"/>
                <a:cs typeface="Times New Roman" panose="02020603050405020304" pitchFamily="18" charset="0"/>
              </a:rPr>
              <a:t> М.А., Селиваненко В.Т., Вишнякова М.В., Вишнякова (мл.) М.В., Пронина В.П. Удаление В-клеточной лимфомы правых камер сердца и протезирование трикуспидального клапана у ВИЧ-инфицированного пациента. Альманах клинической медицины. 2015. №38. C.133-135. </a:t>
            </a:r>
            <a:r>
              <a:rPr lang="en-US" sz="400" kern="100" dirty="0" err="1">
                <a:effectLst/>
                <a:ea typeface="Calibri" panose="020F0502020204030204" pitchFamily="34" charset="0"/>
                <a:cs typeface="Times New Roman" panose="02020603050405020304" pitchFamily="18" charset="0"/>
              </a:rPr>
              <a:t>Martakov</a:t>
            </a:r>
            <a:r>
              <a:rPr lang="en-US" sz="400" kern="100" dirty="0">
                <a:effectLst/>
                <a:ea typeface="Calibri" panose="020F0502020204030204" pitchFamily="34" charset="0"/>
                <a:cs typeface="Times New Roman" panose="02020603050405020304" pitchFamily="18" charset="0"/>
              </a:rPr>
              <a:t> M.A., </a:t>
            </a:r>
            <a:r>
              <a:rPr lang="en-US" sz="400" kern="100" dirty="0" err="1">
                <a:effectLst/>
                <a:ea typeface="Calibri" panose="020F0502020204030204" pitchFamily="34" charset="0"/>
                <a:cs typeface="Times New Roman" panose="02020603050405020304" pitchFamily="18" charset="0"/>
              </a:rPr>
              <a:t>Selivanenko</a:t>
            </a:r>
            <a:r>
              <a:rPr lang="en-US" sz="400" kern="100" dirty="0">
                <a:effectLst/>
                <a:ea typeface="Calibri" panose="020F0502020204030204" pitchFamily="34" charset="0"/>
                <a:cs typeface="Times New Roman" panose="02020603050405020304" pitchFamily="18" charset="0"/>
              </a:rPr>
              <a:t> V.T., Vishnyakova M.V., Vishnyakova Jr. M.V., Pronina V.P. Removal of right heart chamber B-cell lymphoma and </a:t>
            </a:r>
            <a:r>
              <a:rPr lang="en-US" sz="400" kern="100" dirty="0" err="1">
                <a:effectLst/>
                <a:ea typeface="Calibri" panose="020F0502020204030204" pitchFamily="34" charset="0"/>
                <a:cs typeface="Times New Roman" panose="02020603050405020304" pitchFamily="18" charset="0"/>
              </a:rPr>
              <a:t>tricuspidal</a:t>
            </a:r>
            <a:r>
              <a:rPr lang="en-US" sz="400" kern="100" dirty="0">
                <a:effectLst/>
                <a:ea typeface="Calibri" panose="020F0502020204030204" pitchFamily="34" charset="0"/>
                <a:cs typeface="Times New Roman" panose="02020603050405020304" pitchFamily="18" charset="0"/>
              </a:rPr>
              <a:t> valve prosthetics in a HIV-infected patient. Almanac of Clinical Medicine. 2015. N. 38. P. 133-135. (In Russ.).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10.18786/2072-0505-2015-38-133-135.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Miguel CE, </a:t>
            </a:r>
            <a:r>
              <a:rPr lang="en-US" sz="400" kern="100" dirty="0" err="1">
                <a:effectLst/>
                <a:ea typeface="Calibri" panose="020F0502020204030204" pitchFamily="34" charset="0"/>
                <a:cs typeface="Times New Roman" panose="02020603050405020304" pitchFamily="18" charset="0"/>
              </a:rPr>
              <a:t>Bestetti</a:t>
            </a:r>
            <a:r>
              <a:rPr lang="en-US" sz="400" kern="100" dirty="0">
                <a:effectLst/>
                <a:ea typeface="Calibri" panose="020F0502020204030204" pitchFamily="34" charset="0"/>
                <a:cs typeface="Times New Roman" panose="02020603050405020304" pitchFamily="18" charset="0"/>
              </a:rPr>
              <a:t> RB. Primary cardiac lymphoma. Int J </a:t>
            </a:r>
            <a:r>
              <a:rPr lang="en-US" sz="400" kern="100" dirty="0" err="1">
                <a:effectLst/>
                <a:ea typeface="Calibri" panose="020F0502020204030204" pitchFamily="34" charset="0"/>
                <a:cs typeface="Times New Roman" panose="02020603050405020304" pitchFamily="18" charset="0"/>
              </a:rPr>
              <a:t>Cardiol</a:t>
            </a:r>
            <a:r>
              <a:rPr lang="en-US" sz="400" kern="100" dirty="0">
                <a:effectLst/>
                <a:ea typeface="Calibri" panose="020F0502020204030204" pitchFamily="34" charset="0"/>
                <a:cs typeface="Times New Roman" panose="02020603050405020304" pitchFamily="18" charset="0"/>
              </a:rPr>
              <a:t>. 2011 Jun 16;149(3):358-63.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10.1016/j.ijcard.2010.02.016. </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Chinen K, Izumo T. Cardiac involvement by malignant lymphoma: a clinicopathologic study of 25 autopsy cases based on the WHO classification. Ann </a:t>
            </a:r>
            <a:r>
              <a:rPr lang="en-US" sz="400" kern="100" dirty="0" err="1">
                <a:effectLst/>
                <a:ea typeface="Calibri" panose="020F0502020204030204" pitchFamily="34" charset="0"/>
                <a:cs typeface="Times New Roman" panose="02020603050405020304" pitchFamily="18" charset="0"/>
              </a:rPr>
              <a:t>Hematol</a:t>
            </a:r>
            <a:r>
              <a:rPr lang="en-US" sz="400" kern="100" dirty="0">
                <a:effectLst/>
                <a:ea typeface="Calibri" panose="020F0502020204030204" pitchFamily="34" charset="0"/>
                <a:cs typeface="Times New Roman" panose="02020603050405020304" pitchFamily="18" charset="0"/>
              </a:rPr>
              <a:t>. 2005 Aug;84(8):498-505.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10.1007/s00277-005-1009-5</a:t>
            </a:r>
            <a:r>
              <a:rPr lang="ru-RU" sz="400" kern="100" dirty="0">
                <a:effectLst/>
                <a:ea typeface="Calibri" panose="020F0502020204030204" pitchFamily="34" charset="0"/>
                <a:cs typeface="Times New Roman" panose="02020603050405020304" pitchFamily="18" charset="0"/>
              </a:rPr>
              <a:t>.</a:t>
            </a:r>
          </a:p>
          <a:p>
            <a:pPr marL="342900" lvl="0" indent="-342900" algn="just">
              <a:lnSpc>
                <a:spcPct val="150000"/>
              </a:lnSpc>
              <a:buFont typeface="+mj-lt"/>
              <a:buAutoNum type="arabicPeriod"/>
              <a:tabLst>
                <a:tab pos="630555" algn="l"/>
              </a:tabLst>
            </a:pPr>
            <a:r>
              <a:rPr lang="ru-RU" sz="400" kern="100" dirty="0">
                <a:effectLst/>
                <a:ea typeface="Calibri" panose="020F0502020204030204" pitchFamily="34" charset="0"/>
                <a:cs typeface="Times New Roman" panose="02020603050405020304" pitchFamily="18" charset="0"/>
              </a:rPr>
              <a:t>Гадаев И.Ю., Ершов В.И., </a:t>
            </a:r>
            <a:r>
              <a:rPr lang="ru-RU" sz="400" kern="100" dirty="0" err="1">
                <a:effectLst/>
                <a:ea typeface="Calibri" panose="020F0502020204030204" pitchFamily="34" charset="0"/>
                <a:cs typeface="Times New Roman" panose="02020603050405020304" pitchFamily="18" charset="0"/>
              </a:rPr>
              <a:t>Бочкарникова</a:t>
            </a:r>
            <a:r>
              <a:rPr lang="ru-RU" sz="400" kern="100" dirty="0">
                <a:effectLst/>
                <a:ea typeface="Calibri" panose="020F0502020204030204" pitchFamily="34" charset="0"/>
                <a:cs typeface="Times New Roman" panose="02020603050405020304" pitchFamily="18" charset="0"/>
              </a:rPr>
              <a:t> О.В., Соколова И.Я., Буданова Д.А., Котова Е.С., </a:t>
            </a:r>
            <a:r>
              <a:rPr lang="ru-RU" sz="400" kern="100" dirty="0" err="1">
                <a:effectLst/>
                <a:ea typeface="Calibri" panose="020F0502020204030204" pitchFamily="34" charset="0"/>
                <a:cs typeface="Times New Roman" panose="02020603050405020304" pitchFamily="18" charset="0"/>
              </a:rPr>
              <a:t>Лишута</a:t>
            </a:r>
            <a:r>
              <a:rPr lang="ru-RU" sz="400" kern="100" dirty="0">
                <a:effectLst/>
                <a:ea typeface="Calibri" panose="020F0502020204030204" pitchFamily="34" charset="0"/>
                <a:cs typeface="Times New Roman" panose="02020603050405020304" pitchFamily="18" charset="0"/>
              </a:rPr>
              <a:t> А.С. Поражение сердца при лимфомах. Обзор литературы и описание случая клинического течения В-крупноклеточной лимфомы. Рациональная фармакотерапия в кардиологии. 2015:11(6):610-617. </a:t>
            </a:r>
            <a:r>
              <a:rPr lang="en-US" sz="400" kern="100" dirty="0" err="1">
                <a:effectLst/>
                <a:ea typeface="Calibri" panose="020F0502020204030204" pitchFamily="34" charset="0"/>
                <a:cs typeface="Times New Roman" panose="02020603050405020304" pitchFamily="18" charset="0"/>
              </a:rPr>
              <a:t>Gadaev</a:t>
            </a:r>
            <a:r>
              <a:rPr lang="en-US" sz="400" kern="100" dirty="0">
                <a:effectLst/>
                <a:ea typeface="Calibri" panose="020F0502020204030204" pitchFamily="34" charset="0"/>
                <a:cs typeface="Times New Roman" panose="02020603050405020304" pitchFamily="18" charset="0"/>
              </a:rPr>
              <a:t> IY</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Ershov VI</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Bochkarnikova</a:t>
            </a:r>
            <a:r>
              <a:rPr lang="en-US" sz="400" kern="100" dirty="0">
                <a:effectLst/>
                <a:ea typeface="Calibri" panose="020F0502020204030204" pitchFamily="34" charset="0"/>
                <a:cs typeface="Times New Roman" panose="02020603050405020304" pitchFamily="18" charset="0"/>
              </a:rPr>
              <a:t> OV</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Sokolova IY</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Budanova DA</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Kotova ES</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Lishuta</a:t>
            </a:r>
            <a:r>
              <a:rPr lang="en-US" sz="400" kern="100" dirty="0">
                <a:effectLst/>
                <a:ea typeface="Calibri" panose="020F0502020204030204" pitchFamily="34" charset="0"/>
                <a:cs typeface="Times New Roman" panose="02020603050405020304" pitchFamily="18" charset="0"/>
              </a:rPr>
              <a:t> AS</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Cardiac involvement in lymphomas. Review of literature and case report of the clinical course of B-large-cell lymphoma. Ration </a:t>
            </a:r>
            <a:r>
              <a:rPr lang="en-US" sz="400" kern="100" dirty="0" err="1">
                <a:effectLst/>
                <a:ea typeface="Calibri" panose="020F0502020204030204" pitchFamily="34" charset="0"/>
                <a:cs typeface="Times New Roman" panose="02020603050405020304" pitchFamily="18" charset="0"/>
              </a:rPr>
              <a:t>Pharmacother</a:t>
            </a:r>
            <a:r>
              <a:rPr lang="en-US"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Cardiol</a:t>
            </a:r>
            <a:r>
              <a:rPr lang="ru-RU" sz="400" kern="100" dirty="0">
                <a:effectLst/>
                <a:ea typeface="Calibri" panose="020F0502020204030204" pitchFamily="34" charset="0"/>
                <a:cs typeface="Times New Roman" panose="02020603050405020304" pitchFamily="18" charset="0"/>
              </a:rPr>
              <a:t>. 2015:11(6):610-617. </a:t>
            </a:r>
            <a:r>
              <a:rPr lang="en-US" sz="400" kern="100" dirty="0">
                <a:effectLst/>
                <a:ea typeface="Calibri" panose="020F0502020204030204" pitchFamily="34" charset="0"/>
                <a:cs typeface="Times New Roman" panose="02020603050405020304" pitchFamily="18" charset="0"/>
              </a:rPr>
              <a:t>(In Russ.)</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err="1">
                <a:effectLst/>
                <a:ea typeface="Calibri" panose="020F0502020204030204" pitchFamily="34" charset="0"/>
                <a:cs typeface="Times New Roman" panose="02020603050405020304" pitchFamily="18" charset="0"/>
              </a:rPr>
              <a:t>Kaiafa</a:t>
            </a:r>
            <a:r>
              <a:rPr lang="en-US" sz="400" kern="100" dirty="0">
                <a:effectLst/>
                <a:ea typeface="Calibri" panose="020F0502020204030204" pitchFamily="34" charset="0"/>
                <a:cs typeface="Times New Roman" panose="02020603050405020304" pitchFamily="18" charset="0"/>
              </a:rPr>
              <a:t> G, Bobos M, Savopoulos C, </a:t>
            </a:r>
            <a:r>
              <a:rPr lang="en-US" sz="400" kern="100" dirty="0" err="1">
                <a:effectLst/>
                <a:ea typeface="Calibri" panose="020F0502020204030204" pitchFamily="34" charset="0"/>
                <a:cs typeface="Times New Roman" panose="02020603050405020304" pitchFamily="18" charset="0"/>
              </a:rPr>
              <a:t>Koutsokostas</a:t>
            </a:r>
            <a:r>
              <a:rPr lang="en-US" sz="400" kern="100" dirty="0">
                <a:effectLst/>
                <a:ea typeface="Calibri" panose="020F0502020204030204" pitchFamily="34" charset="0"/>
                <a:cs typeface="Times New Roman" panose="02020603050405020304" pitchFamily="18" charset="0"/>
              </a:rPr>
              <a:t> T, </a:t>
            </a:r>
            <a:r>
              <a:rPr lang="en-US" sz="400" kern="100" dirty="0" err="1">
                <a:effectLst/>
                <a:ea typeface="Calibri" panose="020F0502020204030204" pitchFamily="34" charset="0"/>
                <a:cs typeface="Times New Roman" panose="02020603050405020304" pitchFamily="18" charset="0"/>
              </a:rPr>
              <a:t>Kouskouras</a:t>
            </a:r>
            <a:r>
              <a:rPr lang="en-US" sz="400" kern="100" dirty="0">
                <a:effectLst/>
                <a:ea typeface="Calibri" panose="020F0502020204030204" pitchFamily="34" charset="0"/>
                <a:cs typeface="Times New Roman" panose="02020603050405020304" pitchFamily="18" charset="0"/>
              </a:rPr>
              <a:t> K, </a:t>
            </a:r>
            <a:r>
              <a:rPr lang="en-US" sz="400" kern="100" dirty="0" err="1">
                <a:effectLst/>
                <a:ea typeface="Calibri" panose="020F0502020204030204" pitchFamily="34" charset="0"/>
                <a:cs typeface="Times New Roman" panose="02020603050405020304" pitchFamily="18" charset="0"/>
              </a:rPr>
              <a:t>Kalogera-Fountzila</a:t>
            </a:r>
            <a:r>
              <a:rPr lang="en-US" sz="400" kern="100" dirty="0">
                <a:effectLst/>
                <a:ea typeface="Calibri" panose="020F0502020204030204" pitchFamily="34" charset="0"/>
                <a:cs typeface="Times New Roman" panose="02020603050405020304" pitchFamily="18" charset="0"/>
              </a:rPr>
              <a:t> A, </a:t>
            </a:r>
            <a:r>
              <a:rPr lang="en-US" sz="400" kern="100" dirty="0" err="1">
                <a:effectLst/>
                <a:ea typeface="Calibri" panose="020F0502020204030204" pitchFamily="34" charset="0"/>
                <a:cs typeface="Times New Roman" panose="02020603050405020304" pitchFamily="18" charset="0"/>
              </a:rPr>
              <a:t>Zaraboukas</a:t>
            </a:r>
            <a:r>
              <a:rPr lang="en-US" sz="400" kern="100" dirty="0">
                <a:effectLst/>
                <a:ea typeface="Calibri" panose="020F0502020204030204" pitchFamily="34" charset="0"/>
                <a:cs typeface="Times New Roman" panose="02020603050405020304" pitchFamily="18" charset="0"/>
              </a:rPr>
              <a:t> T, Kostopoulos I, </a:t>
            </a:r>
            <a:r>
              <a:rPr lang="en-US" sz="400" kern="100" dirty="0" err="1">
                <a:effectLst/>
                <a:ea typeface="Calibri" panose="020F0502020204030204" pitchFamily="34" charset="0"/>
                <a:cs typeface="Times New Roman" panose="02020603050405020304" pitchFamily="18" charset="0"/>
              </a:rPr>
              <a:t>Perifanis</a:t>
            </a:r>
            <a:r>
              <a:rPr lang="en-US" sz="400" kern="100" dirty="0">
                <a:effectLst/>
                <a:ea typeface="Calibri" panose="020F0502020204030204" pitchFamily="34" charset="0"/>
                <a:cs typeface="Times New Roman" panose="02020603050405020304" pitchFamily="18" charset="0"/>
              </a:rPr>
              <a:t> V, Fotiadis S, </a:t>
            </a:r>
            <a:r>
              <a:rPr lang="en-US" sz="400" kern="100" dirty="0" err="1">
                <a:effectLst/>
                <a:ea typeface="Calibri" panose="020F0502020204030204" pitchFamily="34" charset="0"/>
                <a:cs typeface="Times New Roman" panose="02020603050405020304" pitchFamily="18" charset="0"/>
              </a:rPr>
              <a:t>Hadjimiltiades</a:t>
            </a:r>
            <a:r>
              <a:rPr lang="en-US" sz="400" kern="100" dirty="0">
                <a:effectLst/>
                <a:ea typeface="Calibri" panose="020F0502020204030204" pitchFamily="34" charset="0"/>
                <a:cs typeface="Times New Roman" panose="02020603050405020304" pitchFamily="18" charset="0"/>
              </a:rPr>
              <a:t> S. Heart and lymphoma: An unusual case of secondary cardiac lymphoma manifested through presyncope and syncope episodes and atrial flutter. Hellenic J </a:t>
            </a:r>
            <a:r>
              <a:rPr lang="en-US" sz="400" kern="100" dirty="0" err="1">
                <a:effectLst/>
                <a:ea typeface="Calibri" panose="020F0502020204030204" pitchFamily="34" charset="0"/>
                <a:cs typeface="Times New Roman" panose="02020603050405020304" pitchFamily="18" charset="0"/>
              </a:rPr>
              <a:t>Cardiol</a:t>
            </a:r>
            <a:r>
              <a:rPr lang="en-US" sz="400" kern="100" dirty="0">
                <a:effectLst/>
                <a:ea typeface="Calibri" panose="020F0502020204030204" pitchFamily="34" charset="0"/>
                <a:cs typeface="Times New Roman" panose="02020603050405020304" pitchFamily="18" charset="0"/>
              </a:rPr>
              <a:t>. 2018 May-Jun;59(3):182-185.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10.1016/j.hjc.2017.09.006.</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Mao J, Xu Y, Zhu M, Wang L, Hou Y. Case report: Complete atrio-ventricular block successfully reversed in newly diagnosed primary cardiac B-cell lymphoma. Front Med (Lausanne). 2023 Mar 15;10:1119286.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10.3389/fmed.2023.1119286.</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Hu B, Zhao J, Liang X, Ren C, Li N, Liang C. A case of complete atrioventricular block associated with primary cardiac lymphoma reversed without cardiac pacemaker implantation. J Int Med Res. 2022 Apr;50(4):3000605221089780.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10.1177/03000605221089780. </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Bohbot Y, Garot J, </a:t>
            </a:r>
            <a:r>
              <a:rPr lang="en-US" sz="400" kern="100" dirty="0" err="1">
                <a:effectLst/>
                <a:ea typeface="Calibri" panose="020F0502020204030204" pitchFamily="34" charset="0"/>
                <a:cs typeface="Times New Roman" panose="02020603050405020304" pitchFamily="18" charset="0"/>
              </a:rPr>
              <a:t>Danjon</a:t>
            </a:r>
            <a:r>
              <a:rPr lang="en-US" sz="400" kern="100" dirty="0">
                <a:effectLst/>
                <a:ea typeface="Calibri" panose="020F0502020204030204" pitchFamily="34" charset="0"/>
                <a:cs typeface="Times New Roman" panose="02020603050405020304" pitchFamily="18" charset="0"/>
              </a:rPr>
              <a:t> I, </a:t>
            </a:r>
            <a:r>
              <a:rPr lang="en-US" sz="400" kern="100" dirty="0" err="1">
                <a:effectLst/>
                <a:ea typeface="Calibri" panose="020F0502020204030204" pitchFamily="34" charset="0"/>
                <a:cs typeface="Times New Roman" panose="02020603050405020304" pitchFamily="18" charset="0"/>
              </a:rPr>
              <a:t>Thébert</a:t>
            </a:r>
            <a:r>
              <a:rPr lang="en-US" sz="400" kern="100" dirty="0">
                <a:effectLst/>
                <a:ea typeface="Calibri" panose="020F0502020204030204" pitchFamily="34" charset="0"/>
                <a:cs typeface="Times New Roman" panose="02020603050405020304" pitchFamily="18" charset="0"/>
              </a:rPr>
              <a:t> D, </a:t>
            </a:r>
            <a:r>
              <a:rPr lang="en-US" sz="400" kern="100" dirty="0" err="1">
                <a:effectLst/>
                <a:ea typeface="Calibri" panose="020F0502020204030204" pitchFamily="34" charset="0"/>
                <a:cs typeface="Times New Roman" panose="02020603050405020304" pitchFamily="18" charset="0"/>
              </a:rPr>
              <a:t>Nahory</a:t>
            </a:r>
            <a:r>
              <a:rPr lang="en-US" sz="400" kern="100" dirty="0">
                <a:effectLst/>
                <a:ea typeface="Calibri" panose="020F0502020204030204" pitchFamily="34" charset="0"/>
                <a:cs typeface="Times New Roman" panose="02020603050405020304" pitchFamily="18" charset="0"/>
              </a:rPr>
              <a:t> L, Gros P, Salerno F, Garot P. Case report: Diagnosis, management and evolution of a bulky and invasive cardiac mass complicated by complete atrioventricular block. Front Cardiovasc Med. 2023 Mar 14;10:1135233.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10.3389/fcvm.2023.1135233.</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Ito K, Nishimura Y, Tanaka H, </a:t>
            </a:r>
            <a:r>
              <a:rPr lang="en-US" sz="400" kern="100" dirty="0" err="1">
                <a:effectLst/>
                <a:ea typeface="Calibri" panose="020F0502020204030204" pitchFamily="34" charset="0"/>
                <a:cs typeface="Times New Roman" panose="02020603050405020304" pitchFamily="18" charset="0"/>
              </a:rPr>
              <a:t>Tejima</a:t>
            </a:r>
            <a:r>
              <a:rPr lang="en-US" sz="400" kern="100" dirty="0">
                <a:effectLst/>
                <a:ea typeface="Calibri" panose="020F0502020204030204" pitchFamily="34" charset="0"/>
                <a:cs typeface="Times New Roman" panose="02020603050405020304" pitchFamily="18" charset="0"/>
              </a:rPr>
              <a:t> T. Epicardial pacemaker implantation for sick sinus syndrome in a patient with supra vena cava obstructed by a primary cardiac lymphoma. J </a:t>
            </a:r>
            <a:r>
              <a:rPr lang="en-US" sz="400" kern="100" dirty="0" err="1">
                <a:effectLst/>
                <a:ea typeface="Calibri" panose="020F0502020204030204" pitchFamily="34" charset="0"/>
                <a:cs typeface="Times New Roman" panose="02020603050405020304" pitchFamily="18" charset="0"/>
              </a:rPr>
              <a:t>Cardiol</a:t>
            </a:r>
            <a:r>
              <a:rPr lang="en-US" sz="400" kern="100" dirty="0">
                <a:effectLst/>
                <a:ea typeface="Calibri" panose="020F0502020204030204" pitchFamily="34" charset="0"/>
                <a:cs typeface="Times New Roman" panose="02020603050405020304" pitchFamily="18" charset="0"/>
              </a:rPr>
              <a:t> Cases. 2020 Apr 18;21(6):234-237.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10.1016/j.jccase.2020.03.007.</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Al </a:t>
            </a:r>
            <a:r>
              <a:rPr lang="en-US" sz="400" kern="100" dirty="0" err="1">
                <a:effectLst/>
                <a:ea typeface="Calibri" panose="020F0502020204030204" pitchFamily="34" charset="0"/>
                <a:cs typeface="Times New Roman" panose="02020603050405020304" pitchFamily="18" charset="0"/>
              </a:rPr>
              <a:t>Mawed</a:t>
            </a:r>
            <a:r>
              <a:rPr lang="en-US" sz="400" kern="100" dirty="0">
                <a:effectLst/>
                <a:ea typeface="Calibri" panose="020F0502020204030204" pitchFamily="34" charset="0"/>
                <a:cs typeface="Times New Roman" panose="02020603050405020304" pitchFamily="18" charset="0"/>
              </a:rPr>
              <a:t> M, Brockmeier J, Haertel D, </a:t>
            </a:r>
            <a:r>
              <a:rPr lang="en-US" sz="400" kern="100" dirty="0" err="1">
                <a:effectLst/>
                <a:ea typeface="Calibri" panose="020F0502020204030204" pitchFamily="34" charset="0"/>
                <a:cs typeface="Times New Roman" panose="02020603050405020304" pitchFamily="18" charset="0"/>
              </a:rPr>
              <a:t>Ellermeier</a:t>
            </a:r>
            <a:r>
              <a:rPr lang="en-US" sz="400" kern="100" dirty="0">
                <a:effectLst/>
                <a:ea typeface="Calibri" panose="020F0502020204030204" pitchFamily="34" charset="0"/>
                <a:cs typeface="Times New Roman" panose="02020603050405020304" pitchFamily="18" charset="0"/>
              </a:rPr>
              <a:t> M, Hartmann F, Gielen S. From inoperable to back to life: a case report of successfully treated obstructive right ventricular primary cardiac lymphoma. </a:t>
            </a:r>
            <a:r>
              <a:rPr lang="en-US" sz="400" kern="100" dirty="0" err="1">
                <a:effectLst/>
                <a:ea typeface="Calibri" panose="020F0502020204030204" pitchFamily="34" charset="0"/>
                <a:cs typeface="Times New Roman" panose="02020603050405020304" pitchFamily="18" charset="0"/>
              </a:rPr>
              <a:t>Eur</a:t>
            </a:r>
            <a:r>
              <a:rPr lang="en-US" sz="400" kern="100" dirty="0">
                <a:effectLst/>
                <a:ea typeface="Calibri" panose="020F0502020204030204" pitchFamily="34" charset="0"/>
                <a:cs typeface="Times New Roman" panose="02020603050405020304" pitchFamily="18" charset="0"/>
              </a:rPr>
              <a:t> Heart J Case Rep. 2022 Feb 3;6(2):ytac051.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10.1093/</a:t>
            </a:r>
            <a:r>
              <a:rPr lang="en-US" sz="400" kern="100" dirty="0" err="1">
                <a:effectLst/>
                <a:ea typeface="Calibri" panose="020F0502020204030204" pitchFamily="34" charset="0"/>
                <a:cs typeface="Times New Roman" panose="02020603050405020304" pitchFamily="18" charset="0"/>
              </a:rPr>
              <a:t>ehjcr</a:t>
            </a:r>
            <a:r>
              <a:rPr lang="en-US" sz="400" kern="100" dirty="0">
                <a:effectLst/>
                <a:ea typeface="Calibri" panose="020F0502020204030204" pitchFamily="34" charset="0"/>
                <a:cs typeface="Times New Roman" panose="02020603050405020304" pitchFamily="18" charset="0"/>
              </a:rPr>
              <a:t>/ytac051.</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Ellen S, Emma H. Primary cardiac lymphoma: a case report. </a:t>
            </a:r>
            <a:r>
              <a:rPr lang="en-US" sz="400" kern="100" dirty="0" err="1">
                <a:effectLst/>
                <a:ea typeface="Calibri" panose="020F0502020204030204" pitchFamily="34" charset="0"/>
                <a:cs typeface="Times New Roman" panose="02020603050405020304" pitchFamily="18" charset="0"/>
              </a:rPr>
              <a:t>Eur</a:t>
            </a:r>
            <a:r>
              <a:rPr lang="en-US" sz="400" kern="100" dirty="0">
                <a:effectLst/>
                <a:ea typeface="Calibri" panose="020F0502020204030204" pitchFamily="34" charset="0"/>
                <a:cs typeface="Times New Roman" panose="02020603050405020304" pitchFamily="18" charset="0"/>
              </a:rPr>
              <a:t> Heart J Case Rep. 2023 Apr 6;7(4):ytad175.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10.1093/</a:t>
            </a:r>
            <a:r>
              <a:rPr lang="en-US" sz="400" kern="100" dirty="0" err="1">
                <a:effectLst/>
                <a:ea typeface="Calibri" panose="020F0502020204030204" pitchFamily="34" charset="0"/>
                <a:cs typeface="Times New Roman" panose="02020603050405020304" pitchFamily="18" charset="0"/>
              </a:rPr>
              <a:t>ehjcr</a:t>
            </a:r>
            <a:r>
              <a:rPr lang="en-US" sz="400" kern="100" dirty="0">
                <a:effectLst/>
                <a:ea typeface="Calibri" panose="020F0502020204030204" pitchFamily="34" charset="0"/>
                <a:cs typeface="Times New Roman" panose="02020603050405020304" pitchFamily="18" charset="0"/>
              </a:rPr>
              <a:t>/ytad175.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Sano M, Okada T, Yamashita D, Koyama T, Furukawa Y. Left-sided primary cardiac lymphoma diagnosed by needle biopsy with total endoscopic anterolateral mini-thoracotomy: a case report. </a:t>
            </a:r>
            <a:r>
              <a:rPr lang="en-US" sz="400" kern="100" dirty="0" err="1">
                <a:effectLst/>
                <a:ea typeface="Calibri" panose="020F0502020204030204" pitchFamily="34" charset="0"/>
                <a:cs typeface="Times New Roman" panose="02020603050405020304" pitchFamily="18" charset="0"/>
              </a:rPr>
              <a:t>Eur</a:t>
            </a:r>
            <a:r>
              <a:rPr lang="en-US" sz="400" kern="100" dirty="0">
                <a:effectLst/>
                <a:ea typeface="Calibri" panose="020F0502020204030204" pitchFamily="34" charset="0"/>
                <a:cs typeface="Times New Roman" panose="02020603050405020304" pitchFamily="18" charset="0"/>
              </a:rPr>
              <a:t> Heart J Case Rep. 2023 Nov 27;7(12):ytad600.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a:t>
            </a:r>
            <a:r>
              <a:rPr lang="en-US" sz="400" u="sng" kern="100" dirty="0">
                <a:solidFill>
                  <a:srgbClr val="0563C1"/>
                </a:solidFill>
                <a:effectLst/>
                <a:ea typeface="Calibri" panose="020F0502020204030204" pitchFamily="34" charset="0"/>
                <a:cs typeface="Times New Roman" panose="02020603050405020304" pitchFamily="18" charset="0"/>
              </a:rPr>
              <a:t>10.1093/</a:t>
            </a:r>
            <a:r>
              <a:rPr lang="en-US" sz="400" u="sng" kern="100" dirty="0" err="1">
                <a:solidFill>
                  <a:srgbClr val="0563C1"/>
                </a:solidFill>
                <a:effectLst/>
                <a:ea typeface="Calibri" panose="020F0502020204030204" pitchFamily="34" charset="0"/>
                <a:cs typeface="Times New Roman" panose="02020603050405020304" pitchFamily="18" charset="0"/>
              </a:rPr>
              <a:t>ehjcr</a:t>
            </a:r>
            <a:r>
              <a:rPr lang="en-US" sz="400" u="sng" kern="100" dirty="0">
                <a:solidFill>
                  <a:srgbClr val="0563C1"/>
                </a:solidFill>
                <a:effectLst/>
                <a:ea typeface="Calibri" panose="020F0502020204030204" pitchFamily="34" charset="0"/>
                <a:cs typeface="Times New Roman" panose="02020603050405020304" pitchFamily="18" charset="0"/>
              </a:rPr>
              <a:t>/ytad600</a:t>
            </a:r>
            <a:r>
              <a:rPr lang="en-US" sz="400" kern="100" dirty="0">
                <a:effectLst/>
                <a:ea typeface="Calibri" panose="020F0502020204030204" pitchFamily="34" charset="0"/>
                <a:cs typeface="Times New Roman" panose="02020603050405020304" pitchFamily="18" charset="0"/>
              </a:rPr>
              <a:t>.</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Nasir A, Patel YB. Diffuse Large B-cell Lymphoma Presenting as a Cardiac Mass. </a:t>
            </a:r>
            <a:r>
              <a:rPr lang="en-US" sz="400" kern="100" dirty="0" err="1">
                <a:effectLst/>
                <a:ea typeface="Calibri" panose="020F0502020204030204" pitchFamily="34" charset="0"/>
                <a:cs typeface="Times New Roman" panose="02020603050405020304" pitchFamily="18" charset="0"/>
              </a:rPr>
              <a:t>Cureus</a:t>
            </a:r>
            <a:r>
              <a:rPr lang="en-US" sz="400" kern="100" dirty="0">
                <a:effectLst/>
                <a:ea typeface="Calibri" panose="020F0502020204030204" pitchFamily="34" charset="0"/>
                <a:cs typeface="Times New Roman" panose="02020603050405020304" pitchFamily="18" charset="0"/>
              </a:rPr>
              <a:t>. 2024 May 6;16(5):e59755.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10.7759/cureus.59755.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Wang Z, Meng G. Case report: Surgical resection of a primary cardiac diffuse large B-cell lymphoma and reconstruction of involved right heart structures. Int J Surg Case Rep. 2023 Oct;111:108702.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10.1016/j.ijscr.2023.108702</a:t>
            </a:r>
            <a:r>
              <a:rPr lang="ru-RU" sz="400" kern="100" dirty="0">
                <a:effectLst/>
                <a:ea typeface="Calibri" panose="020F0502020204030204" pitchFamily="34" charset="0"/>
                <a:cs typeface="Times New Roman" panose="02020603050405020304" pitchFamily="18" charset="0"/>
              </a:rPr>
              <a:t>.</a:t>
            </a:r>
          </a:p>
          <a:p>
            <a:pPr marL="342900" lvl="0" indent="-342900" algn="just">
              <a:lnSpc>
                <a:spcPct val="150000"/>
              </a:lnSpc>
              <a:buFont typeface="+mj-lt"/>
              <a:buAutoNum type="arabicPeriod"/>
              <a:tabLst>
                <a:tab pos="630555" algn="l"/>
              </a:tabLst>
            </a:pPr>
            <a:r>
              <a:rPr lang="ru-RU" sz="400" kern="100" dirty="0">
                <a:effectLst/>
                <a:ea typeface="Calibri" panose="020F0502020204030204" pitchFamily="34" charset="0"/>
                <a:cs typeface="Times New Roman" panose="02020603050405020304" pitchFamily="18" charset="0"/>
              </a:rPr>
              <a:t>Кондратьев Д.А., Исаев М.Н., Тунгусов Д.С., Мартьянова Ю.Б., Рожкова С.В., Онищенко М.С., Рубан Д.В., Тарасов Д.Г. Хирургическое лечение первичной лимфомы сердца. Кардиология и сердечно-сосудистая хирургия. 2015;8(4):86‑88. </a:t>
            </a:r>
            <a:r>
              <a:rPr lang="en-US" sz="400" kern="100" dirty="0">
                <a:effectLst/>
                <a:ea typeface="Calibri" panose="020F0502020204030204" pitchFamily="34" charset="0"/>
                <a:cs typeface="Times New Roman" panose="02020603050405020304" pitchFamily="18" charset="0"/>
              </a:rPr>
              <a:t>Kondratiev DA</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Isaev MN</a:t>
            </a:r>
            <a:r>
              <a:rPr lang="ru-RU" sz="400" kern="100" dirty="0">
                <a:effectLst/>
                <a:ea typeface="Calibri" panose="020F0502020204030204" pitchFamily="34" charset="0"/>
                <a:cs typeface="Times New Roman" panose="02020603050405020304" pitchFamily="18" charset="0"/>
              </a:rPr>
              <a:t>, </a:t>
            </a:r>
            <a:r>
              <a:rPr lang="en-US" sz="400" kern="100" dirty="0" err="1">
                <a:effectLst/>
                <a:ea typeface="Calibri" panose="020F0502020204030204" pitchFamily="34" charset="0"/>
                <a:cs typeface="Times New Roman" panose="02020603050405020304" pitchFamily="18" charset="0"/>
              </a:rPr>
              <a:t>Tungusov</a:t>
            </a:r>
            <a:r>
              <a:rPr lang="en-US" sz="400" kern="100" dirty="0">
                <a:effectLst/>
                <a:ea typeface="Calibri" panose="020F0502020204030204" pitchFamily="34" charset="0"/>
                <a:cs typeface="Times New Roman" panose="02020603050405020304" pitchFamily="18" charset="0"/>
              </a:rPr>
              <a:t> DS</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Mart</a:t>
            </a:r>
            <a:r>
              <a:rPr lang="ru-RU" sz="400" kern="100" dirty="0">
                <a:effectLst/>
                <a:ea typeface="Calibri" panose="020F0502020204030204" pitchFamily="34" charset="0"/>
                <a:cs typeface="Times New Roman" panose="02020603050405020304" pitchFamily="18" charset="0"/>
              </a:rPr>
              <a:t>’</a:t>
            </a:r>
            <a:r>
              <a:rPr lang="en-US" sz="400" kern="100" dirty="0" err="1">
                <a:effectLst/>
                <a:ea typeface="Calibri" panose="020F0502020204030204" pitchFamily="34" charset="0"/>
                <a:cs typeface="Times New Roman" panose="02020603050405020304" pitchFamily="18" charset="0"/>
              </a:rPr>
              <a:t>yanova</a:t>
            </a:r>
            <a:r>
              <a:rPr lang="en-US" sz="400" kern="100" dirty="0">
                <a:effectLst/>
                <a:ea typeface="Calibri" panose="020F0502020204030204" pitchFamily="34" charset="0"/>
                <a:cs typeface="Times New Roman" panose="02020603050405020304" pitchFamily="18" charset="0"/>
              </a:rPr>
              <a:t> YuB</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Rozhkova SV</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Onishchenko MS</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Ruban DV</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Tarasov DG</a:t>
            </a:r>
            <a:r>
              <a:rPr lang="ru-RU" sz="400" kern="100" dirty="0">
                <a:effectLst/>
                <a:ea typeface="Calibri" panose="020F0502020204030204" pitchFamily="34" charset="0"/>
                <a:cs typeface="Times New Roman" panose="02020603050405020304" pitchFamily="18" charset="0"/>
              </a:rPr>
              <a:t>. </a:t>
            </a:r>
            <a:r>
              <a:rPr lang="en-US" sz="400" kern="100" dirty="0">
                <a:effectLst/>
                <a:ea typeface="Calibri" panose="020F0502020204030204" pitchFamily="34" charset="0"/>
                <a:cs typeface="Times New Roman" panose="02020603050405020304" pitchFamily="18" charset="0"/>
              </a:rPr>
              <a:t>Surgical treatment of primary cardiac lymphoma. Russian Journal of Cardiology and Cardiovascular Surgery. 2015;8(4):86‑88. (In Russ.) </a:t>
            </a:r>
            <a:r>
              <a:rPr lang="en-US" sz="400" u="sng" kern="100" dirty="0">
                <a:solidFill>
                  <a:srgbClr val="0563C1"/>
                </a:solidFill>
                <a:effectLst/>
                <a:ea typeface="Calibri" panose="020F0502020204030204" pitchFamily="34" charset="0"/>
                <a:cs typeface="Times New Roman" panose="02020603050405020304" pitchFamily="18" charset="0"/>
                <a:hlinkClick r:id="rId4"/>
              </a:rPr>
              <a:t>https://doi.org/10.17116/kardio20158486-88/</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Al-Darzi WK, Hana A, Lahiri MK, Dagher C, Greenberg JC, </a:t>
            </a:r>
            <a:r>
              <a:rPr lang="en-US" sz="400" kern="100" dirty="0" err="1">
                <a:effectLst/>
                <a:ea typeface="Calibri" panose="020F0502020204030204" pitchFamily="34" charset="0"/>
                <a:cs typeface="Times New Roman" panose="02020603050405020304" pitchFamily="18" charset="0"/>
              </a:rPr>
              <a:t>Alaswad</a:t>
            </a:r>
            <a:r>
              <a:rPr lang="en-US" sz="400" kern="100" dirty="0">
                <a:effectLst/>
                <a:ea typeface="Calibri" panose="020F0502020204030204" pitchFamily="34" charset="0"/>
                <a:cs typeface="Times New Roman" panose="02020603050405020304" pitchFamily="18" charset="0"/>
              </a:rPr>
              <a:t> K, Rabbani BT, McCord JK, Reddy M. Diffuse B Cell Lymphoma Leading to Complete Heart Block: Is This Transient or Permanent? Am J Case Rep. 2020 Oct 23;21:e925760.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10.12659/AJCR.925760.</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Tai CJ, Wang WS, Chung MT, Liu JH, Chiang CY, Yen CC, Fan FS, Chiou TJ, Chen PM. Complete atrio-ventricular block as a major clinical presentation of the primary cardiac lymphoma: a case report. </a:t>
            </a:r>
            <a:r>
              <a:rPr lang="en-US" sz="400" kern="100" dirty="0" err="1">
                <a:effectLst/>
                <a:ea typeface="Calibri" panose="020F0502020204030204" pitchFamily="34" charset="0"/>
                <a:cs typeface="Times New Roman" panose="02020603050405020304" pitchFamily="18" charset="0"/>
              </a:rPr>
              <a:t>Jpn</a:t>
            </a:r>
            <a:r>
              <a:rPr lang="en-US" sz="400" kern="100" dirty="0">
                <a:effectLst/>
                <a:ea typeface="Calibri" panose="020F0502020204030204" pitchFamily="34" charset="0"/>
                <a:cs typeface="Times New Roman" panose="02020603050405020304" pitchFamily="18" charset="0"/>
              </a:rPr>
              <a:t> J Clin Oncol. 2001 May;31(5):217-20.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10.1093/</a:t>
            </a:r>
            <a:r>
              <a:rPr lang="en-US" sz="400" kern="100" dirty="0" err="1">
                <a:effectLst/>
                <a:ea typeface="Calibri" panose="020F0502020204030204" pitchFamily="34" charset="0"/>
                <a:cs typeface="Times New Roman" panose="02020603050405020304" pitchFamily="18" charset="0"/>
              </a:rPr>
              <a:t>jjco</a:t>
            </a:r>
            <a:r>
              <a:rPr lang="en-US" sz="400" kern="100" dirty="0">
                <a:effectLst/>
                <a:ea typeface="Calibri" panose="020F0502020204030204" pitchFamily="34" charset="0"/>
                <a:cs typeface="Times New Roman" panose="02020603050405020304" pitchFamily="18" charset="0"/>
              </a:rPr>
              <a:t>/hye046.</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Shigeno R, Okada T, Koyama T, Furukawa Y. Surgical resection and epicardial lead implantation for primary cardiac lymphoma with a complete atrioventricular block: a case report. </a:t>
            </a:r>
            <a:r>
              <a:rPr lang="en-US" sz="400" kern="100" dirty="0" err="1">
                <a:effectLst/>
                <a:ea typeface="Calibri" panose="020F0502020204030204" pitchFamily="34" charset="0"/>
                <a:cs typeface="Times New Roman" panose="02020603050405020304" pitchFamily="18" charset="0"/>
              </a:rPr>
              <a:t>Eur</a:t>
            </a:r>
            <a:r>
              <a:rPr lang="en-US" sz="400" kern="100" dirty="0">
                <a:effectLst/>
                <a:ea typeface="Calibri" panose="020F0502020204030204" pitchFamily="34" charset="0"/>
                <a:cs typeface="Times New Roman" panose="02020603050405020304" pitchFamily="18" charset="0"/>
              </a:rPr>
              <a:t> Heart J Case Rep. 2023 Jan 19;7(2):ytad035.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10.1093/</a:t>
            </a:r>
            <a:r>
              <a:rPr lang="en-US" sz="400" kern="100" dirty="0" err="1">
                <a:effectLst/>
                <a:ea typeface="Calibri" panose="020F0502020204030204" pitchFamily="34" charset="0"/>
                <a:cs typeface="Times New Roman" panose="02020603050405020304" pitchFamily="18" charset="0"/>
              </a:rPr>
              <a:t>ehjcr</a:t>
            </a:r>
            <a:r>
              <a:rPr lang="en-US" sz="400" kern="100" dirty="0">
                <a:effectLst/>
                <a:ea typeface="Calibri" panose="020F0502020204030204" pitchFamily="34" charset="0"/>
                <a:cs typeface="Times New Roman" panose="02020603050405020304" pitchFamily="18" charset="0"/>
              </a:rPr>
              <a:t>/ytad035.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Jayaprakash S. Clinical presentations, diagnosis, and management of arrhythmias associated with cardiac tumors. J </a:t>
            </a:r>
            <a:r>
              <a:rPr lang="en-US" sz="400" kern="100" dirty="0" err="1">
                <a:effectLst/>
                <a:ea typeface="Calibri" panose="020F0502020204030204" pitchFamily="34" charset="0"/>
                <a:cs typeface="Times New Roman" panose="02020603050405020304" pitchFamily="18" charset="0"/>
              </a:rPr>
              <a:t>Arrhythm</a:t>
            </a:r>
            <a:r>
              <a:rPr lang="en-US" sz="400" kern="100" dirty="0">
                <a:effectLst/>
                <a:ea typeface="Calibri" panose="020F0502020204030204" pitchFamily="34" charset="0"/>
                <a:cs typeface="Times New Roman" panose="02020603050405020304" pitchFamily="18" charset="0"/>
              </a:rPr>
              <a:t>. 2018 Mar 7;34(4):384-393.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10.1002/joa3.12030.</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Clifford SM, Guerra SM, Mangion JR. Massive metastatic intracardiac lymphoma presenting with complete heart block with resolution following chemotherapy. Echocardiography. 2003 Feb;20(2):201-2.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10.1046/j.1540-8175.2003.03001.x. </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Giudici MC, Sadler RL, </a:t>
            </a:r>
            <a:r>
              <a:rPr lang="en-US" sz="400" kern="100" dirty="0" err="1">
                <a:effectLst/>
                <a:ea typeface="Calibri" panose="020F0502020204030204" pitchFamily="34" charset="0"/>
                <a:cs typeface="Times New Roman" panose="02020603050405020304" pitchFamily="18" charset="0"/>
              </a:rPr>
              <a:t>Robken</a:t>
            </a:r>
            <a:r>
              <a:rPr lang="en-US" sz="400" kern="100" dirty="0">
                <a:effectLst/>
                <a:ea typeface="Calibri" panose="020F0502020204030204" pitchFamily="34" charset="0"/>
                <a:cs typeface="Times New Roman" panose="02020603050405020304" pitchFamily="18" charset="0"/>
              </a:rPr>
              <a:t> JA, Ahearn MA, </a:t>
            </a:r>
            <a:r>
              <a:rPr lang="en-US" sz="400" kern="100" dirty="0" err="1">
                <a:effectLst/>
                <a:ea typeface="Calibri" panose="020F0502020204030204" pitchFamily="34" charset="0"/>
                <a:cs typeface="Times New Roman" panose="02020603050405020304" pitchFamily="18" charset="0"/>
              </a:rPr>
              <a:t>Sekharan</a:t>
            </a:r>
            <a:r>
              <a:rPr lang="en-US" sz="400" kern="100" dirty="0">
                <a:effectLst/>
                <a:ea typeface="Calibri" panose="020F0502020204030204" pitchFamily="34" charset="0"/>
                <a:cs typeface="Times New Roman" panose="02020603050405020304" pitchFamily="18" charset="0"/>
              </a:rPr>
              <a:t> R, Kovach G. Complete atrioventricular block due to large cell lymphoma: resolution with chemotherapy. Clin </a:t>
            </a:r>
            <a:r>
              <a:rPr lang="en-US" sz="400" kern="100" dirty="0" err="1">
                <a:effectLst/>
                <a:ea typeface="Calibri" panose="020F0502020204030204" pitchFamily="34" charset="0"/>
                <a:cs typeface="Times New Roman" panose="02020603050405020304" pitchFamily="18" charset="0"/>
              </a:rPr>
              <a:t>Cardiol</a:t>
            </a:r>
            <a:r>
              <a:rPr lang="en-US" sz="400" kern="100" dirty="0">
                <a:effectLst/>
                <a:ea typeface="Calibri" panose="020F0502020204030204" pitchFamily="34" charset="0"/>
                <a:cs typeface="Times New Roman" panose="02020603050405020304" pitchFamily="18" charset="0"/>
              </a:rPr>
              <a:t>. 1996 Mar;19(3):262-4.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10.1002/clc.4960190326..</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Aggarwal A, Leavitt BJ. Images in clinical medicine. Giant </a:t>
            </a:r>
            <a:r>
              <a:rPr lang="en-US" sz="400" kern="100" dirty="0" err="1">
                <a:effectLst/>
                <a:ea typeface="Calibri" panose="020F0502020204030204" pitchFamily="34" charset="0"/>
                <a:cs typeface="Times New Roman" panose="02020603050405020304" pitchFamily="18" charset="0"/>
              </a:rPr>
              <a:t>Lambl's</a:t>
            </a:r>
            <a:r>
              <a:rPr lang="en-US" sz="400" kern="100" dirty="0">
                <a:effectLst/>
                <a:ea typeface="Calibri" panose="020F0502020204030204" pitchFamily="34" charset="0"/>
                <a:cs typeface="Times New Roman" panose="02020603050405020304" pitchFamily="18" charset="0"/>
              </a:rPr>
              <a:t> excrescences. N Engl J Med. 2003 Dec 18;349(25):e24.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10.1056/ENEJMicm010900.</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ru-RU" sz="400" kern="100" dirty="0" err="1">
                <a:effectLst/>
                <a:ea typeface="Calibri" panose="020F0502020204030204" pitchFamily="34" charset="0"/>
                <a:cs typeface="Times New Roman" panose="02020603050405020304" pitchFamily="18" charset="0"/>
              </a:rPr>
              <a:t>Домницкая</a:t>
            </a:r>
            <a:r>
              <a:rPr lang="ru-RU" sz="400" kern="100" dirty="0">
                <a:effectLst/>
                <a:ea typeface="Calibri" panose="020F0502020204030204" pitchFamily="34" charset="0"/>
                <a:cs typeface="Times New Roman" panose="02020603050405020304" pitchFamily="18" charset="0"/>
              </a:rPr>
              <a:t> Т.М., Сахно Ю.Ф., Седов В.П., Савина Н.М. </a:t>
            </a:r>
            <a:r>
              <a:rPr lang="ru-RU" sz="400" kern="100" dirty="0" err="1">
                <a:effectLst/>
                <a:ea typeface="Calibri" panose="020F0502020204030204" pitchFamily="34" charset="0"/>
                <a:cs typeface="Times New Roman" panose="02020603050405020304" pitchFamily="18" charset="0"/>
              </a:rPr>
              <a:t>Эхокардиографическая</a:t>
            </a:r>
            <a:r>
              <a:rPr lang="ru-RU" sz="400" kern="100" dirty="0">
                <a:effectLst/>
                <a:ea typeface="Calibri" panose="020F0502020204030204" pitchFamily="34" charset="0"/>
                <a:cs typeface="Times New Roman" panose="02020603050405020304" pitchFamily="18" charset="0"/>
              </a:rPr>
              <a:t> диагностика опухолей сердца. Кардиология</a:t>
            </a:r>
            <a:r>
              <a:rPr lang="en-US" sz="400" kern="100" dirty="0">
                <a:effectLst/>
                <a:ea typeface="Calibri" panose="020F0502020204030204" pitchFamily="34" charset="0"/>
                <a:cs typeface="Times New Roman" panose="02020603050405020304" pitchFamily="18" charset="0"/>
              </a:rPr>
              <a:t>. 2021;61(7):85-92. </a:t>
            </a:r>
            <a:r>
              <a:rPr lang="en-US" sz="400" kern="100" dirty="0" err="1">
                <a:effectLst/>
                <a:ea typeface="Calibri" panose="020F0502020204030204" pitchFamily="34" charset="0"/>
                <a:cs typeface="Times New Roman" panose="02020603050405020304" pitchFamily="18" charset="0"/>
              </a:rPr>
              <a:t>Domnitskaya</a:t>
            </a:r>
            <a:r>
              <a:rPr lang="en-US" sz="400" kern="100" dirty="0">
                <a:effectLst/>
                <a:ea typeface="Calibri" panose="020F0502020204030204" pitchFamily="34" charset="0"/>
                <a:cs typeface="Times New Roman" panose="02020603050405020304" pitchFamily="18" charset="0"/>
              </a:rPr>
              <a:t> T.M., Sakhno </a:t>
            </a:r>
            <a:r>
              <a:rPr lang="en-US" sz="400" kern="100" dirty="0" err="1">
                <a:effectLst/>
                <a:ea typeface="Calibri" panose="020F0502020204030204" pitchFamily="34" charset="0"/>
                <a:cs typeface="Times New Roman" panose="02020603050405020304" pitchFamily="18" charset="0"/>
              </a:rPr>
              <a:t>Yu.F</a:t>
            </a:r>
            <a:r>
              <a:rPr lang="en-US" sz="400" kern="100" dirty="0">
                <a:effectLst/>
                <a:ea typeface="Calibri" panose="020F0502020204030204" pitchFamily="34" charset="0"/>
                <a:cs typeface="Times New Roman" panose="02020603050405020304" pitchFamily="18" charset="0"/>
              </a:rPr>
              <a:t>., Sedov V.P., Savina N.M. Echocardiographic Diagnostics of Heart Tumors. </a:t>
            </a:r>
            <a:r>
              <a:rPr lang="en-US" sz="400" kern="100" dirty="0" err="1">
                <a:effectLst/>
                <a:ea typeface="Calibri" panose="020F0502020204030204" pitchFamily="34" charset="0"/>
                <a:cs typeface="Times New Roman" panose="02020603050405020304" pitchFamily="18" charset="0"/>
              </a:rPr>
              <a:t>Kardiologiia</a:t>
            </a:r>
            <a:r>
              <a:rPr lang="en-US" sz="400" kern="100" dirty="0">
                <a:effectLst/>
                <a:ea typeface="Calibri" panose="020F0502020204030204" pitchFamily="34" charset="0"/>
                <a:cs typeface="Times New Roman" panose="02020603050405020304" pitchFamily="18" charset="0"/>
              </a:rPr>
              <a:t>. 2021;61(7):85-92. (In Russ.) </a:t>
            </a:r>
            <a:r>
              <a:rPr lang="en-US" sz="400" u="sng" kern="100" dirty="0">
                <a:solidFill>
                  <a:srgbClr val="0563C1"/>
                </a:solidFill>
                <a:effectLst/>
                <a:ea typeface="Calibri" panose="020F0502020204030204" pitchFamily="34" charset="0"/>
                <a:cs typeface="Times New Roman" panose="02020603050405020304" pitchFamily="18" charset="0"/>
                <a:hlinkClick r:id="rId5"/>
              </a:rPr>
              <a:t>https://doi.org/10.18087/cardio.2021.7.n1182</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Issa ZF. Mechanism of Right Bundle Branch Block Pattern During Uncomplicated Right Ventricular Pacing. The Journal of Innovations in Cardiac Rhythm Management, 5 (2014), 1721–1724. 10.19102/icrm.2014.050805</a:t>
            </a:r>
            <a:r>
              <a:rPr lang="ru-RU" sz="400" kern="100" dirty="0">
                <a:effectLst/>
                <a:ea typeface="Calibri" panose="020F0502020204030204" pitchFamily="34" charset="0"/>
                <a:cs typeface="Times New Roman" panose="02020603050405020304" pitchFamily="18" charset="0"/>
              </a:rPr>
              <a:t>.</a:t>
            </a: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Lister JW, Klotz DH, </a:t>
            </a:r>
            <a:r>
              <a:rPr lang="en-US" sz="400" kern="100" dirty="0" err="1">
                <a:effectLst/>
                <a:ea typeface="Calibri" panose="020F0502020204030204" pitchFamily="34" charset="0"/>
                <a:cs typeface="Times New Roman" panose="02020603050405020304" pitchFamily="18" charset="0"/>
              </a:rPr>
              <a:t>Jomain</a:t>
            </a:r>
            <a:r>
              <a:rPr lang="en-US" sz="400" kern="100" dirty="0">
                <a:effectLst/>
                <a:ea typeface="Calibri" panose="020F0502020204030204" pitchFamily="34" charset="0"/>
                <a:cs typeface="Times New Roman" panose="02020603050405020304" pitchFamily="18" charset="0"/>
              </a:rPr>
              <a:t> SL, Stuckey JH, Hoffman BF. Effect of pacemaker site on cardiac output and ventricular activation in dogs with complete heart block. Am J </a:t>
            </a:r>
            <a:r>
              <a:rPr lang="en-US" sz="400" kern="100" dirty="0" err="1">
                <a:effectLst/>
                <a:ea typeface="Calibri" panose="020F0502020204030204" pitchFamily="34" charset="0"/>
                <a:cs typeface="Times New Roman" panose="02020603050405020304" pitchFamily="18" charset="0"/>
              </a:rPr>
              <a:t>Cardiol</a:t>
            </a:r>
            <a:r>
              <a:rPr lang="en-US" sz="400" kern="100" dirty="0">
                <a:effectLst/>
                <a:ea typeface="Calibri" panose="020F0502020204030204" pitchFamily="34" charset="0"/>
                <a:cs typeface="Times New Roman" panose="02020603050405020304" pitchFamily="18" charset="0"/>
              </a:rPr>
              <a:t> 1964; 14:494–503.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10.1016/0002-9149(64)90033-5.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Mower MM, </a:t>
            </a:r>
            <a:r>
              <a:rPr lang="en-US" sz="400" kern="100" dirty="0" err="1">
                <a:effectLst/>
                <a:ea typeface="Calibri" panose="020F0502020204030204" pitchFamily="34" charset="0"/>
                <a:cs typeface="Times New Roman" panose="02020603050405020304" pitchFamily="18" charset="0"/>
              </a:rPr>
              <a:t>Aranaga</a:t>
            </a:r>
            <a:r>
              <a:rPr lang="en-US" sz="400" kern="100" dirty="0">
                <a:effectLst/>
                <a:ea typeface="Calibri" panose="020F0502020204030204" pitchFamily="34" charset="0"/>
                <a:cs typeface="Times New Roman" panose="02020603050405020304" pitchFamily="18" charset="0"/>
              </a:rPr>
              <a:t> CE, Tabatznik B. Unusual patterns of conduction produced by pacemaker stimuli. Am Heart J. 1967 Jul;74(1):24-8.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10.1016/0002-8703(67)90036-1.</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tabLst>
                <a:tab pos="630555" algn="l"/>
              </a:tabLst>
            </a:pPr>
            <a:r>
              <a:rPr lang="en-US" sz="400" kern="100" dirty="0">
                <a:effectLst/>
                <a:ea typeface="Calibri" panose="020F0502020204030204" pitchFamily="34" charset="0"/>
                <a:cs typeface="Times New Roman" panose="02020603050405020304" pitchFamily="18" charset="0"/>
              </a:rPr>
              <a:t>Barold SS, Narula OS, Javier RP, Linhart JW, Lister JW, Samet P. Significance of right bundle-branch block patterns during </a:t>
            </a:r>
            <a:r>
              <a:rPr lang="en-US" sz="400" kern="100" dirty="0" err="1">
                <a:effectLst/>
                <a:ea typeface="Calibri" panose="020F0502020204030204" pitchFamily="34" charset="0"/>
                <a:cs typeface="Times New Roman" panose="02020603050405020304" pitchFamily="18" charset="0"/>
              </a:rPr>
              <a:t>pervenous</a:t>
            </a:r>
            <a:r>
              <a:rPr lang="en-US" sz="400" kern="100" dirty="0">
                <a:effectLst/>
                <a:ea typeface="Calibri" panose="020F0502020204030204" pitchFamily="34" charset="0"/>
                <a:cs typeface="Times New Roman" panose="02020603050405020304" pitchFamily="18" charset="0"/>
              </a:rPr>
              <a:t> ventricular pacing. Br Heart J. 1969 May;31(3):285-90.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10.1136/hrt.31.3.285.</a:t>
            </a:r>
            <a:endParaRPr lang="ru-RU" sz="400" kern="100" dirty="0">
              <a:effectLst/>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tabLst>
                <a:tab pos="540385" algn="l"/>
                <a:tab pos="630555" algn="l"/>
              </a:tabLst>
            </a:pPr>
            <a:r>
              <a:rPr lang="en-US" sz="400" kern="100" dirty="0">
                <a:effectLst/>
                <a:ea typeface="Calibri" panose="020F0502020204030204" pitchFamily="34" charset="0"/>
                <a:cs typeface="Times New Roman" panose="02020603050405020304" pitchFamily="18" charset="0"/>
              </a:rPr>
              <a:t>Yang YN, Yin WH, Young MS. Safe right bundle branch block pattern during permanent right ventricular pacing. J </a:t>
            </a:r>
            <a:r>
              <a:rPr lang="en-US" sz="400" kern="100" dirty="0" err="1">
                <a:effectLst/>
                <a:ea typeface="Calibri" panose="020F0502020204030204" pitchFamily="34" charset="0"/>
                <a:cs typeface="Times New Roman" panose="02020603050405020304" pitchFamily="18" charset="0"/>
              </a:rPr>
              <a:t>Electrocardiol</a:t>
            </a:r>
            <a:r>
              <a:rPr lang="en-US" sz="400" kern="100" dirty="0">
                <a:effectLst/>
                <a:ea typeface="Calibri" panose="020F0502020204030204" pitchFamily="34" charset="0"/>
                <a:cs typeface="Times New Roman" panose="02020603050405020304" pitchFamily="18" charset="0"/>
              </a:rPr>
              <a:t>. 2003 Jan;36(1):67-71. </a:t>
            </a:r>
            <a:r>
              <a:rPr lang="en-US" sz="400" kern="100" dirty="0" err="1">
                <a:effectLst/>
                <a:ea typeface="Calibri" panose="020F0502020204030204" pitchFamily="34" charset="0"/>
                <a:cs typeface="Times New Roman" panose="02020603050405020304" pitchFamily="18" charset="0"/>
              </a:rPr>
              <a:t>doi</a:t>
            </a:r>
            <a:r>
              <a:rPr lang="en-US" sz="400" kern="100" dirty="0">
                <a:effectLst/>
                <a:ea typeface="Calibri" panose="020F0502020204030204" pitchFamily="34" charset="0"/>
                <a:cs typeface="Times New Roman" panose="02020603050405020304" pitchFamily="18" charset="0"/>
              </a:rPr>
              <a:t>: 10.1054/jelc.2003.50002.</a:t>
            </a:r>
            <a:r>
              <a:rPr lang="ru-RU" sz="400" kern="100" dirty="0">
                <a:effectLst/>
                <a:ea typeface="Calibri" panose="020F0502020204030204" pitchFamily="34" charset="0"/>
                <a:cs typeface="Times New Roman" panose="02020603050405020304" pitchFamily="18" charset="0"/>
              </a:rPr>
              <a:t>.</a:t>
            </a:r>
          </a:p>
        </p:txBody>
      </p:sp>
      <p:sp>
        <p:nvSpPr>
          <p:cNvPr id="3" name="Нижний колонтитул 4">
            <a:extLst>
              <a:ext uri="{FF2B5EF4-FFF2-40B4-BE49-F238E27FC236}">
                <a16:creationId xmlns:a16="http://schemas.microsoft.com/office/drawing/2014/main" id="{010152BF-D650-EA6F-C150-C9FDDA972AEB}"/>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391025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LIENTS\Kardiologi\2021_March\RKO-rus-gori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70" b="12591"/>
          <a:stretch/>
        </p:blipFill>
        <p:spPr bwMode="auto">
          <a:xfrm>
            <a:off x="1547663" y="2212504"/>
            <a:ext cx="1944216" cy="622202"/>
          </a:xfrm>
          <a:prstGeom prst="rect">
            <a:avLst/>
          </a:prstGeom>
          <a:noFill/>
          <a:extLst>
            <a:ext uri="{909E8E84-426E-40DD-AFC4-6F175D3DCCD1}">
              <a14:hiddenFill xmlns:a14="http://schemas.microsoft.com/office/drawing/2010/main">
                <a:solidFill>
                  <a:srgbClr val="FFFFFF"/>
                </a:solidFill>
              </a14:hiddenFill>
            </a:ext>
          </a:extLst>
        </p:spPr>
      </p:pic>
      <p:sp>
        <p:nvSpPr>
          <p:cNvPr id="5" name="Полилиния 4"/>
          <p:cNvSpPr/>
          <p:nvPr/>
        </p:nvSpPr>
        <p:spPr>
          <a:xfrm>
            <a:off x="3343276" y="2129905"/>
            <a:ext cx="5800725" cy="787400"/>
          </a:xfrm>
          <a:custGeom>
            <a:avLst/>
            <a:gdLst>
              <a:gd name="connsiteX0" fmla="*/ 50800 w 5803900"/>
              <a:gd name="connsiteY0" fmla="*/ 0 h 787400"/>
              <a:gd name="connsiteX1" fmla="*/ 5803900 w 5803900"/>
              <a:gd name="connsiteY1" fmla="*/ 0 h 787400"/>
              <a:gd name="connsiteX2" fmla="*/ 5803900 w 5803900"/>
              <a:gd name="connsiteY2" fmla="*/ 787400 h 787400"/>
              <a:gd name="connsiteX3" fmla="*/ 25400 w 5803900"/>
              <a:gd name="connsiteY3" fmla="*/ 787400 h 787400"/>
              <a:gd name="connsiteX4" fmla="*/ 393700 w 5803900"/>
              <a:gd name="connsiteY4" fmla="*/ 419100 h 787400"/>
              <a:gd name="connsiteX5" fmla="*/ 0 w 5803900"/>
              <a:gd name="connsiteY5" fmla="*/ 25400 h 787400"/>
              <a:gd name="connsiteX6" fmla="*/ 50800 w 5803900"/>
              <a:gd name="connsiteY6" fmla="*/ 0 h 787400"/>
              <a:gd name="connsiteX0" fmla="*/ 25400 w 5778500"/>
              <a:gd name="connsiteY0" fmla="*/ 0 h 787400"/>
              <a:gd name="connsiteX1" fmla="*/ 5778500 w 5778500"/>
              <a:gd name="connsiteY1" fmla="*/ 0 h 787400"/>
              <a:gd name="connsiteX2" fmla="*/ 5778500 w 5778500"/>
              <a:gd name="connsiteY2" fmla="*/ 787400 h 787400"/>
              <a:gd name="connsiteX3" fmla="*/ 0 w 5778500"/>
              <a:gd name="connsiteY3" fmla="*/ 787400 h 787400"/>
              <a:gd name="connsiteX4" fmla="*/ 368300 w 5778500"/>
              <a:gd name="connsiteY4" fmla="*/ 419100 h 787400"/>
              <a:gd name="connsiteX5" fmla="*/ 26988 w 5778500"/>
              <a:gd name="connsiteY5" fmla="*/ 215900 h 787400"/>
              <a:gd name="connsiteX6" fmla="*/ 25400 w 5778500"/>
              <a:gd name="connsiteY6" fmla="*/ 0 h 787400"/>
              <a:gd name="connsiteX0" fmla="*/ 25400 w 5778500"/>
              <a:gd name="connsiteY0" fmla="*/ 0 h 787400"/>
              <a:gd name="connsiteX1" fmla="*/ 5778500 w 5778500"/>
              <a:gd name="connsiteY1" fmla="*/ 0 h 787400"/>
              <a:gd name="connsiteX2" fmla="*/ 5778500 w 5778500"/>
              <a:gd name="connsiteY2" fmla="*/ 787400 h 787400"/>
              <a:gd name="connsiteX3" fmla="*/ 0 w 5778500"/>
              <a:gd name="connsiteY3" fmla="*/ 787400 h 787400"/>
              <a:gd name="connsiteX4" fmla="*/ 368300 w 5778500"/>
              <a:gd name="connsiteY4" fmla="*/ 419100 h 787400"/>
              <a:gd name="connsiteX5" fmla="*/ 25400 w 5778500"/>
              <a:gd name="connsiteY5" fmla="*/ 0 h 787400"/>
              <a:gd name="connsiteX0" fmla="*/ 0 w 5800725"/>
              <a:gd name="connsiteY0" fmla="*/ 0 h 787400"/>
              <a:gd name="connsiteX1" fmla="*/ 5800725 w 5800725"/>
              <a:gd name="connsiteY1" fmla="*/ 0 h 787400"/>
              <a:gd name="connsiteX2" fmla="*/ 5800725 w 5800725"/>
              <a:gd name="connsiteY2" fmla="*/ 787400 h 787400"/>
              <a:gd name="connsiteX3" fmla="*/ 22225 w 5800725"/>
              <a:gd name="connsiteY3" fmla="*/ 787400 h 787400"/>
              <a:gd name="connsiteX4" fmla="*/ 390525 w 5800725"/>
              <a:gd name="connsiteY4" fmla="*/ 419100 h 787400"/>
              <a:gd name="connsiteX5" fmla="*/ 0 w 5800725"/>
              <a:gd name="connsiteY5" fmla="*/ 0 h 787400"/>
              <a:gd name="connsiteX0" fmla="*/ 0 w 5800725"/>
              <a:gd name="connsiteY0" fmla="*/ 0 h 787400"/>
              <a:gd name="connsiteX1" fmla="*/ 5800725 w 5800725"/>
              <a:gd name="connsiteY1" fmla="*/ 0 h 787400"/>
              <a:gd name="connsiteX2" fmla="*/ 5800725 w 5800725"/>
              <a:gd name="connsiteY2" fmla="*/ 787400 h 787400"/>
              <a:gd name="connsiteX3" fmla="*/ 22225 w 5800725"/>
              <a:gd name="connsiteY3" fmla="*/ 787400 h 787400"/>
              <a:gd name="connsiteX4" fmla="*/ 404812 w 5800725"/>
              <a:gd name="connsiteY4" fmla="*/ 390525 h 787400"/>
              <a:gd name="connsiteX5" fmla="*/ 0 w 5800725"/>
              <a:gd name="connsiteY5" fmla="*/ 0 h 787400"/>
              <a:gd name="connsiteX0" fmla="*/ 0 w 5800725"/>
              <a:gd name="connsiteY0" fmla="*/ 0 h 787400"/>
              <a:gd name="connsiteX1" fmla="*/ 5800725 w 5800725"/>
              <a:gd name="connsiteY1" fmla="*/ 0 h 787400"/>
              <a:gd name="connsiteX2" fmla="*/ 5800725 w 5800725"/>
              <a:gd name="connsiteY2" fmla="*/ 787400 h 787400"/>
              <a:gd name="connsiteX3" fmla="*/ 22225 w 5800725"/>
              <a:gd name="connsiteY3" fmla="*/ 787400 h 787400"/>
              <a:gd name="connsiteX4" fmla="*/ 366712 w 5800725"/>
              <a:gd name="connsiteY4" fmla="*/ 381000 h 787400"/>
              <a:gd name="connsiteX5" fmla="*/ 0 w 5800725"/>
              <a:gd name="connsiteY5" fmla="*/ 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725" h="787400">
                <a:moveTo>
                  <a:pt x="0" y="0"/>
                </a:moveTo>
                <a:lnTo>
                  <a:pt x="5800725" y="0"/>
                </a:lnTo>
                <a:lnTo>
                  <a:pt x="5800725" y="787400"/>
                </a:lnTo>
                <a:lnTo>
                  <a:pt x="22225" y="787400"/>
                </a:lnTo>
                <a:lnTo>
                  <a:pt x="366712" y="381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851920" y="2235990"/>
            <a:ext cx="4680520" cy="584775"/>
          </a:xfrm>
          <a:prstGeom prst="rect">
            <a:avLst/>
          </a:prstGeom>
          <a:noFill/>
        </p:spPr>
        <p:txBody>
          <a:bodyPr wrap="square" rtlCol="0">
            <a:spAutoFit/>
          </a:bodyPr>
          <a:lstStyle/>
          <a:p>
            <a:r>
              <a:rPr lang="ru-RU" sz="3200" dirty="0">
                <a:solidFill>
                  <a:schemeClr val="bg1"/>
                </a:solidFill>
              </a:rPr>
              <a:t>Спасибо  за  внимание!</a:t>
            </a:r>
          </a:p>
        </p:txBody>
      </p:sp>
      <p:sp>
        <p:nvSpPr>
          <p:cNvPr id="2" name="Номер слайда 1"/>
          <p:cNvSpPr>
            <a:spLocks noGrp="1"/>
          </p:cNvSpPr>
          <p:nvPr>
            <p:ph type="sldNum" sz="quarter" idx="12"/>
          </p:nvPr>
        </p:nvSpPr>
        <p:spPr/>
        <p:txBody>
          <a:bodyPr/>
          <a:lstStyle/>
          <a:p>
            <a:fld id="{77B8531D-DCB1-4EDB-9A81-12E238DBCF35}" type="slidenum">
              <a:rPr lang="ru-RU" smtClean="0"/>
              <a:t>15</a:t>
            </a:fld>
            <a:endParaRPr lang="ru-RU"/>
          </a:p>
        </p:txBody>
      </p:sp>
      <p:sp>
        <p:nvSpPr>
          <p:cNvPr id="7" name="Text Placeholder 3"/>
          <p:cNvSpPr>
            <a:spLocks noGrp="1"/>
          </p:cNvSpPr>
          <p:nvPr/>
        </p:nvSpPr>
        <p:spPr>
          <a:xfrm>
            <a:off x="5800328" y="4678207"/>
            <a:ext cx="2880320" cy="3603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ru-RU" sz="1000" dirty="0">
                <a:solidFill>
                  <a:schemeClr val="tx1">
                    <a:lumMod val="50000"/>
                    <a:lumOff val="50000"/>
                  </a:schemeClr>
                </a:solidFill>
              </a:rPr>
              <a:t>Российский кардиологический журнал</a:t>
            </a:r>
            <a:endParaRPr lang="en-GB" sz="1000" dirty="0">
              <a:solidFill>
                <a:schemeClr val="tx1">
                  <a:lumMod val="50000"/>
                  <a:lumOff val="50000"/>
                </a:schemeClr>
              </a:solidFill>
            </a:endParaRPr>
          </a:p>
        </p:txBody>
      </p:sp>
    </p:spTree>
    <p:extLst>
      <p:ext uri="{BB962C8B-B14F-4D97-AF65-F5344CB8AC3E}">
        <p14:creationId xmlns:p14="http://schemas.microsoft.com/office/powerpoint/2010/main" val="353720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itle 1"/>
          <p:cNvSpPr>
            <a:spLocks noGrp="1"/>
          </p:cNvSpPr>
          <p:nvPr>
            <p:ph type="title"/>
          </p:nvPr>
        </p:nvSpPr>
        <p:spPr>
          <a:xfrm>
            <a:off x="539552" y="102394"/>
            <a:ext cx="4176464" cy="400110"/>
          </a:xfrm>
        </p:spPr>
        <p:txBody>
          <a:bodyPr wrap="square" anchor="t">
            <a:spAutoFit/>
          </a:bodyPr>
          <a:lstStyle/>
          <a:p>
            <a:pPr algn="l"/>
            <a:r>
              <a:rPr lang="ru-RU" sz="2000" b="1" dirty="0">
                <a:solidFill>
                  <a:srgbClr val="005DAC"/>
                </a:solidFill>
              </a:rPr>
              <a:t>ВВЕДЕНИЕ</a:t>
            </a:r>
            <a:endParaRPr lang="en-GB" sz="1800" b="1" dirty="0">
              <a:solidFill>
                <a:srgbClr val="005DAC"/>
              </a:solidFill>
            </a:endParaRPr>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5" name="Picture 3" descr="C:\CLIENTS\Kardiologi\2021_March\RKO-rus-gori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77B8531D-DCB1-4EDB-9A81-12E238DBCF35}" type="slidenum">
              <a:rPr lang="ru-RU" smtClean="0"/>
              <a:t>2</a:t>
            </a:fld>
            <a:endParaRPr lang="ru-RU" dirty="0"/>
          </a:p>
        </p:txBody>
      </p:sp>
      <p:sp>
        <p:nvSpPr>
          <p:cNvPr id="10" name="Нижний колонтитул 4"/>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
        <p:nvSpPr>
          <p:cNvPr id="11" name="Content Placeholder 4"/>
          <p:cNvSpPr>
            <a:spLocks noGrp="1"/>
          </p:cNvSpPr>
          <p:nvPr>
            <p:ph sz="quarter" idx="4294967295"/>
          </p:nvPr>
        </p:nvSpPr>
        <p:spPr>
          <a:xfrm>
            <a:off x="35496" y="521490"/>
            <a:ext cx="4032448" cy="4245774"/>
          </a:xfrm>
          <a:prstGeom prst="rect">
            <a:avLst/>
          </a:prstGeom>
        </p:spPr>
        <p:txBody>
          <a:bodyPr>
            <a:normAutofit/>
          </a:bodyPr>
          <a:lstStyle/>
          <a:p>
            <a:r>
              <a:rPr lang="ru-RU" sz="1100" dirty="0"/>
              <a:t>Первичные лимфомы сердца составляют менее 1% от всех опухолей сердца и 0,5% от </a:t>
            </a:r>
            <a:r>
              <a:rPr lang="ru-RU" sz="1100" dirty="0" err="1"/>
              <a:t>экстранодальных</a:t>
            </a:r>
            <a:r>
              <a:rPr lang="ru-RU" sz="1100" dirty="0"/>
              <a:t> лимфом, они встречаются несколько чаще у пациентов с иммунодефицитом и перенесших трансплантацию органов. В 92,7% случаев первичные лимфомы В- или пре-В-клеточные. Вторичное поражение сердца при лимфомах встречается чаще – до 20–25% опухолей сердца [1-4]. </a:t>
            </a:r>
          </a:p>
          <a:p>
            <a:r>
              <a:rPr lang="ru-RU" sz="1100" dirty="0"/>
              <a:t>Наиболее часто лимфомы поражают правое предсердие, в 75% случаев болезнью поражаются и другие камеры сердца [5,6]. Помимо миокарда лимфомы могут поражать перикард, что проявляется нарушениями проводимости, </a:t>
            </a:r>
            <a:r>
              <a:rPr lang="ru-RU" sz="1100" dirty="0" err="1"/>
              <a:t>тахиаритмиями</a:t>
            </a:r>
            <a:r>
              <a:rPr lang="ru-RU" sz="1100" dirty="0"/>
              <a:t>, сердечной недостаточностью, выпотом в перикард и тампонадой сердца [7,8]. </a:t>
            </a:r>
          </a:p>
          <a:p>
            <a:r>
              <a:rPr lang="ru-RU" sz="1100" dirty="0"/>
              <a:t>Затрудняют диагностику поздняя манифестация заболевания, неспецифичность симптоматики, нередко не кардиальной. Необходимость морфологической верификации диагноза обуславливает необходимость проведения помимо неинвазивных визуализирующих методов обследования (эхокардиография (ЭХО-КГ), компьютерная томография (КТ), магнитно-резонансная томография или позитронно-эмиссионная томография) </a:t>
            </a:r>
            <a:r>
              <a:rPr lang="ru-RU" sz="1100" dirty="0" err="1"/>
              <a:t>эндомиокардиальной</a:t>
            </a:r>
            <a:r>
              <a:rPr lang="ru-RU" sz="1100" dirty="0"/>
              <a:t> или открытой биопсии [4,9].</a:t>
            </a:r>
          </a:p>
        </p:txBody>
      </p:sp>
      <p:sp>
        <p:nvSpPr>
          <p:cNvPr id="12" name="Content Placeholder 5"/>
          <p:cNvSpPr>
            <a:spLocks noGrp="1"/>
          </p:cNvSpPr>
          <p:nvPr>
            <p:ph sz="quarter" idx="4294967295"/>
          </p:nvPr>
        </p:nvSpPr>
        <p:spPr>
          <a:xfrm>
            <a:off x="4067944" y="559179"/>
            <a:ext cx="5040560" cy="4227071"/>
          </a:xfrm>
          <a:prstGeom prst="rect">
            <a:avLst/>
          </a:prstGeom>
        </p:spPr>
        <p:txBody>
          <a:bodyPr>
            <a:normAutofit/>
          </a:bodyPr>
          <a:lstStyle/>
          <a:p>
            <a:r>
              <a:rPr lang="ru-RU" sz="1100" dirty="0"/>
              <a:t>Основным методом лечения первичной лимфомы сердца является химиотерапия, включающая циклофосфамид, </a:t>
            </a:r>
            <a:r>
              <a:rPr lang="ru-RU" sz="1100" dirty="0" err="1"/>
              <a:t>доксорубицин</a:t>
            </a:r>
            <a:r>
              <a:rPr lang="ru-RU" sz="1100" dirty="0"/>
              <a:t>, </a:t>
            </a:r>
            <a:r>
              <a:rPr lang="ru-RU" sz="1100" dirty="0" err="1"/>
              <a:t>винкристин</a:t>
            </a:r>
            <a:r>
              <a:rPr lang="ru-RU" sz="1100" dirty="0"/>
              <a:t>, преднизолон (CHOP), а с 2010 г – ритуксимаб, существенно улучшивший выживаемость пациентов. Также применяется иммунотерапия, лучевая терапия и хирургические методы. Общая выживаемость пациентов при адекватном лечении достигает 45,4 (5,6–120,4) месяцев [6]. Поздняя диагностика существенно ухудшает прогноз [10]. </a:t>
            </a:r>
          </a:p>
          <a:p>
            <a:r>
              <a:rPr lang="ru-RU" sz="1100" dirty="0"/>
              <a:t>Современные химиотерапевтические подходы показывают весьма благоприятные результаты, как с точки зрения уменьшения опухоли, приводящего к улучшению гемодинамики и восстановлению нарушенной атриовентрикулярной проводимости, так и с точки зрения прогноза [11-15], в т.ч. у весьма пожилых и коморбидных пациентов (73 года, наблюдение 10 месяцев [15], 78 лет, наблюдение 3 месяца [16], 81 год, наблюдение 3 месяца [17], 84 года, наблюдение 6 недель [18]).</a:t>
            </a:r>
          </a:p>
          <a:p>
            <a:r>
              <a:rPr lang="ru-RU" sz="1100" dirty="0"/>
              <a:t>Описаны случаи успешного хирургического удаления лимфомы сердца перед началом химиотерапии (пациент 52 лет [19], пациент 43 лет с ВИЧ [4]), а также частичного удаления опухоли у 70-летнего пациента, позволившего ему прожить 6 месяцев после операции [20].</a:t>
            </a:r>
          </a:p>
          <a:p>
            <a:r>
              <a:rPr lang="ru-RU" sz="1100" dirty="0"/>
              <a:t>Важным аспектом хирургической помощи является борьба с нарушениями ритма и проводимости, нередко развивающимися у пациентов с лимфомами сердца [21-23]. Показания к имплантации ЭКС, тип ЭКС (включая беспроводные стимуляторы), сроки проведения вмешательства являются предметом оживленной дискуссии [24-26].</a:t>
            </a:r>
          </a:p>
          <a:p>
            <a:pPr marL="0" indent="0">
              <a:buNone/>
            </a:pPr>
            <a:endParaRPr lang="en-GB" sz="1100" dirty="0"/>
          </a:p>
        </p:txBody>
      </p:sp>
    </p:spTree>
    <p:extLst>
      <p:ext uri="{BB962C8B-B14F-4D97-AF65-F5344CB8AC3E}">
        <p14:creationId xmlns:p14="http://schemas.microsoft.com/office/powerpoint/2010/main" val="273087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3</a:t>
            </a:fld>
            <a:endParaRPr lang="ru-RU"/>
          </a:p>
        </p:txBody>
      </p:sp>
      <p:sp>
        <p:nvSpPr>
          <p:cNvPr id="11" name="Title 1"/>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История и результаты осмотра</a:t>
            </a:r>
            <a:endParaRPr lang="en-GB" sz="1800" b="1" dirty="0">
              <a:solidFill>
                <a:srgbClr val="005DAC"/>
              </a:solidFill>
            </a:endParaRPr>
          </a:p>
        </p:txBody>
      </p:sp>
      <p:sp>
        <p:nvSpPr>
          <p:cNvPr id="14" name="Content Placeholder 4"/>
          <p:cNvSpPr>
            <a:spLocks noGrp="1"/>
          </p:cNvSpPr>
          <p:nvPr>
            <p:ph sz="quarter" idx="4294967295"/>
          </p:nvPr>
        </p:nvSpPr>
        <p:spPr>
          <a:xfrm>
            <a:off x="0" y="771550"/>
            <a:ext cx="9144000" cy="3901802"/>
          </a:xfrm>
          <a:prstGeom prst="rect">
            <a:avLst/>
          </a:prstGeom>
        </p:spPr>
        <p:txBody>
          <a:bodyPr>
            <a:normAutofit lnSpcReduction="10000"/>
          </a:bodyPr>
          <a:lstStyle/>
          <a:p>
            <a:r>
              <a:rPr lang="ru-RU" sz="900" dirty="0"/>
              <a:t>Пациентка С., 88 лет, 25.05.2024 доставлена в отделение реанимации ГКБ № 12 им.В.М.Буянова с направительным диагнозом “Кома, гипотония”. Со слов родственников, ухудшение состояния в течение двух дней: постепенное снижение уровня сознания, не откликалась на имя, не реагировала на раздражители. Вызванной бригадой скорой медицинской помощи зафиксировано артериальное давление (АД) 70/35 мм рт.ст., установлен центральный венозный катетер (ЦВК), начата вазопрессорная поддержка, искусственная вентиляция легких (ИВЛ) через </a:t>
            </a:r>
            <a:r>
              <a:rPr lang="ru-RU" sz="900" dirty="0" err="1"/>
              <a:t>ларингеальную</a:t>
            </a:r>
            <a:r>
              <a:rPr lang="ru-RU" sz="900" dirty="0"/>
              <a:t> маску. </a:t>
            </a:r>
          </a:p>
          <a:p>
            <a:r>
              <a:rPr lang="ru-RU" sz="900" dirty="0"/>
              <a:t>Состояние при поступлении крайне тяжелое (оценка по шкале SOFA 4), медикаментозная седация пропофолом (глубина седации по шкале RASS (-5) баллов). Кожа бледная, тургор снижен. Отеков нет. Множественные синяки на обеих руках, ногах и передней брюшной стенке. ИВЛ в режиме BIPAP (верхнее давление 24 </a:t>
            </a:r>
            <a:r>
              <a:rPr lang="ru-RU" sz="900" dirty="0" err="1"/>
              <a:t>мБар</a:t>
            </a:r>
            <a:r>
              <a:rPr lang="ru-RU" sz="900" dirty="0"/>
              <a:t>, нижнее давление (PEEP) 7 </a:t>
            </a:r>
            <a:r>
              <a:rPr lang="ru-RU" sz="900" dirty="0" err="1"/>
              <a:t>мБар</a:t>
            </a:r>
            <a:r>
              <a:rPr lang="ru-RU" sz="900" dirty="0"/>
              <a:t>, уровень давления поддержки (PS, ASB) 14 </a:t>
            </a:r>
            <a:r>
              <a:rPr lang="ru-RU" sz="900" dirty="0" err="1"/>
              <a:t>мБар</a:t>
            </a:r>
            <a:r>
              <a:rPr lang="ru-RU" sz="900" dirty="0"/>
              <a:t>, частота принудительных вдохов 16 в минуту, минутный объем дыхания 11 л/мин), FIO2 70%. SpO2 95%. Аускультативно дыхание жесткое, ослаблено в нижних отделах, там же выслушиваются влажные хрипы. При санации трахеобронхиального дерева </a:t>
            </a:r>
            <a:r>
              <a:rPr lang="ru-RU" sz="900" dirty="0" err="1"/>
              <a:t>слизисто</a:t>
            </a:r>
            <a:r>
              <a:rPr lang="ru-RU" sz="900" dirty="0"/>
              <a:t>-гнойная мокрота. Гемодинамика поддерживается внутривенной инфузией норэпинефрина 0,9 мкг/кг/мин. АД 76/30 мм рт.ст., частота сердечных сокращений (ЧСС) 100 в минуту, дефицита пульса нет. Шумы не выслушиваются. Язык сухой. Живот не увеличен, не вздут, при пальпации мягкий, безболезненный. Аускультативно перистальтика вялая. Мочеиспускание по катетеру, моча темно-коричневая. Область ЦВК без признаков воспаления, катетер проходим.</a:t>
            </a:r>
          </a:p>
          <a:p>
            <a:r>
              <a:rPr lang="ru-RU" sz="900" dirty="0"/>
              <a:t>По сведениям, имеющимся в единой медицинской информационно-аналитической системе, выяснено, что в 2015 г перенесла эндопротезирование правого коленного сустава. Страдает умеренной артериальной гипертензией. В 2021 перенесла инфаркт головного мозга (лакунарный подтип по критериям TOAST). В выписном эпикризе очаговой неврологической симптоматики не описано, по данным КТ и магнитно-резонансной томографии головного мозга острых ишемических изменений, гематом, объемных образований не выявлено. На ЭКГ ритм синусовый, ЧСС 78-88 в минуту, интервал PQ 110-180 мс, неспецифическая элевация STIII,AVF до 0,5 мм. При ЭХО-КГ дилатация правого предсердия (ПП, площадь 23 см2 (N&gt;18), объём 74 мл).</a:t>
            </a:r>
          </a:p>
          <a:p>
            <a:r>
              <a:rPr lang="ru-RU" sz="900" dirty="0"/>
              <a:t>С тех пор периодически падала без потери сознания. 01.05.2024 стала отмечать слабость, боль за грудиной, не смогла встать с постели, регистрировался пульс 40 уд/мин. Госпитализирована. На ЭКГ атриовентрикулярная (АВ) блокада 3 степени, полная блокада левой ножки пучка Гиса (БЛНПГ). При ЭХО-КГ клапанной патологии, нарушений локальной или глобальной сократимости левого желудочка (ЛЖ) не выявлено, давление в легочной артерии в норме, дилатации правого желудочка (ПЖ) нет. Размер левого предсердия (ЛП) 42 мм (N≤40мм), объём, 97 мл, индекс объема 57 мл/м2 (N≤34). Объем ПП 56 мл, 33 мл/м2 (N≤27). Тропонин I 0,107-0,103 </a:t>
            </a:r>
            <a:r>
              <a:rPr lang="ru-RU" sz="900" dirty="0" err="1"/>
              <a:t>нг</a:t>
            </a:r>
            <a:r>
              <a:rPr lang="ru-RU" sz="900" dirty="0"/>
              <a:t>/мл (N 0-0,499), мозговой натрийуретический пептид 317,9 </a:t>
            </a:r>
            <a:r>
              <a:rPr lang="ru-RU" sz="900" dirty="0" err="1"/>
              <a:t>пг</a:t>
            </a:r>
            <a:r>
              <a:rPr lang="ru-RU" sz="900" dirty="0"/>
              <a:t>/мл (N 0-296).</a:t>
            </a:r>
          </a:p>
          <a:p>
            <a:r>
              <a:rPr lang="ru-RU" sz="900" dirty="0"/>
              <a:t>07.05.2024 имплантирован двухкамерный ЭКС </a:t>
            </a:r>
            <a:r>
              <a:rPr lang="ru-RU" sz="900" dirty="0" err="1"/>
              <a:t>Sorin</a:t>
            </a:r>
            <a:r>
              <a:rPr lang="ru-RU" sz="900" dirty="0"/>
              <a:t> </a:t>
            </a:r>
            <a:r>
              <a:rPr lang="ru-RU" sz="900" dirty="0" err="1"/>
              <a:t>Esprit</a:t>
            </a:r>
            <a:r>
              <a:rPr lang="ru-RU" sz="900" dirty="0"/>
              <a:t> DR с активной фиксацией электродов </a:t>
            </a:r>
            <a:r>
              <a:rPr lang="ru-RU" sz="900" dirty="0" err="1"/>
              <a:t>BeFex</a:t>
            </a:r>
            <a:r>
              <a:rPr lang="ru-RU" sz="900" dirty="0"/>
              <a:t> в верхушке ПЖ и ушке ПП. Режим стимуляции DDD с частотой 60 в минуту. В дальнейшем регистрировалась фибрилляция предсердий, от восстановления синусового ритма решено воздержаться, к терапии добавлен метопролол. На ЭКГ (14.05.2024) ритм ЭКС со стимуляцией предсердий и желудочков. Выписана в удовлетворительном состоянии.</a:t>
            </a:r>
          </a:p>
          <a:p>
            <a:r>
              <a:rPr lang="ru-RU" sz="900" dirty="0"/>
              <a:t>При этом на ЭКГ (рисунок 1) морфология QRS комплексов не соответствует БЛНПГ, характерной для неосложненной стимуляции верхушки ПЖ. Появление блокады правой ножки пучка Гиса (БПНПГ) может указывать на перфорацию межжелудочковой перегородки (МЖП) со смещением электрода в верхушку ЛЖ, однако клинических проявлений этого не было, кроме того, нет соответствующих изменений в стандартных отведениях. Подобную картину могла бы объяснить также диспозиция желудочкового электрода в ЛЖ через дефект МЖП или межпредсердной перегородки, однако судя по данным КТ органов грудной клетки его положение было типичным. Признаков воспалительных изменений в легких не выявлено, двухсторонний гидроторакс, сердце, средостение – без особенностей.</a:t>
            </a:r>
          </a:p>
        </p:txBody>
      </p:sp>
      <p:sp>
        <p:nvSpPr>
          <p:cNvPr id="3" name="Нижний колонтитул 4">
            <a:extLst>
              <a:ext uri="{FF2B5EF4-FFF2-40B4-BE49-F238E27FC236}">
                <a16:creationId xmlns:a16="http://schemas.microsoft.com/office/drawing/2014/main" id="{31710694-70DC-58D9-F5FE-65BB166ACE5C}"/>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7847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7B8531D-DCB1-4EDB-9A81-12E238DBCF35}" type="slidenum">
              <a:rPr lang="ru-RU" smtClean="0"/>
              <a:t>4</a:t>
            </a:fld>
            <a:endParaRPr lang="ru-RU"/>
          </a:p>
        </p:txBody>
      </p:sp>
      <p:sp>
        <p:nvSpPr>
          <p:cNvPr id="11" name="Title 1"/>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p:cNvSpPr>
            <a:spLocks noGrp="1"/>
          </p:cNvSpPr>
          <p:nvPr>
            <p:ph sz="quarter" idx="4294967295"/>
          </p:nvPr>
        </p:nvSpPr>
        <p:spPr>
          <a:xfrm>
            <a:off x="433990" y="4240038"/>
            <a:ext cx="8496944" cy="1054451"/>
          </a:xfrm>
          <a:prstGeom prst="rect">
            <a:avLst/>
          </a:prstGeom>
        </p:spPr>
        <p:txBody>
          <a:bodyPr>
            <a:normAutofit/>
          </a:bodyPr>
          <a:lstStyle/>
          <a:p>
            <a:r>
              <a:rPr lang="ru-RU" sz="900" dirty="0">
                <a:effectLst/>
                <a:latin typeface="Times New Roman" panose="02020603050405020304" pitchFamily="18" charset="0"/>
                <a:ea typeface="Calibri" panose="020F0502020204030204" pitchFamily="34" charset="0"/>
              </a:rPr>
              <a:t>На ЭКГ ритм ЭКС в режиме VAT (Р-синхронизированная правожелудочковая стимуляция). Зубцы Р (предсердная активность) обозначены звездочками. Картина блокады правой ножки пучка Гиса в грудных отведениях. ЧСС 91.</a:t>
            </a:r>
            <a:endParaRPr lang="en-GB" sz="1200" dirty="0"/>
          </a:p>
        </p:txBody>
      </p:sp>
      <p:pic>
        <p:nvPicPr>
          <p:cNvPr id="3" name="Рисунок 2">
            <a:extLst>
              <a:ext uri="{FF2B5EF4-FFF2-40B4-BE49-F238E27FC236}">
                <a16:creationId xmlns:a16="http://schemas.microsoft.com/office/drawing/2014/main" id="{EF9E7CCC-0704-3666-9F6C-10F11F93DD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044" y="747874"/>
            <a:ext cx="7590748" cy="3434221"/>
          </a:xfrm>
          <a:prstGeom prst="rect">
            <a:avLst/>
          </a:prstGeom>
          <a:noFill/>
        </p:spPr>
      </p:pic>
      <p:sp>
        <p:nvSpPr>
          <p:cNvPr id="4" name="Нижний колонтитул 4">
            <a:extLst>
              <a:ext uri="{FF2B5EF4-FFF2-40B4-BE49-F238E27FC236}">
                <a16:creationId xmlns:a16="http://schemas.microsoft.com/office/drawing/2014/main" id="{3CEE8E49-4FFB-2785-25CE-E028E987C52B}"/>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318781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4DCD-6FC6-A41E-1320-015B3DCF3A94}"/>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D39B66C-0DF5-0DE7-E8BF-A75B18582F7C}"/>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46FBAB67-7EF7-A69E-13A0-0C235AB8755B}"/>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D6772F60-A9C7-E72E-3262-1292E15515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5A729667-37A9-30C4-0972-F32F6BD1DEF9}"/>
              </a:ext>
            </a:extLst>
          </p:cNvPr>
          <p:cNvSpPr>
            <a:spLocks noGrp="1"/>
          </p:cNvSpPr>
          <p:nvPr>
            <p:ph type="sldNum" sz="quarter" idx="12"/>
          </p:nvPr>
        </p:nvSpPr>
        <p:spPr/>
        <p:txBody>
          <a:bodyPr/>
          <a:lstStyle/>
          <a:p>
            <a:fld id="{77B8531D-DCB1-4EDB-9A81-12E238DBCF35}" type="slidenum">
              <a:rPr lang="ru-RU" smtClean="0"/>
              <a:t>5</a:t>
            </a:fld>
            <a:endParaRPr lang="ru-RU"/>
          </a:p>
        </p:txBody>
      </p:sp>
      <p:sp>
        <p:nvSpPr>
          <p:cNvPr id="11" name="Title 1">
            <a:extLst>
              <a:ext uri="{FF2B5EF4-FFF2-40B4-BE49-F238E27FC236}">
                <a16:creationId xmlns:a16="http://schemas.microsoft.com/office/drawing/2014/main" id="{1FFF804A-66E8-7737-E157-2516AAFE90A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12" name="Content Placeholder 5">
            <a:extLst>
              <a:ext uri="{FF2B5EF4-FFF2-40B4-BE49-F238E27FC236}">
                <a16:creationId xmlns:a16="http://schemas.microsoft.com/office/drawing/2014/main" id="{E524639A-6D26-1BC3-B6C4-602609B2F656}"/>
              </a:ext>
            </a:extLst>
          </p:cNvPr>
          <p:cNvSpPr>
            <a:spLocks noGrp="1"/>
          </p:cNvSpPr>
          <p:nvPr>
            <p:ph sz="quarter" idx="4294967295"/>
          </p:nvPr>
        </p:nvSpPr>
        <p:spPr>
          <a:xfrm>
            <a:off x="282788" y="4204316"/>
            <a:ext cx="8856984" cy="694411"/>
          </a:xfrm>
          <a:prstGeom prst="rect">
            <a:avLst/>
          </a:prstGeom>
        </p:spPr>
        <p:txBody>
          <a:bodyPr>
            <a:normAutofit/>
          </a:bodyPr>
          <a:lstStyle/>
          <a:p>
            <a:r>
              <a:rPr lang="ru-RU" sz="1100" dirty="0"/>
              <a:t>Наложение нескольких срезов, полученных при КТ органов грудной клетки во фронтальной проекции. Тень двухкамерного ЭКС в левой подключичной области, 1 – электрод в ПП, 2 – электрод в области верхушки ПЖ. 3 – тень центрального венозного катетера, 4 – тень интубационной трубки в просвете трахеи.</a:t>
            </a:r>
            <a:endParaRPr lang="en-GB" sz="1100" dirty="0"/>
          </a:p>
        </p:txBody>
      </p:sp>
      <p:pic>
        <p:nvPicPr>
          <p:cNvPr id="3" name="Рисунок 2">
            <a:extLst>
              <a:ext uri="{FF2B5EF4-FFF2-40B4-BE49-F238E27FC236}">
                <a16:creationId xmlns:a16="http://schemas.microsoft.com/office/drawing/2014/main" id="{96BB7794-BF54-03B8-E375-344E71936ED8}"/>
              </a:ext>
            </a:extLst>
          </p:cNvPr>
          <p:cNvPicPr>
            <a:picLocks noChangeAspect="1"/>
          </p:cNvPicPr>
          <p:nvPr/>
        </p:nvPicPr>
        <p:blipFill>
          <a:blip r:embed="rId4"/>
          <a:stretch>
            <a:fillRect/>
          </a:stretch>
        </p:blipFill>
        <p:spPr>
          <a:xfrm>
            <a:off x="215516" y="738291"/>
            <a:ext cx="8712968" cy="3456532"/>
          </a:xfrm>
          <a:prstGeom prst="rect">
            <a:avLst/>
          </a:prstGeom>
        </p:spPr>
      </p:pic>
      <p:sp>
        <p:nvSpPr>
          <p:cNvPr id="4" name="Нижний колонтитул 4">
            <a:extLst>
              <a:ext uri="{FF2B5EF4-FFF2-40B4-BE49-F238E27FC236}">
                <a16:creationId xmlns:a16="http://schemas.microsoft.com/office/drawing/2014/main" id="{E21B1F3F-99E6-C2E8-72B6-0F6483CA739A}"/>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206739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9B48-F9C3-1863-B2A2-58239F3355D9}"/>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DC399D02-053E-217C-3B7B-8279D3636921}"/>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91DF0643-85BF-FE6E-8F5E-2ECBBB5E0E99}"/>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48942CE1-74EC-31CD-571F-FA39C5DBB9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B3A73022-7F42-4251-0F8D-8DA52C86BE62}"/>
              </a:ext>
            </a:extLst>
          </p:cNvPr>
          <p:cNvSpPr>
            <a:spLocks noGrp="1"/>
          </p:cNvSpPr>
          <p:nvPr>
            <p:ph type="sldNum" sz="quarter" idx="12"/>
          </p:nvPr>
        </p:nvSpPr>
        <p:spPr/>
        <p:txBody>
          <a:bodyPr/>
          <a:lstStyle/>
          <a:p>
            <a:fld id="{77B8531D-DCB1-4EDB-9A81-12E238DBCF35}" type="slidenum">
              <a:rPr lang="ru-RU" smtClean="0"/>
              <a:t>6</a:t>
            </a:fld>
            <a:endParaRPr lang="ru-RU"/>
          </a:p>
        </p:txBody>
      </p:sp>
      <p:sp>
        <p:nvSpPr>
          <p:cNvPr id="11" name="Title 1">
            <a:extLst>
              <a:ext uri="{FF2B5EF4-FFF2-40B4-BE49-F238E27FC236}">
                <a16:creationId xmlns:a16="http://schemas.microsoft.com/office/drawing/2014/main" id="{4CDA885A-83D4-A288-63DA-D6057701A33D}"/>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622E3D60-EF7B-3141-CA07-61EC898AE2E9}"/>
              </a:ext>
            </a:extLst>
          </p:cNvPr>
          <p:cNvSpPr>
            <a:spLocks noGrp="1"/>
          </p:cNvSpPr>
          <p:nvPr>
            <p:ph sz="quarter" idx="4294967295"/>
          </p:nvPr>
        </p:nvSpPr>
        <p:spPr>
          <a:xfrm>
            <a:off x="0" y="1016318"/>
            <a:ext cx="4689340" cy="3769931"/>
          </a:xfrm>
          <a:prstGeom prst="rect">
            <a:avLst/>
          </a:prstGeom>
        </p:spPr>
        <p:txBody>
          <a:bodyPr>
            <a:normAutofit/>
          </a:bodyPr>
          <a:lstStyle/>
          <a:p>
            <a:r>
              <a:rPr lang="ru-RU" sz="1100" dirty="0"/>
              <a:t>При ультразвуковом исследовании (УЗИ) в условиях затрудненного выраженным пневматозом брюшной полости акустического доступа свободная жидкость в брюшной полости на момент осмотра не визуализируется. Диффузные изменения увеличенной печени, поджелудочной железы. Дилатации чашечно-лоханочной системы почек нет. Признаков тромбоза вен нижних конечностей не выявлено. КТ головного мозга - центральная и корковая атрофия.</a:t>
            </a:r>
          </a:p>
          <a:p>
            <a:r>
              <a:rPr lang="ru-RU" sz="1100" dirty="0"/>
              <a:t>При лабораторных исследованиях выявлены гемоконцентрация, тромбопения, лейкоцитоз (гемоглобин 158-164 г/л (N 112-153), эритроциты 4,97-4,89*1012/л (N 3,8-5,15), гематокрит 47,2-48,2 % (N 34,9-45,6), тромбоциты 91-117*109/л (N 150-375), лейкоциты 11,3-12,2*109/л (N 3,4-10,8), гранулоциты 65,2-84,3 % (N 42,2-75,2)), признаки острого миокардиального повреждения и перегрузки левого желудочка (тропонин I 0,215-0,546 мкг/л (N 0,008-0,029), креатинфосфокиназа (КФК) общая 206-209 </a:t>
            </a:r>
            <a:r>
              <a:rPr lang="ru-RU" sz="1100" dirty="0" err="1"/>
              <a:t>Ед</a:t>
            </a:r>
            <a:r>
              <a:rPr lang="ru-RU" sz="1100" dirty="0"/>
              <a:t>/л (N 32-294), КФК-МБ 36,2 </a:t>
            </a:r>
            <a:r>
              <a:rPr lang="ru-RU" sz="1100" dirty="0" err="1"/>
              <a:t>Ед</a:t>
            </a:r>
            <a:r>
              <a:rPr lang="ru-RU" sz="1100" dirty="0"/>
              <a:t>/л (N 0-25), NT-</a:t>
            </a:r>
            <a:r>
              <a:rPr lang="ru-RU" sz="1100" dirty="0" err="1"/>
              <a:t>proBNP</a:t>
            </a:r>
            <a:r>
              <a:rPr lang="ru-RU" sz="1100" dirty="0"/>
              <a:t> 5127 </a:t>
            </a:r>
            <a:r>
              <a:rPr lang="ru-RU" sz="1100" dirty="0" err="1"/>
              <a:t>пг</a:t>
            </a:r>
            <a:r>
              <a:rPr lang="ru-RU" sz="1100" dirty="0"/>
              <a:t>/мл (N 12-450)). Повышен уровень С-реактивного белка (СРБ, 86,3-92,3 мг/л (N 0,1-7,0)), выраженное снижение почечной функции (креатинин 503-547 мкмоль/л (N 53-88), мочевина 59-61 ммоль/л (N 2,5-8,3)). </a:t>
            </a:r>
          </a:p>
        </p:txBody>
      </p:sp>
      <p:sp>
        <p:nvSpPr>
          <p:cNvPr id="12" name="Content Placeholder 5">
            <a:extLst>
              <a:ext uri="{FF2B5EF4-FFF2-40B4-BE49-F238E27FC236}">
                <a16:creationId xmlns:a16="http://schemas.microsoft.com/office/drawing/2014/main" id="{172E9197-AC72-D6DC-68E4-E577BE08D47E}"/>
              </a:ext>
            </a:extLst>
          </p:cNvPr>
          <p:cNvSpPr>
            <a:spLocks noGrp="1"/>
          </p:cNvSpPr>
          <p:nvPr>
            <p:ph sz="quarter" idx="4294967295"/>
          </p:nvPr>
        </p:nvSpPr>
        <p:spPr>
          <a:xfrm>
            <a:off x="4821279" y="1016318"/>
            <a:ext cx="4248472" cy="3307925"/>
          </a:xfrm>
          <a:prstGeom prst="rect">
            <a:avLst/>
          </a:prstGeom>
        </p:spPr>
        <p:txBody>
          <a:bodyPr>
            <a:normAutofit/>
          </a:bodyPr>
          <a:lstStyle/>
          <a:p>
            <a:r>
              <a:rPr lang="ru-RU" sz="1100" dirty="0"/>
              <a:t>В венозной крови pH 7,23 (N 7,35-7,45), pCO2 35,8 мм рт.ст. (N 41-51), pO2 61,5 мм рт.ст. (N 35-49), лактат 5,5 ммоль/л (N 0,5-1,6), натрий 169 ммоль/л (N 130-155), калий 3,7 ммоль/л (N 3,5-5,3), хлор 134 ммоль/л (N 98-115).</a:t>
            </a:r>
          </a:p>
          <a:p>
            <a:r>
              <a:rPr lang="ru-RU" sz="1100" dirty="0"/>
              <a:t>Аланиновая трансфераза 13,6 </a:t>
            </a:r>
            <a:r>
              <a:rPr lang="ru-RU" sz="1100" dirty="0" err="1"/>
              <a:t>Ед</a:t>
            </a:r>
            <a:r>
              <a:rPr lang="ru-RU" sz="1100" dirty="0"/>
              <a:t>/л (N 0-32), аспарагиновая трансфераза 46 </a:t>
            </a:r>
            <a:r>
              <a:rPr lang="ru-RU" sz="1100" dirty="0" err="1"/>
              <a:t>Ед</a:t>
            </a:r>
            <a:r>
              <a:rPr lang="ru-RU" sz="1100" dirty="0"/>
              <a:t>/л (N 5-34), щелочная фосфатаза 151 </a:t>
            </a:r>
            <a:r>
              <a:rPr lang="ru-RU" sz="1100" dirty="0" err="1"/>
              <a:t>Ед</a:t>
            </a:r>
            <a:r>
              <a:rPr lang="ru-RU" sz="1100" dirty="0"/>
              <a:t>/л (N 64-306), билирубин общий 27,4 мкмоль/л (N 1,7-20,5), билирубин прямой 13,7 мкмоль/л (N 0,9-5,0), общий белок 59 г/л (N 65-85), альбумин 29,2 г/л (N 35-55), альфа-амилаза 415-355 </a:t>
            </a:r>
            <a:r>
              <a:rPr lang="ru-RU" sz="1100" dirty="0" err="1"/>
              <a:t>Ед</a:t>
            </a:r>
            <a:r>
              <a:rPr lang="ru-RU" sz="1100" dirty="0"/>
              <a:t>/л (N 11-115). </a:t>
            </a:r>
          </a:p>
          <a:p>
            <a:r>
              <a:rPr lang="ru-RU" sz="1100" dirty="0"/>
              <a:t>Протромбин 26-33% (N 70-130), активированное частичное тромбопластиновое время 28,1-28,1 с (N 23-36,5), тромбиновое время 19,8-19,3 с (N 15-24), фибриноген 4,4-4,96 г/л (N 2,0-3,93), D-димер 5184-5828 </a:t>
            </a:r>
            <a:r>
              <a:rPr lang="ru-RU" sz="1100" dirty="0" err="1"/>
              <a:t>нг</a:t>
            </a:r>
            <a:r>
              <a:rPr lang="ru-RU" sz="1100" dirty="0"/>
              <a:t>/мл (N 0-500).</a:t>
            </a:r>
          </a:p>
          <a:p>
            <a:r>
              <a:rPr lang="ru-RU" sz="1100" dirty="0"/>
              <a:t>В анализе мочи белок 0,2-0,7 г/л, лейкоциты 500/мл, эритроциты ++.</a:t>
            </a:r>
          </a:p>
          <a:p>
            <a:r>
              <a:rPr lang="ru-RU" sz="1100" dirty="0"/>
              <a:t>Маркеры вирусных гепатитов, ВИЧ, сифилиса отрицательны. Мазок на COVID-19 отрицательный.</a:t>
            </a:r>
          </a:p>
          <a:p>
            <a:pPr marL="0" indent="0">
              <a:buNone/>
            </a:pPr>
            <a:endParaRPr lang="en-GB" sz="1100" dirty="0"/>
          </a:p>
        </p:txBody>
      </p:sp>
      <p:sp>
        <p:nvSpPr>
          <p:cNvPr id="3" name="Нижний колонтитул 4">
            <a:extLst>
              <a:ext uri="{FF2B5EF4-FFF2-40B4-BE49-F238E27FC236}">
                <a16:creationId xmlns:a16="http://schemas.microsoft.com/office/drawing/2014/main" id="{DD5572D6-5D9F-04C5-79EF-109426DF7C86}"/>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266467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B279B-1FBE-F6F5-55D1-4B37E08989E4}"/>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1527E3BA-4574-60B3-0B61-192780A08AFA}"/>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46094110-A41A-3020-9FE5-CB03881E21D6}"/>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EC6AE40E-6D03-0F41-90F6-32A2AFC633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7ED4BBF8-121F-B6D3-FF71-90C681C45744}"/>
              </a:ext>
            </a:extLst>
          </p:cNvPr>
          <p:cNvSpPr>
            <a:spLocks noGrp="1"/>
          </p:cNvSpPr>
          <p:nvPr>
            <p:ph type="sldNum" sz="quarter" idx="12"/>
          </p:nvPr>
        </p:nvSpPr>
        <p:spPr/>
        <p:txBody>
          <a:bodyPr/>
          <a:lstStyle/>
          <a:p>
            <a:fld id="{77B8531D-DCB1-4EDB-9A81-12E238DBCF35}" type="slidenum">
              <a:rPr lang="ru-RU" smtClean="0"/>
              <a:t>7</a:t>
            </a:fld>
            <a:endParaRPr lang="ru-RU"/>
          </a:p>
        </p:txBody>
      </p:sp>
      <p:sp>
        <p:nvSpPr>
          <p:cNvPr id="11" name="Title 1">
            <a:extLst>
              <a:ext uri="{FF2B5EF4-FFF2-40B4-BE49-F238E27FC236}">
                <a16:creationId xmlns:a16="http://schemas.microsoft.com/office/drawing/2014/main" id="{FB8EBED0-3607-6FA2-6CB7-DAD5542F720B}"/>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5AF6939C-1C65-FE8B-30FC-2D161E6ED18A}"/>
              </a:ext>
            </a:extLst>
          </p:cNvPr>
          <p:cNvSpPr>
            <a:spLocks noGrp="1"/>
          </p:cNvSpPr>
          <p:nvPr>
            <p:ph sz="quarter" idx="4294967295"/>
          </p:nvPr>
        </p:nvSpPr>
        <p:spPr>
          <a:xfrm>
            <a:off x="5364088" y="725266"/>
            <a:ext cx="3779912" cy="4060984"/>
          </a:xfrm>
          <a:prstGeom prst="rect">
            <a:avLst/>
          </a:prstGeom>
        </p:spPr>
        <p:txBody>
          <a:bodyPr>
            <a:normAutofit/>
          </a:bodyPr>
          <a:lstStyle/>
          <a:p>
            <a:r>
              <a:rPr lang="ru-RU" sz="1000" dirty="0"/>
              <a:t>При ЭХО-КГ в условиях затрудненной визуализации: Аорта уплотнена, корень 3,1 см. Переднезадний размер ЛП 4,1 см (N&lt;3,9 см). Гипертрофия ЛЖ: толщина МЖП 1,5 см (N≤ 0,9 см), конечный диастолический размер ЛЖ 3,9 см (N≤5,2 см), толщина задней стенки ЛЖ 1,4 см (N≤0,9 см). Конечный диастолический объем ЛЖ 41 мл (N 46-138 мл), конечный систолический объем ЛЖ 20 мл, ударный объем 21 мл, фракция выброса (ФВ) ЛЖ 51%. Нарушений локальной сократимости ЛЖ не выявлено. В правых камерах электроды ЭКС (красная стрелка). Створки аортального клапана (АК) уплотнены, с включениями кальцинатов, амплитуда раскрытия в норме. Недостаточность АК 1 ст. Створки митрального, трикуспидального клапанов уплотнены, раскрытие створок в диастолу достаточное. Незначительный перикардиальный выпот: сепарация листков перикарда за правыми камерами до 1,0 см. </a:t>
            </a:r>
          </a:p>
          <a:p>
            <a:r>
              <a:rPr lang="ru-RU" sz="1000" dirty="0"/>
              <a:t>Кроме того, циркулярно вдоль корня и восходящей аорты визуализируются дополнительные гиперэхогенные полости, с гетерогенным содержимым, формирующие диаметр аорты 6,0 см (обозначены белыми </a:t>
            </a:r>
            <a:r>
              <a:rPr lang="ru-RU" sz="1000" dirty="0" err="1"/>
              <a:t>белыми</a:t>
            </a:r>
            <a:r>
              <a:rPr lang="ru-RU" sz="1000" dirty="0"/>
              <a:t> треугольниками). В области коаптации створок АК визуализируется дополнительное линейное образование, длиной около 7 мм.</a:t>
            </a:r>
          </a:p>
        </p:txBody>
      </p:sp>
      <p:pic>
        <p:nvPicPr>
          <p:cNvPr id="3" name="Рисунок 2">
            <a:extLst>
              <a:ext uri="{FF2B5EF4-FFF2-40B4-BE49-F238E27FC236}">
                <a16:creationId xmlns:a16="http://schemas.microsoft.com/office/drawing/2014/main" id="{8C2A8B3D-0321-53E3-265E-5F51EB1270D9}"/>
              </a:ext>
            </a:extLst>
          </p:cNvPr>
          <p:cNvPicPr>
            <a:picLocks noChangeAspect="1"/>
          </p:cNvPicPr>
          <p:nvPr/>
        </p:nvPicPr>
        <p:blipFill>
          <a:blip r:embed="rId4"/>
          <a:stretch>
            <a:fillRect/>
          </a:stretch>
        </p:blipFill>
        <p:spPr>
          <a:xfrm>
            <a:off x="35496" y="725266"/>
            <a:ext cx="5328592" cy="3811064"/>
          </a:xfrm>
          <a:prstGeom prst="rect">
            <a:avLst/>
          </a:prstGeom>
        </p:spPr>
      </p:pic>
      <p:sp>
        <p:nvSpPr>
          <p:cNvPr id="4" name="Нижний колонтитул 4">
            <a:extLst>
              <a:ext uri="{FF2B5EF4-FFF2-40B4-BE49-F238E27FC236}">
                <a16:creationId xmlns:a16="http://schemas.microsoft.com/office/drawing/2014/main" id="{60FF17A0-02E2-0458-837A-2B74081901E9}"/>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
        <p:nvSpPr>
          <p:cNvPr id="6" name="TextBox 5">
            <a:extLst>
              <a:ext uri="{FF2B5EF4-FFF2-40B4-BE49-F238E27FC236}">
                <a16:creationId xmlns:a16="http://schemas.microsoft.com/office/drawing/2014/main" id="{D2DB7843-BD26-08FA-DCCF-5294ED0D3BE8}"/>
              </a:ext>
            </a:extLst>
          </p:cNvPr>
          <p:cNvSpPr txBox="1"/>
          <p:nvPr/>
        </p:nvSpPr>
        <p:spPr>
          <a:xfrm>
            <a:off x="0" y="4492013"/>
            <a:ext cx="1777342" cy="338554"/>
          </a:xfrm>
          <a:prstGeom prst="rect">
            <a:avLst/>
          </a:prstGeom>
          <a:noFill/>
        </p:spPr>
        <p:txBody>
          <a:bodyPr wrap="square">
            <a:spAutoFit/>
          </a:bodyPr>
          <a:lstStyle/>
          <a:p>
            <a:r>
              <a:rPr lang="ru-RU" sz="800" dirty="0"/>
              <a:t>Изображение по длинной оси, парастернальная позиция</a:t>
            </a:r>
          </a:p>
        </p:txBody>
      </p:sp>
      <p:sp>
        <p:nvSpPr>
          <p:cNvPr id="16" name="TextBox 15">
            <a:extLst>
              <a:ext uri="{FF2B5EF4-FFF2-40B4-BE49-F238E27FC236}">
                <a16:creationId xmlns:a16="http://schemas.microsoft.com/office/drawing/2014/main" id="{0553F2E4-1560-21DC-48F0-A30DDFF98FFF}"/>
              </a:ext>
            </a:extLst>
          </p:cNvPr>
          <p:cNvSpPr txBox="1"/>
          <p:nvPr/>
        </p:nvSpPr>
        <p:spPr>
          <a:xfrm>
            <a:off x="1763688" y="4492708"/>
            <a:ext cx="1728192" cy="338554"/>
          </a:xfrm>
          <a:prstGeom prst="rect">
            <a:avLst/>
          </a:prstGeom>
          <a:noFill/>
        </p:spPr>
        <p:txBody>
          <a:bodyPr wrap="square">
            <a:spAutoFit/>
          </a:bodyPr>
          <a:lstStyle/>
          <a:p>
            <a:r>
              <a:rPr lang="ru-RU" sz="800" dirty="0"/>
              <a:t>Изображение по короткой оси</a:t>
            </a:r>
          </a:p>
          <a:p>
            <a:endParaRPr lang="ru-RU" sz="800" dirty="0"/>
          </a:p>
        </p:txBody>
      </p:sp>
      <p:sp>
        <p:nvSpPr>
          <p:cNvPr id="17" name="TextBox 16">
            <a:extLst>
              <a:ext uri="{FF2B5EF4-FFF2-40B4-BE49-F238E27FC236}">
                <a16:creationId xmlns:a16="http://schemas.microsoft.com/office/drawing/2014/main" id="{AB1AD6CF-AC9A-6321-5905-14B09D187399}"/>
              </a:ext>
            </a:extLst>
          </p:cNvPr>
          <p:cNvSpPr txBox="1"/>
          <p:nvPr/>
        </p:nvSpPr>
        <p:spPr>
          <a:xfrm>
            <a:off x="3491880" y="4501855"/>
            <a:ext cx="1728192" cy="215444"/>
          </a:xfrm>
          <a:prstGeom prst="rect">
            <a:avLst/>
          </a:prstGeom>
          <a:noFill/>
        </p:spPr>
        <p:txBody>
          <a:bodyPr wrap="square">
            <a:spAutoFit/>
          </a:bodyPr>
          <a:lstStyle/>
          <a:p>
            <a:r>
              <a:rPr lang="ru-RU" sz="800" dirty="0"/>
              <a:t>Субкостальная позиция</a:t>
            </a:r>
          </a:p>
        </p:txBody>
      </p:sp>
    </p:spTree>
    <p:extLst>
      <p:ext uri="{BB962C8B-B14F-4D97-AF65-F5344CB8AC3E}">
        <p14:creationId xmlns:p14="http://schemas.microsoft.com/office/powerpoint/2010/main" val="117223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FEDB-A5F7-DAB4-2130-36F124F4A4EE}"/>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2B708408-B347-A7D7-3BA3-2552D16E944D}"/>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ACB5DEBC-04CF-8EEC-6858-24C8BEBE5011}"/>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7901BC39-EA0B-8F49-152E-31E00D41F1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926A9B88-F9FE-B5C3-A37A-3B731175F0C0}"/>
              </a:ext>
            </a:extLst>
          </p:cNvPr>
          <p:cNvSpPr>
            <a:spLocks noGrp="1"/>
          </p:cNvSpPr>
          <p:nvPr>
            <p:ph type="sldNum" sz="quarter" idx="12"/>
          </p:nvPr>
        </p:nvSpPr>
        <p:spPr/>
        <p:txBody>
          <a:bodyPr/>
          <a:lstStyle/>
          <a:p>
            <a:fld id="{77B8531D-DCB1-4EDB-9A81-12E238DBCF35}" type="slidenum">
              <a:rPr lang="ru-RU" smtClean="0"/>
              <a:t>8</a:t>
            </a:fld>
            <a:endParaRPr lang="ru-RU"/>
          </a:p>
        </p:txBody>
      </p:sp>
      <p:sp>
        <p:nvSpPr>
          <p:cNvPr id="11" name="Title 1">
            <a:extLst>
              <a:ext uri="{FF2B5EF4-FFF2-40B4-BE49-F238E27FC236}">
                <a16:creationId xmlns:a16="http://schemas.microsoft.com/office/drawing/2014/main" id="{BD830DA8-441C-8312-CC81-CCD513F98148}"/>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r>
              <a:rPr lang="ru-RU" sz="1800" b="1" dirty="0">
                <a:solidFill>
                  <a:srgbClr val="005DAC"/>
                </a:solidFill>
              </a:rPr>
              <a:t>Исследования</a:t>
            </a:r>
            <a:endParaRPr lang="en-GB" sz="1800" b="1" dirty="0">
              <a:solidFill>
                <a:srgbClr val="005DAC"/>
              </a:solidFill>
            </a:endParaRPr>
          </a:p>
        </p:txBody>
      </p:sp>
      <p:sp>
        <p:nvSpPr>
          <p:cNvPr id="8" name="Content Placeholder 4">
            <a:extLst>
              <a:ext uri="{FF2B5EF4-FFF2-40B4-BE49-F238E27FC236}">
                <a16:creationId xmlns:a16="http://schemas.microsoft.com/office/drawing/2014/main" id="{C41F1BA9-1F56-8366-A690-EEA9CBED8447}"/>
              </a:ext>
            </a:extLst>
          </p:cNvPr>
          <p:cNvSpPr>
            <a:spLocks noGrp="1"/>
          </p:cNvSpPr>
          <p:nvPr>
            <p:ph sz="quarter" idx="4294967295"/>
          </p:nvPr>
        </p:nvSpPr>
        <p:spPr>
          <a:xfrm>
            <a:off x="35496" y="771550"/>
            <a:ext cx="4680520" cy="4014700"/>
          </a:xfrm>
          <a:prstGeom prst="rect">
            <a:avLst/>
          </a:prstGeom>
        </p:spPr>
        <p:txBody>
          <a:bodyPr>
            <a:normAutofit/>
          </a:bodyPr>
          <a:lstStyle/>
          <a:p>
            <a:r>
              <a:rPr lang="ru-RU" sz="1100" dirty="0"/>
              <a:t>При ультразвуковом исследовании (УЗИ) в условиях затрудненного выраженным пневматозом брюшной полости акустического доступа свободная жидкость в брюшной полости на момент осмотра не визуализируется. Диффузные изменения увеличенной печени, поджелудочной железы. Дилатации чашечно-лоханочной системы почек нет. Признаков тромбоза вен нижних конечностей не выявлено. КТ головного мозга - центральная и корковая атрофия.</a:t>
            </a:r>
          </a:p>
          <a:p>
            <a:r>
              <a:rPr lang="ru-RU" sz="1100" dirty="0"/>
              <a:t>При лабораторных исследованиях выявлены гемоконцентрация, тромбопения, лейкоцитоз (гемоглобин 158-164 г/л (N 112-153), эритроциты 4,97-4,89*1012/л (N 3,8-5,15), гематокрит 47,2-48,2 % (N 34,9-45,6), тромбоциты 91-117*109/л (N 150-375), лейкоциты 11,3-12,2*109/л (N 3,4-10,8), гранулоциты 65,2-84,3 % (N 42,2-75,2)), признаки острого миокардиального повреждения и перегрузки левого желудочка (тропонин I 0,215-0,546 мкг/л (N 0,008-0,029), креатинфосфокиназа (КФК) общая 206-209 </a:t>
            </a:r>
            <a:r>
              <a:rPr lang="ru-RU" sz="1100" dirty="0" err="1"/>
              <a:t>Ед</a:t>
            </a:r>
            <a:r>
              <a:rPr lang="ru-RU" sz="1100" dirty="0"/>
              <a:t>/л (N 32-294), КФК-МБ 36,2 </a:t>
            </a:r>
            <a:r>
              <a:rPr lang="ru-RU" sz="1100" dirty="0" err="1"/>
              <a:t>Ед</a:t>
            </a:r>
            <a:r>
              <a:rPr lang="ru-RU" sz="1100" dirty="0"/>
              <a:t>/л (N 0-25), NT-</a:t>
            </a:r>
            <a:r>
              <a:rPr lang="ru-RU" sz="1100" dirty="0" err="1"/>
              <a:t>proBNP</a:t>
            </a:r>
            <a:r>
              <a:rPr lang="ru-RU" sz="1100" dirty="0"/>
              <a:t> 5127 </a:t>
            </a:r>
            <a:r>
              <a:rPr lang="ru-RU" sz="1100" dirty="0" err="1"/>
              <a:t>пг</a:t>
            </a:r>
            <a:r>
              <a:rPr lang="ru-RU" sz="1100" dirty="0"/>
              <a:t>/мл (N 12-450)). Повышен уровень С-реактивного белка (СРБ, 86,3-92,3 мг/л (N 0,1-7,0)), выраженное снижение почечной функции (креатинин 503-547 мкмоль/л (N 53-88), мочевина 59-61 ммоль/л (N 2,5-8,3)). </a:t>
            </a:r>
          </a:p>
        </p:txBody>
      </p:sp>
      <p:sp>
        <p:nvSpPr>
          <p:cNvPr id="12" name="Content Placeholder 5">
            <a:extLst>
              <a:ext uri="{FF2B5EF4-FFF2-40B4-BE49-F238E27FC236}">
                <a16:creationId xmlns:a16="http://schemas.microsoft.com/office/drawing/2014/main" id="{FF177C7B-3F9A-A4C2-CF13-661E00EE7F8A}"/>
              </a:ext>
            </a:extLst>
          </p:cNvPr>
          <p:cNvSpPr>
            <a:spLocks noGrp="1"/>
          </p:cNvSpPr>
          <p:nvPr>
            <p:ph sz="quarter" idx="4294967295"/>
          </p:nvPr>
        </p:nvSpPr>
        <p:spPr>
          <a:xfrm>
            <a:off x="4716016" y="771550"/>
            <a:ext cx="4392488" cy="3620450"/>
          </a:xfrm>
          <a:prstGeom prst="rect">
            <a:avLst/>
          </a:prstGeom>
        </p:spPr>
        <p:txBody>
          <a:bodyPr>
            <a:normAutofit/>
          </a:bodyPr>
          <a:lstStyle/>
          <a:p>
            <a:r>
              <a:rPr lang="ru-RU" sz="1100" dirty="0"/>
              <a:t>В венозной крови pH 7,23 (N 7,35-7,45), pCO2 35,8 мм рт.ст. (N 41-51), pO2 61,5 мм рт.ст. (N 35-49), лактат 5,5 ммоль/л (N 0,5-1,6), натрий 169 ммоль/л (N 130-155), калий 3,7 ммоль/л (N 3,5-5,3), хлор 134 ммоль/л (N 98-115).</a:t>
            </a:r>
          </a:p>
          <a:p>
            <a:r>
              <a:rPr lang="ru-RU" sz="1100" dirty="0"/>
              <a:t>Аланиновая трансфераза 13,6 </a:t>
            </a:r>
            <a:r>
              <a:rPr lang="ru-RU" sz="1100" dirty="0" err="1"/>
              <a:t>Ед</a:t>
            </a:r>
            <a:r>
              <a:rPr lang="ru-RU" sz="1100" dirty="0"/>
              <a:t>/л (N 0-32), аспарагиновая трансфераза 46 </a:t>
            </a:r>
            <a:r>
              <a:rPr lang="ru-RU" sz="1100" dirty="0" err="1"/>
              <a:t>Ед</a:t>
            </a:r>
            <a:r>
              <a:rPr lang="ru-RU" sz="1100" dirty="0"/>
              <a:t>/л (N 5-34), щелочная фосфатаза 151 </a:t>
            </a:r>
            <a:r>
              <a:rPr lang="ru-RU" sz="1100" dirty="0" err="1"/>
              <a:t>Ед</a:t>
            </a:r>
            <a:r>
              <a:rPr lang="ru-RU" sz="1100" dirty="0"/>
              <a:t>/л (N 64-306), билирубин общий 27,4 мкмоль/л (N 1,7-20,5), билирубин прямой 13,7 мкмоль/л (N 0,9-5,0), общий белок 59 г/л (N 65-85), альбумин 29,2 г/л (N 35-55), альфа-амилаза 415-355 </a:t>
            </a:r>
            <a:r>
              <a:rPr lang="ru-RU" sz="1100" dirty="0" err="1"/>
              <a:t>Ед</a:t>
            </a:r>
            <a:r>
              <a:rPr lang="ru-RU" sz="1100" dirty="0"/>
              <a:t>/л (N 11-115). </a:t>
            </a:r>
          </a:p>
          <a:p>
            <a:r>
              <a:rPr lang="ru-RU" sz="1100" dirty="0"/>
              <a:t>Протромбин 26-33% (N 70-130), активированное частичное тромбопластиновое время 28,1-28,1 с (N 23-36,5), тромбиновое время 19,8-19,3 с (N 15-24), фибриноген 4,4-4,96 г/л (N 2,0-3,93), D-димер 5184-5828 </a:t>
            </a:r>
            <a:r>
              <a:rPr lang="ru-RU" sz="1100" dirty="0" err="1"/>
              <a:t>нг</a:t>
            </a:r>
            <a:r>
              <a:rPr lang="ru-RU" sz="1100" dirty="0"/>
              <a:t>/мл (N 0-500).</a:t>
            </a:r>
          </a:p>
          <a:p>
            <a:r>
              <a:rPr lang="ru-RU" sz="1100" dirty="0"/>
              <a:t>В анализе мочи белок 0,2-0,7 г/л, лейкоциты 500/мл, эритроциты ++.</a:t>
            </a:r>
          </a:p>
          <a:p>
            <a:r>
              <a:rPr lang="ru-RU" sz="1100" dirty="0"/>
              <a:t>Маркеры вирусных гепатитов, ВИЧ, сифилиса отрицательны. Мазок на COVID-19 отрицательный.</a:t>
            </a:r>
          </a:p>
          <a:p>
            <a:pPr marL="0" indent="0">
              <a:buNone/>
            </a:pPr>
            <a:endParaRPr lang="en-GB" sz="1100" dirty="0"/>
          </a:p>
        </p:txBody>
      </p:sp>
      <p:sp>
        <p:nvSpPr>
          <p:cNvPr id="3" name="Нижний колонтитул 4">
            <a:extLst>
              <a:ext uri="{FF2B5EF4-FFF2-40B4-BE49-F238E27FC236}">
                <a16:creationId xmlns:a16="http://schemas.microsoft.com/office/drawing/2014/main" id="{31C520C4-B657-BC91-986E-96D71BA9EAA6}"/>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247380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9B48-F9C3-1863-B2A2-58239F3355D9}"/>
            </a:ext>
          </a:extLst>
        </p:cNvPr>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DC399D02-053E-217C-3B7B-8279D3636921}"/>
              </a:ext>
            </a:extLst>
          </p:cNvPr>
          <p:cNvSpPr/>
          <p:nvPr/>
        </p:nvSpPr>
        <p:spPr>
          <a:xfrm>
            <a:off x="0" y="0"/>
            <a:ext cx="4932040" cy="483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91DF0643-85BF-FE6E-8F5E-2ECBBB5E0E99}"/>
              </a:ext>
            </a:extLst>
          </p:cNvPr>
          <p:cNvSpPr/>
          <p:nvPr/>
        </p:nvSpPr>
        <p:spPr>
          <a:xfrm>
            <a:off x="0" y="0"/>
            <a:ext cx="9144000" cy="45719"/>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3" descr="C:\CLIENTS\Kardiologi\2021_March\RKO-rus-goriz.jpg">
            <a:extLst>
              <a:ext uri="{FF2B5EF4-FFF2-40B4-BE49-F238E27FC236}">
                <a16:creationId xmlns:a16="http://schemas.microsoft.com/office/drawing/2014/main" id="{48942CE1-74EC-31CD-571F-FA39C5DBB9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770" b="12591"/>
          <a:stretch/>
        </p:blipFill>
        <p:spPr bwMode="auto">
          <a:xfrm>
            <a:off x="7240488" y="106799"/>
            <a:ext cx="1470596" cy="470631"/>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B3A73022-7F42-4251-0F8D-8DA52C86BE62}"/>
              </a:ext>
            </a:extLst>
          </p:cNvPr>
          <p:cNvSpPr>
            <a:spLocks noGrp="1"/>
          </p:cNvSpPr>
          <p:nvPr>
            <p:ph type="sldNum" sz="quarter" idx="12"/>
          </p:nvPr>
        </p:nvSpPr>
        <p:spPr/>
        <p:txBody>
          <a:bodyPr/>
          <a:lstStyle/>
          <a:p>
            <a:fld id="{77B8531D-DCB1-4EDB-9A81-12E238DBCF35}" type="slidenum">
              <a:rPr lang="ru-RU" smtClean="0"/>
              <a:t>9</a:t>
            </a:fld>
            <a:endParaRPr lang="ru-RU"/>
          </a:p>
        </p:txBody>
      </p:sp>
      <p:sp>
        <p:nvSpPr>
          <p:cNvPr id="11" name="Title 1">
            <a:extLst>
              <a:ext uri="{FF2B5EF4-FFF2-40B4-BE49-F238E27FC236}">
                <a16:creationId xmlns:a16="http://schemas.microsoft.com/office/drawing/2014/main" id="{4CDA885A-83D4-A288-63DA-D6057701A33D}"/>
              </a:ext>
            </a:extLst>
          </p:cNvPr>
          <p:cNvSpPr>
            <a:spLocks noGrp="1"/>
          </p:cNvSpPr>
          <p:nvPr>
            <p:ph type="title"/>
          </p:nvPr>
        </p:nvSpPr>
        <p:spPr>
          <a:xfrm>
            <a:off x="539552" y="102394"/>
            <a:ext cx="6552728" cy="857250"/>
          </a:xfrm>
        </p:spPr>
        <p:txBody>
          <a:bodyPr anchor="t">
            <a:normAutofit/>
          </a:bodyPr>
          <a:lstStyle/>
          <a:p>
            <a:pPr algn="l"/>
            <a:r>
              <a:rPr lang="ru-RU" sz="2000" b="1" dirty="0">
                <a:solidFill>
                  <a:srgbClr val="005DAC"/>
                </a:solidFill>
              </a:rPr>
              <a:t>ПРЕДСТАВЛЕНИЕ СЛУЧАЯ</a:t>
            </a:r>
            <a:br>
              <a:rPr lang="en-GB" sz="2000" b="1" dirty="0">
                <a:solidFill>
                  <a:srgbClr val="005DAC"/>
                </a:solidFill>
              </a:rPr>
            </a:br>
            <a:endParaRPr lang="en-GB" sz="1800" b="1" dirty="0">
              <a:solidFill>
                <a:srgbClr val="005DAC"/>
              </a:solidFill>
            </a:endParaRPr>
          </a:p>
        </p:txBody>
      </p:sp>
      <p:sp>
        <p:nvSpPr>
          <p:cNvPr id="12" name="Content Placeholder 5">
            <a:extLst>
              <a:ext uri="{FF2B5EF4-FFF2-40B4-BE49-F238E27FC236}">
                <a16:creationId xmlns:a16="http://schemas.microsoft.com/office/drawing/2014/main" id="{172E9197-AC72-D6DC-68E4-E577BE08D47E}"/>
              </a:ext>
            </a:extLst>
          </p:cNvPr>
          <p:cNvSpPr>
            <a:spLocks noGrp="1"/>
          </p:cNvSpPr>
          <p:nvPr>
            <p:ph sz="quarter" idx="4294967295"/>
          </p:nvPr>
        </p:nvSpPr>
        <p:spPr>
          <a:xfrm>
            <a:off x="0" y="1016318"/>
            <a:ext cx="9069751" cy="3307925"/>
          </a:xfrm>
          <a:prstGeom prst="rect">
            <a:avLst/>
          </a:prstGeom>
        </p:spPr>
        <p:txBody>
          <a:bodyPr>
            <a:normAutofit/>
          </a:bodyPr>
          <a:lstStyle/>
          <a:p>
            <a:r>
              <a:rPr lang="ru-RU" sz="1200" dirty="0"/>
              <a:t>Выявленные находки трактовались как абсцесс корня аорты на фоне инфекционного эндокардита аортального клапана, либо ложная тромбированная аневризма аорты (микотическая?). Для уточнения диагноза рекомендовано проведение КТ аортографии, чреспищеводного ЭХО-КГ. Однако, нарастание почечной дисфункции требовало проведения заместительной почечной терапии (продленная гемодиафильтрация), что делало невозможным проведение этих исследований. При УЗИ брюшного отдела аорты без патологии, взяты посевы крови.</a:t>
            </a:r>
          </a:p>
          <a:p>
            <a:r>
              <a:rPr lang="ru-RU" sz="1200" dirty="0"/>
              <a:t>Учитывая заподозренный инфекционный эндокардит, лейкоцитоз, повышение СРБ, начата терапия цефтриаксоном и ванкомицином. Также получала метопролол, фуросемид, омепразол. Продолжалась ИВЛ, вазопрессорная поддержка высокими дозами норэпинефрина. Однако, несмотря на проводимое лечение, через 35 часов после поступления пациентка скончалась на фоне нарастания явлений полиорганной недостаточности, шока, грубых водно-электролитных и метаболических нарушений.</a:t>
            </a:r>
          </a:p>
          <a:p>
            <a:r>
              <a:rPr lang="ru-RU" sz="1200" dirty="0"/>
              <a:t>Клинический диагноз сформулирован следующим образом: Инфекционный эндокардит аортального клапана. Синдром полиорганной недостаточности (сепсис, острое почечное повреждение, дыхательная недостаточность III степени, хроническая сердечная недостаточность с сохранной ФВ ЛЖ, водно-электролитные нарушения (гипернатриемия, гиперхлоремия)).</a:t>
            </a:r>
          </a:p>
        </p:txBody>
      </p:sp>
      <p:sp>
        <p:nvSpPr>
          <p:cNvPr id="3" name="Нижний колонтитул 4">
            <a:extLst>
              <a:ext uri="{FF2B5EF4-FFF2-40B4-BE49-F238E27FC236}">
                <a16:creationId xmlns:a16="http://schemas.microsoft.com/office/drawing/2014/main" id="{DD5572D6-5D9F-04C5-79EF-109426DF7C86}"/>
              </a:ext>
            </a:extLst>
          </p:cNvPr>
          <p:cNvSpPr>
            <a:spLocks noGrp="1"/>
          </p:cNvSpPr>
          <p:nvPr>
            <p:ph type="ftr" sz="quarter" idx="11"/>
          </p:nvPr>
        </p:nvSpPr>
        <p:spPr>
          <a:xfrm>
            <a:off x="535324" y="4786250"/>
            <a:ext cx="8604448" cy="273844"/>
          </a:xfrm>
        </p:spPr>
        <p:txBody>
          <a:bodyPr/>
          <a:lstStyle>
            <a:lvl1pPr>
              <a:defRPr>
                <a:solidFill>
                  <a:schemeClr val="tx1">
                    <a:lumMod val="65000"/>
                    <a:lumOff val="35000"/>
                  </a:schemeClr>
                </a:solidFill>
              </a:defRPr>
            </a:lvl1pPr>
          </a:lstStyle>
          <a:p>
            <a:pPr algn="l"/>
            <a:r>
              <a:rPr lang="ru-RU" sz="900" dirty="0"/>
              <a:t>Ссылка для цитирования: Мелехов А. В., Мануйлова О. О., Никитин И. Г., Петренко Н. В., Саликов А. В., Селиванов А. И., Тевосян А. Г., Уфимцева И. Ю. Лимфома правого предсердия в сочетании с раком почки. Клинический случай. Российский кардиологический журнал. 2025;30(5S):6115. </a:t>
            </a:r>
            <a:r>
              <a:rPr lang="ru-RU" sz="900" dirty="0" err="1"/>
              <a:t>doi</a:t>
            </a:r>
            <a:r>
              <a:rPr lang="ru-RU" sz="900" dirty="0"/>
              <a:t>: 10.15829/1560-4071-2025-6115. EDN WPJAMQ </a:t>
            </a:r>
          </a:p>
        </p:txBody>
      </p:sp>
    </p:spTree>
    <p:extLst>
      <p:ext uri="{BB962C8B-B14F-4D97-AF65-F5344CB8AC3E}">
        <p14:creationId xmlns:p14="http://schemas.microsoft.com/office/powerpoint/2010/main" val="6495834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2062</TotalTime>
  <Words>6074</Words>
  <Application>Microsoft Office PowerPoint</Application>
  <PresentationFormat>Экран (16:9)</PresentationFormat>
  <Paragraphs>141</Paragraphs>
  <Slides>15</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Лимфома правого предсердия в сочетании с раком почки. Клинический случай. </vt:lpstr>
      <vt:lpstr>ВВЕДЕНИЕ</vt:lpstr>
      <vt:lpstr>ПРЕДСТАВЛЕНИЕ СЛУЧАЯ История и результаты осмотра</vt:lpstr>
      <vt:lpstr>ПРЕДСТАВЛЕНИЕ СЛУЧАЯ Исследования</vt:lpstr>
      <vt:lpstr>ПРЕДСТАВЛЕНИЕ СЛУЧАЯ Исследования</vt:lpstr>
      <vt:lpstr>ПРЕДСТАВЛЕНИЕ СЛУЧАЯ Исследования</vt:lpstr>
      <vt:lpstr>ПРЕДСТАВЛЕНИЕ СЛУЧАЯ Исследования</vt:lpstr>
      <vt:lpstr>ПРЕДСТАВЛЕНИЕ СЛУЧАЯ Исследования</vt:lpstr>
      <vt:lpstr>ПРЕДСТАВЛЕНИЕ СЛУЧАЯ </vt:lpstr>
      <vt:lpstr>ПРЕДСТАВЛЕНИЕ СЛУЧАЯ Исследования</vt:lpstr>
      <vt:lpstr>ПРЕДСТАВЛЕНИЕ СЛУЧАЯ Исследования</vt:lpstr>
      <vt:lpstr>ДИСКУССИЯ</vt:lpstr>
      <vt:lpstr>КЛЮЧЕВЫЕ МОМЕНТЫ</vt:lpstr>
      <vt:lpstr>ЛИТЕРАТУРА</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Tema</dc:creator>
  <cp:lastModifiedBy>Александр Мелехов</cp:lastModifiedBy>
  <cp:revision>184</cp:revision>
  <dcterms:created xsi:type="dcterms:W3CDTF">2021-03-22T11:30:15Z</dcterms:created>
  <dcterms:modified xsi:type="dcterms:W3CDTF">2025-03-30T16:06:49Z</dcterms:modified>
</cp:coreProperties>
</file>