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313" r:id="rId4"/>
    <p:sldId id="261" r:id="rId5"/>
    <p:sldId id="318" r:id="rId6"/>
    <p:sldId id="319" r:id="rId7"/>
    <p:sldId id="314" r:id="rId8"/>
    <p:sldId id="315" r:id="rId9"/>
    <p:sldId id="316" r:id="rId10"/>
    <p:sldId id="317" r:id="rId11"/>
    <p:sldId id="312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DAC"/>
    <a:srgbClr val="D0D8E8"/>
    <a:srgbClr val="E9EDF4"/>
    <a:srgbClr val="DA0000"/>
    <a:srgbClr val="4F81BD"/>
    <a:srgbClr val="F20000"/>
    <a:srgbClr val="E20000"/>
    <a:srgbClr val="F4F8FC"/>
    <a:srgbClr val="1F497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5" autoAdjust="0"/>
    <p:restoredTop sz="99189" autoAdjust="0"/>
  </p:normalViewPr>
  <p:slideViewPr>
    <p:cSldViewPr>
      <p:cViewPr varScale="1">
        <p:scale>
          <a:sx n="107" d="100"/>
          <a:sy n="107" d="100"/>
        </p:scale>
        <p:origin x="-78" y="-7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17C8C-E7DF-4924-A2C6-62F0E551F02F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F3663-B0D3-495C-A898-C3BF23AB85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440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9485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1548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9485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1548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701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87877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6543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979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AF1F9-3D12-408E-B804-35C330EDCEFA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824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FCC92-879A-4AEA-AECB-2D29999C0F8E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147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7352-1A21-4014-90A2-A11B906D2F20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725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51520" y="4767264"/>
            <a:ext cx="576064" cy="273844"/>
          </a:xfrm>
        </p:spPr>
        <p:txBody>
          <a:bodyPr/>
          <a:lstStyle>
            <a:lvl1pPr algn="l">
              <a:defRPr/>
            </a:lvl1pPr>
          </a:lstStyle>
          <a:p>
            <a:fld id="{77B8531D-DCB1-4EDB-9A81-12E238DBCF3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4078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6D28-6354-45A9-A42A-476FC92776BD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206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9269-1427-4723-B13B-2B46D681C3DF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98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D3E0-C87C-4C42-B323-795C9F85A7A9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300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416F1-D628-440A-8F31-DD7477EF1E71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41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B020-5152-4F96-8DDB-36542EC90850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177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E280-0EB0-4544-9AA5-8ED058803167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06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FD81-EB87-4073-982A-438EE302B35B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254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30A16-6396-4A5C-BB5B-145290F05401}" type="datetime1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531D-DCB1-4EDB-9A81-12E238DBCF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61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1635646"/>
            <a:ext cx="5832648" cy="12961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dirty="0" smtClean="0"/>
              <a:t> Ишемический инсульт у молодых женщин с функционирующим открытым овальным окном. Клинические случаи. </a:t>
            </a:r>
            <a:endParaRPr lang="ru-RU" sz="3300" b="1" dirty="0">
              <a:solidFill>
                <a:srgbClr val="005DAC"/>
              </a:solidFill>
              <a:latin typeface="+mn-lt"/>
            </a:endParaRPr>
          </a:p>
        </p:txBody>
      </p:sp>
      <p:pic>
        <p:nvPicPr>
          <p:cNvPr id="1026" name="Picture 2" descr="C:\CLIENTS\Kardiologi\RKO-rus-ver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91630"/>
            <a:ext cx="1944216" cy="16440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75856" y="1635094"/>
            <a:ext cx="0" cy="1429105"/>
          </a:xfrm>
          <a:prstGeom prst="line">
            <a:avLst/>
          </a:prstGeom>
          <a:ln w="28575">
            <a:solidFill>
              <a:srgbClr val="E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/>
        </p:nvSpPr>
        <p:spPr>
          <a:xfrm>
            <a:off x="2843808" y="4443958"/>
            <a:ext cx="5904656" cy="636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rgbClr val="E158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800" b="1" dirty="0" smtClean="0"/>
              <a:t>Для цитирования:</a:t>
            </a:r>
            <a:r>
              <a:rPr lang="ru-RU" sz="4800" dirty="0" smtClean="0"/>
              <a:t> 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4800" i="1" dirty="0" smtClean="0"/>
              <a:t> Российский кардиологический журнал. </a:t>
            </a:r>
            <a:r>
              <a:rPr lang="ru-RU" sz="4800" dirty="0" smtClean="0"/>
              <a:t>2025;30(5S):6091. </a:t>
            </a:r>
            <a:r>
              <a:rPr lang="ru-RU" sz="4800" dirty="0" err="1" smtClean="0"/>
              <a:t>doi</a:t>
            </a:r>
            <a:r>
              <a:rPr lang="ru-RU" sz="4800" dirty="0" smtClean="0"/>
              <a:t>: 10.15829/1560-4071-2025-6091. EDN JHWEBW</a:t>
            </a:r>
          </a:p>
          <a:p>
            <a:r>
              <a:rPr lang="ru-RU" dirty="0" smtClean="0"/>
              <a:t> </a:t>
            </a:r>
          </a:p>
        </p:txBody>
      </p:sp>
      <p:sp>
        <p:nvSpPr>
          <p:cNvPr id="8" name="Text Placeholder 3"/>
          <p:cNvSpPr>
            <a:spLocks noGrp="1"/>
          </p:cNvSpPr>
          <p:nvPr/>
        </p:nvSpPr>
        <p:spPr>
          <a:xfrm>
            <a:off x="5184068" y="3867894"/>
            <a:ext cx="12241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Апрель 2025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/>
        </p:nvSpPr>
        <p:spPr>
          <a:xfrm>
            <a:off x="1475656" y="123479"/>
            <a:ext cx="6552728" cy="431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Российский кардиологический журнал</a:t>
            </a: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9504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115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308304" y="106799"/>
            <a:ext cx="1402780" cy="4119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11560" y="4659982"/>
            <a:ext cx="8352928" cy="43204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</a:t>
            </a:r>
            <a:r>
              <a:rPr lang="ru-RU" sz="900" dirty="0"/>
              <a:t>цитирования</a:t>
            </a:r>
            <a:r>
              <a:rPr lang="ru-RU" sz="900" dirty="0" smtClean="0"/>
              <a:t>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</a:t>
            </a:r>
            <a:r>
              <a:rPr lang="ru-RU" sz="900" dirty="0" smtClean="0"/>
              <a:t>10.15829/1560-4071-2025-6091</a:t>
            </a:r>
            <a:r>
              <a:rPr lang="ru-RU" sz="900" dirty="0"/>
              <a:t>. EDN JHWEBW</a:t>
            </a:r>
          </a:p>
          <a:p>
            <a:pPr algn="l"/>
            <a:r>
              <a:rPr lang="ru-RU" sz="900" dirty="0"/>
              <a:t> </a:t>
            </a:r>
          </a:p>
          <a:p>
            <a:pPr algn="l"/>
            <a:endParaRPr lang="ru-RU" sz="9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ЛИТЕРАТУРА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35496" y="555526"/>
            <a:ext cx="9001000" cy="4031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750" dirty="0" smtClean="0"/>
              <a:t>1. </a:t>
            </a:r>
            <a:r>
              <a:rPr lang="en-US" sz="750" dirty="0" err="1" smtClean="0"/>
              <a:t>Perevezentseva</a:t>
            </a:r>
            <a:r>
              <a:rPr lang="en-US" sz="750" dirty="0" smtClean="0"/>
              <a:t> P.D. </a:t>
            </a:r>
            <a:r>
              <a:rPr lang="en-US" sz="750" dirty="0" err="1" smtClean="0"/>
              <a:t>Gainetdinova</a:t>
            </a:r>
            <a:r>
              <a:rPr lang="en-US" sz="750" dirty="0" smtClean="0"/>
              <a:t> D.D. Neurological disorders associated with an open oval window. </a:t>
            </a:r>
            <a:r>
              <a:rPr lang="ru-RU" sz="750" dirty="0" err="1" smtClean="0"/>
              <a:t>Kazan</a:t>
            </a:r>
            <a:r>
              <a:rPr lang="ru-RU" sz="750" dirty="0" smtClean="0"/>
              <a:t> </a:t>
            </a:r>
            <a:r>
              <a:rPr lang="ru-RU" sz="750" dirty="0" err="1" smtClean="0"/>
              <a:t>Medical</a:t>
            </a:r>
            <a:r>
              <a:rPr lang="ru-RU" sz="750" dirty="0" smtClean="0"/>
              <a:t> </a:t>
            </a:r>
            <a:r>
              <a:rPr lang="ru-RU" sz="750" dirty="0" err="1" smtClean="0"/>
              <a:t>Journal</a:t>
            </a:r>
            <a:r>
              <a:rPr lang="ru-RU" sz="750" dirty="0" smtClean="0"/>
              <a:t>. 2024; 105, 2: 299-310. (</a:t>
            </a:r>
            <a:r>
              <a:rPr lang="ru-RU" sz="750" dirty="0" err="1" smtClean="0"/>
              <a:t>in</a:t>
            </a:r>
            <a:r>
              <a:rPr lang="ru-RU" sz="750" dirty="0" smtClean="0"/>
              <a:t> </a:t>
            </a:r>
            <a:r>
              <a:rPr lang="ru-RU" sz="750" dirty="0" err="1" smtClean="0"/>
              <a:t>Russ</a:t>
            </a:r>
            <a:r>
              <a:rPr lang="ru-RU" sz="750" dirty="0" smtClean="0"/>
              <a:t>.)</a:t>
            </a:r>
            <a:r>
              <a:rPr lang="ru-RU" sz="750" dirty="0"/>
              <a:t> </a:t>
            </a:r>
            <a:r>
              <a:rPr lang="ru-RU" sz="750" dirty="0" err="1" smtClean="0"/>
              <a:t>Перевезенцева</a:t>
            </a:r>
            <a:r>
              <a:rPr lang="ru-RU" sz="750" dirty="0" smtClean="0"/>
              <a:t> П.Д., </a:t>
            </a:r>
            <a:r>
              <a:rPr lang="ru-RU" sz="750" dirty="0" err="1" smtClean="0"/>
              <a:t>Гайнетдинова</a:t>
            </a:r>
            <a:r>
              <a:rPr lang="ru-RU" sz="750" dirty="0" smtClean="0"/>
              <a:t> Д.Д. Неврологические </a:t>
            </a:r>
          </a:p>
          <a:p>
            <a:pPr marL="0" lvl="0" indent="0">
              <a:buNone/>
            </a:pPr>
            <a:r>
              <a:rPr lang="ru-RU" sz="750" dirty="0" smtClean="0"/>
              <a:t>    нарушения, ассоциированные с открытым овальным окном. Казанский медицинский журнал. 2024; 105, 2: 299-310. </a:t>
            </a:r>
            <a:r>
              <a:rPr lang="en-US" sz="750" dirty="0" err="1" smtClean="0"/>
              <a:t>doi</a:t>
            </a:r>
            <a:r>
              <a:rPr lang="en-US" sz="750" dirty="0" smtClean="0"/>
              <a:t>:</a:t>
            </a:r>
            <a:r>
              <a:rPr lang="ru-RU" sz="750" dirty="0"/>
              <a:t> </a:t>
            </a:r>
            <a:r>
              <a:rPr lang="ru-RU" sz="750" dirty="0" smtClean="0"/>
              <a:t>10.17816/KMJ591372.</a:t>
            </a:r>
          </a:p>
          <a:p>
            <a:pPr marL="0" lvl="0" indent="0">
              <a:buNone/>
            </a:pPr>
            <a:r>
              <a:rPr lang="ru-RU" sz="750" dirty="0" smtClean="0"/>
              <a:t>2. </a:t>
            </a:r>
            <a:r>
              <a:rPr lang="en-US" sz="750" dirty="0" err="1" smtClean="0"/>
              <a:t>Trisvetova</a:t>
            </a:r>
            <a:r>
              <a:rPr lang="en-US" sz="750" dirty="0" smtClean="0"/>
              <a:t> E.L. Prerequisites for the development of acute cerebral circulatory disorders and the choice of treatment tactics for patients with an open oval window in the heart. </a:t>
            </a:r>
            <a:r>
              <a:rPr lang="ru-RU" sz="750" dirty="0" err="1" smtClean="0"/>
              <a:t>Cardiology</a:t>
            </a:r>
            <a:r>
              <a:rPr lang="ru-RU" sz="750" dirty="0" smtClean="0"/>
              <a:t> </a:t>
            </a:r>
            <a:r>
              <a:rPr lang="ru-RU" sz="750" dirty="0" err="1" smtClean="0"/>
              <a:t>in</a:t>
            </a:r>
            <a:r>
              <a:rPr lang="ru-RU" sz="750" dirty="0" smtClean="0"/>
              <a:t> </a:t>
            </a:r>
            <a:r>
              <a:rPr lang="ru-RU" sz="750" dirty="0" err="1" smtClean="0"/>
              <a:t>Belarus</a:t>
            </a:r>
            <a:r>
              <a:rPr lang="ru-RU" sz="750" dirty="0" smtClean="0"/>
              <a:t>. 2023; 15, 5: 671-682. (</a:t>
            </a:r>
            <a:r>
              <a:rPr lang="ru-RU" sz="750" dirty="0" err="1" smtClean="0"/>
              <a:t>in</a:t>
            </a:r>
            <a:r>
              <a:rPr lang="ru-RU" sz="750" dirty="0" smtClean="0"/>
              <a:t>      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</a:t>
            </a:r>
            <a:r>
              <a:rPr lang="ru-RU" sz="750" dirty="0" err="1" smtClean="0"/>
              <a:t>Russ</a:t>
            </a:r>
            <a:r>
              <a:rPr lang="ru-RU" sz="750" dirty="0" smtClean="0"/>
              <a:t>.) </a:t>
            </a:r>
            <a:r>
              <a:rPr lang="ru-RU" sz="750" dirty="0" err="1" smtClean="0"/>
              <a:t>Трисветова</a:t>
            </a:r>
            <a:r>
              <a:rPr lang="ru-RU" sz="750" dirty="0" smtClean="0"/>
              <a:t> Е.Л. Предпосылки развития острых нарушений мозгового кровообращения и выбор тактики лечения пациентов с открытым овальным окном в сердце. Кардиология в Беларуси. 2023; 15, 5: 671-  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682.  </a:t>
            </a:r>
            <a:r>
              <a:rPr lang="ru-RU" sz="750" dirty="0" err="1" smtClean="0"/>
              <a:t>doi</a:t>
            </a:r>
            <a:r>
              <a:rPr lang="ru-RU" sz="750" dirty="0" smtClean="0"/>
              <a:t>:</a:t>
            </a:r>
            <a:r>
              <a:rPr lang="ru-RU" sz="750" dirty="0"/>
              <a:t> </a:t>
            </a:r>
            <a:r>
              <a:rPr lang="en-US" sz="750" dirty="0" smtClean="0"/>
              <a:t>10.34883/PI.2023.15.5.007.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 smtClean="0"/>
              <a:t>3. </a:t>
            </a:r>
            <a:r>
              <a:rPr lang="en-US" sz="750" dirty="0" err="1" smtClean="0"/>
              <a:t>Kulesh</a:t>
            </a:r>
            <a:r>
              <a:rPr lang="en-US" sz="750" dirty="0" smtClean="0"/>
              <a:t> A.A, </a:t>
            </a:r>
            <a:r>
              <a:rPr lang="en-US" sz="750" dirty="0" err="1" smtClean="0"/>
              <a:t>Shestakov</a:t>
            </a:r>
            <a:r>
              <a:rPr lang="en-US" sz="750" dirty="0" smtClean="0"/>
              <a:t> V.V. Patient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and embolic cryptogenic stroke. </a:t>
            </a:r>
            <a:r>
              <a:rPr lang="en-US" sz="750" dirty="0" err="1" smtClean="0"/>
              <a:t>Nevrologiya</a:t>
            </a:r>
            <a:r>
              <a:rPr lang="en-US" sz="750" dirty="0" smtClean="0"/>
              <a:t>, </a:t>
            </a:r>
            <a:r>
              <a:rPr lang="en-US" sz="750" dirty="0" err="1" smtClean="0"/>
              <a:t>neiropsikhiatria</a:t>
            </a:r>
            <a:r>
              <a:rPr lang="en-US" sz="750" dirty="0" smtClean="0"/>
              <a:t>, </a:t>
            </a:r>
            <a:r>
              <a:rPr lang="en-US" sz="750" dirty="0" err="1" smtClean="0"/>
              <a:t>psikhosomatika</a:t>
            </a:r>
            <a:r>
              <a:rPr lang="en-US" sz="750" dirty="0" smtClean="0"/>
              <a:t>. 2019</a:t>
            </a:r>
            <a:r>
              <a:rPr lang="ru-RU" sz="750" dirty="0" smtClean="0"/>
              <a:t>; 11(2): 4-11. Кулеш А.А., Шестаков В.В. Открытое овальное окно и эмболический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криптогенный инсульт. Неврология, </a:t>
            </a:r>
            <a:r>
              <a:rPr lang="ru-RU" sz="750" dirty="0" err="1" smtClean="0"/>
              <a:t>нейропсихиатрия</a:t>
            </a:r>
            <a:r>
              <a:rPr lang="ru-RU" sz="750" dirty="0" smtClean="0"/>
              <a:t>, </a:t>
            </a:r>
            <a:r>
              <a:rPr lang="ru-RU" sz="750" dirty="0" err="1" smtClean="0"/>
              <a:t>психосоматика</a:t>
            </a:r>
            <a:r>
              <a:rPr lang="ru-RU" sz="750" dirty="0" smtClean="0"/>
              <a:t>. 2019; 11(2): 4-11. </a:t>
            </a:r>
            <a:r>
              <a:rPr lang="en-US" sz="750" dirty="0" err="1" smtClean="0"/>
              <a:t>doi</a:t>
            </a:r>
            <a:r>
              <a:rPr lang="ru-RU" sz="750" dirty="0" smtClean="0"/>
              <a:t>: 10.14412/2074-2711-2019-2-4-11.</a:t>
            </a:r>
          </a:p>
          <a:p>
            <a:pPr marL="0" lvl="0" indent="0">
              <a:buNone/>
            </a:pPr>
            <a:r>
              <a:rPr lang="ru-RU" sz="750" dirty="0" smtClean="0"/>
              <a:t>4. </a:t>
            </a:r>
            <a:r>
              <a:rPr lang="en-US" sz="750" dirty="0" err="1" smtClean="0"/>
              <a:t>Ramazanov</a:t>
            </a:r>
            <a:r>
              <a:rPr lang="en-US" sz="750" dirty="0" smtClean="0"/>
              <a:t> G.R., </a:t>
            </a:r>
            <a:r>
              <a:rPr lang="en-US" sz="750" dirty="0" err="1" smtClean="0"/>
              <a:t>Magomedov</a:t>
            </a:r>
            <a:r>
              <a:rPr lang="en-US" sz="750" dirty="0" smtClean="0"/>
              <a:t> T.A., </a:t>
            </a:r>
            <a:r>
              <a:rPr lang="en-US" sz="750" dirty="0" err="1" smtClean="0"/>
              <a:t>Khamidova</a:t>
            </a:r>
            <a:r>
              <a:rPr lang="en-US" sz="750" dirty="0" smtClean="0"/>
              <a:t> L.T. et all. Etiology of cryptogenic stroke. Emergency medical care. The journal named after </a:t>
            </a:r>
            <a:r>
              <a:rPr lang="en-US" sz="750" dirty="0" err="1" smtClean="0"/>
              <a:t>N.V.Sklifosovsky</a:t>
            </a:r>
            <a:r>
              <a:rPr lang="en-US" sz="750" dirty="0" smtClean="0"/>
              <a:t>. 2019; 8, 3: 302-314. (in Russ.)</a:t>
            </a:r>
            <a:r>
              <a:rPr lang="ru-RU" sz="750" dirty="0"/>
              <a:t> </a:t>
            </a:r>
            <a:r>
              <a:rPr lang="ru-RU" sz="750" dirty="0" smtClean="0"/>
              <a:t>Рамазанов Г.Р., Магомедов Т.А.,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</a:t>
            </a:r>
            <a:r>
              <a:rPr lang="ru-RU" sz="750" dirty="0" err="1" smtClean="0"/>
              <a:t>Хамидова</a:t>
            </a:r>
            <a:r>
              <a:rPr lang="ru-RU" sz="750" dirty="0" smtClean="0"/>
              <a:t> Л.Т. и др. Этиология криптогенного инсульта. Неотложная медицинская помощь. Журнал им. Н.В.Склифосовского. 2019; 8, 3: 302-314. </a:t>
            </a:r>
            <a:r>
              <a:rPr lang="en-US" sz="750" dirty="0" smtClean="0"/>
              <a:t>d</a:t>
            </a:r>
            <a:r>
              <a:rPr lang="ru-RU" sz="750" dirty="0" err="1" smtClean="0"/>
              <a:t>oi</a:t>
            </a:r>
            <a:r>
              <a:rPr lang="ru-RU" sz="750" dirty="0" smtClean="0"/>
              <a:t>: </a:t>
            </a:r>
            <a:r>
              <a:rPr lang="en-US" sz="750" dirty="0" smtClean="0"/>
              <a:t>10.23934/2223-</a:t>
            </a:r>
            <a:r>
              <a:rPr lang="ru-RU" sz="750" dirty="0" smtClean="0"/>
              <a:t> </a:t>
            </a:r>
            <a:r>
              <a:rPr lang="en-US" sz="750" dirty="0" smtClean="0"/>
              <a:t>9022-2019-8-3-302-314.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 smtClean="0"/>
              <a:t>5. </a:t>
            </a:r>
            <a:r>
              <a:rPr lang="en-US" sz="750" dirty="0" err="1" smtClean="0"/>
              <a:t>Belopasova</a:t>
            </a:r>
            <a:r>
              <a:rPr lang="en-US" sz="750" dirty="0" smtClean="0"/>
              <a:t> A.V., </a:t>
            </a:r>
            <a:r>
              <a:rPr lang="en-US" sz="750" dirty="0" err="1" smtClean="0"/>
              <a:t>Kulesh</a:t>
            </a:r>
            <a:r>
              <a:rPr lang="en-US" sz="750" dirty="0" smtClean="0"/>
              <a:t> A.A., </a:t>
            </a:r>
            <a:r>
              <a:rPr lang="en-US" sz="750" dirty="0" err="1" smtClean="0"/>
              <a:t>Mehryakov</a:t>
            </a:r>
            <a:r>
              <a:rPr lang="en-US" sz="750" dirty="0" smtClean="0"/>
              <a:t> S.A. et all.  Ischemic stroke associated with an open oval window: analysis of hospital registry data. Journal of Neurology and Psychiatry named after </a:t>
            </a:r>
            <a:r>
              <a:rPr lang="en-US" sz="750" dirty="0" err="1" smtClean="0"/>
              <a:t>S.S.Korsakov</a:t>
            </a:r>
            <a:r>
              <a:rPr lang="en-US" sz="750" dirty="0" smtClean="0"/>
              <a:t>. 2023; 123, 3-2:  13-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</a:t>
            </a:r>
            <a:r>
              <a:rPr lang="en-US" sz="750" dirty="0" smtClean="0"/>
              <a:t>19. (in Russ.)</a:t>
            </a:r>
            <a:r>
              <a:rPr lang="ru-RU" sz="750" dirty="0"/>
              <a:t> </a:t>
            </a:r>
            <a:r>
              <a:rPr lang="ru-RU" sz="750" dirty="0" err="1" smtClean="0"/>
              <a:t>Белопасова</a:t>
            </a:r>
            <a:r>
              <a:rPr lang="ru-RU" sz="750" dirty="0" smtClean="0"/>
              <a:t> А.В., Кулеш А.А., </a:t>
            </a:r>
            <a:r>
              <a:rPr lang="ru-RU" sz="750" dirty="0" err="1" smtClean="0"/>
              <a:t>Мехряков</a:t>
            </a:r>
            <a:r>
              <a:rPr lang="ru-RU" sz="750" dirty="0" smtClean="0"/>
              <a:t> С.А. и др. Ишемический инсульт, ассоциированный с открытым овальным окном: анализ данных госпитальных регистров. Журнал неврологии и психиатрии им.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</a:t>
            </a:r>
            <a:r>
              <a:rPr lang="ru-RU" sz="750" dirty="0" err="1" smtClean="0"/>
              <a:t>СС.Корсакова</a:t>
            </a:r>
            <a:r>
              <a:rPr lang="ru-RU" sz="750" dirty="0" smtClean="0"/>
              <a:t>. 2023; 123, 3-2: 13-19. </a:t>
            </a:r>
            <a:r>
              <a:rPr lang="en-US" sz="750" dirty="0" err="1" smtClean="0"/>
              <a:t>doi</a:t>
            </a:r>
            <a:r>
              <a:rPr lang="ru-RU" sz="750" dirty="0" smtClean="0"/>
              <a:t>: 10.17116/jnevro202312303213.</a:t>
            </a:r>
          </a:p>
          <a:p>
            <a:pPr marL="0" lvl="0" indent="0">
              <a:buNone/>
            </a:pPr>
            <a:r>
              <a:rPr lang="ru-RU" sz="750" dirty="0" smtClean="0"/>
              <a:t>6. </a:t>
            </a:r>
            <a:r>
              <a:rPr lang="en-US" sz="750" dirty="0" err="1" smtClean="0"/>
              <a:t>Ramazanov</a:t>
            </a:r>
            <a:r>
              <a:rPr lang="en-US" sz="750" dirty="0" smtClean="0"/>
              <a:t> G.R., </a:t>
            </a:r>
            <a:r>
              <a:rPr lang="en-US" sz="750" dirty="0" err="1" smtClean="0"/>
              <a:t>Kovaleva</a:t>
            </a:r>
            <a:r>
              <a:rPr lang="en-US" sz="750" dirty="0" smtClean="0"/>
              <a:t> E.A., </a:t>
            </a:r>
            <a:r>
              <a:rPr lang="en-US" sz="750" dirty="0" err="1" smtClean="0"/>
              <a:t>Akhmatkhanova</a:t>
            </a:r>
            <a:r>
              <a:rPr lang="en-US" sz="750" dirty="0" smtClean="0"/>
              <a:t> L.B. et all. An open oval window as a cause of cryptogenic ischemic stroke. Russian Neurological Journal. </a:t>
            </a:r>
            <a:r>
              <a:rPr lang="ru-RU" sz="750" dirty="0" smtClean="0"/>
              <a:t>2022; 27, 2: 53-59.</a:t>
            </a:r>
            <a:r>
              <a:rPr lang="en-US" sz="750" dirty="0" smtClean="0"/>
              <a:t> (in Russ.)</a:t>
            </a:r>
            <a:r>
              <a:rPr lang="ru-RU" sz="750" dirty="0"/>
              <a:t> </a:t>
            </a:r>
            <a:r>
              <a:rPr lang="ru-RU" sz="750" dirty="0" smtClean="0"/>
              <a:t>Рамазанов Г.Р., Ковалева Э.А.,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</a:t>
            </a:r>
            <a:r>
              <a:rPr lang="ru-RU" sz="750" dirty="0" err="1" smtClean="0"/>
              <a:t>Ахматханова</a:t>
            </a:r>
            <a:r>
              <a:rPr lang="ru-RU" sz="750" dirty="0" smtClean="0"/>
              <a:t> Л.Б. и др. Открытое овальное окно как причина криптогенного ишемического инсульта. Российский неврологический журнал. 2022; 27, 2: 53-59. </a:t>
            </a:r>
            <a:r>
              <a:rPr lang="en-US" sz="750" dirty="0" err="1" smtClean="0"/>
              <a:t>doi</a:t>
            </a:r>
            <a:r>
              <a:rPr lang="ru-RU" sz="750" dirty="0" smtClean="0"/>
              <a:t>: </a:t>
            </a:r>
            <a:r>
              <a:rPr lang="en-US" sz="750" dirty="0" smtClean="0"/>
              <a:t>10.30629/2658-7947-2022-27-2-</a:t>
            </a:r>
            <a:r>
              <a:rPr lang="ru-RU" sz="750" dirty="0" smtClean="0"/>
              <a:t> </a:t>
            </a:r>
            <a:r>
              <a:rPr lang="en-US" sz="750" dirty="0" smtClean="0"/>
              <a:t>53-59</a:t>
            </a:r>
            <a:r>
              <a:rPr lang="ru-RU" sz="750" dirty="0" smtClean="0"/>
              <a:t>.</a:t>
            </a:r>
          </a:p>
          <a:p>
            <a:pPr marL="0" lvl="0" indent="0">
              <a:buNone/>
            </a:pPr>
            <a:r>
              <a:rPr lang="ru-RU" sz="750" dirty="0" smtClean="0"/>
              <a:t>7. </a:t>
            </a:r>
            <a:r>
              <a:rPr lang="en-US" sz="750" dirty="0" err="1" smtClean="0"/>
              <a:t>Mehryakov</a:t>
            </a:r>
            <a:r>
              <a:rPr lang="en-US" sz="750" dirty="0" smtClean="0"/>
              <a:t> S.A., </a:t>
            </a:r>
            <a:r>
              <a:rPr lang="en-US" sz="750" dirty="0" err="1" smtClean="0"/>
              <a:t>Kulesh</a:t>
            </a:r>
            <a:r>
              <a:rPr lang="en-US" sz="750" dirty="0" smtClean="0"/>
              <a:t> A.A., </a:t>
            </a:r>
            <a:r>
              <a:rPr lang="en-US" sz="750" dirty="0" err="1" smtClean="0"/>
              <a:t>Syromyatnikova</a:t>
            </a:r>
            <a:r>
              <a:rPr lang="en-US" sz="750" dirty="0" smtClean="0"/>
              <a:t> L.I. Ischemic stroke by the mechanism of paradoxical embolism: analysis of hospital registry data. In the collection: Neurological readings in Perm. Materials of the</a:t>
            </a:r>
            <a:r>
              <a:rPr lang="ru-RU" sz="750" dirty="0" smtClean="0"/>
              <a:t> </a:t>
            </a:r>
            <a:r>
              <a:rPr lang="en-US" sz="750" dirty="0" smtClean="0"/>
              <a:t>interregional 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</a:t>
            </a:r>
            <a:r>
              <a:rPr lang="en-US" sz="750" dirty="0" smtClean="0"/>
              <a:t>scientific and</a:t>
            </a:r>
            <a:r>
              <a:rPr lang="ru-RU" sz="750" dirty="0" smtClean="0"/>
              <a:t> </a:t>
            </a:r>
            <a:r>
              <a:rPr lang="en-US" sz="750" dirty="0" smtClean="0"/>
              <a:t>practical conference with international participation. </a:t>
            </a:r>
            <a:r>
              <a:rPr lang="ru-RU" sz="750" dirty="0" err="1" smtClean="0"/>
              <a:t>Perm</a:t>
            </a:r>
            <a:r>
              <a:rPr lang="ru-RU" sz="750" dirty="0" smtClean="0"/>
              <a:t> 2022: 140-151. (</a:t>
            </a:r>
            <a:r>
              <a:rPr lang="en-US" sz="750" dirty="0" smtClean="0"/>
              <a:t>in Russ</a:t>
            </a:r>
            <a:r>
              <a:rPr lang="ru-RU" sz="750" dirty="0" smtClean="0"/>
              <a:t>.)  </a:t>
            </a:r>
            <a:r>
              <a:rPr lang="ru-RU" sz="750" dirty="0" err="1" smtClean="0"/>
              <a:t>Мехряков</a:t>
            </a:r>
            <a:r>
              <a:rPr lang="ru-RU" sz="750" dirty="0" smtClean="0"/>
              <a:t> С.А., Кулеш А.А., </a:t>
            </a:r>
            <a:r>
              <a:rPr lang="ru-RU" sz="750" dirty="0" err="1" smtClean="0"/>
              <a:t>Сыромятникова</a:t>
            </a:r>
            <a:r>
              <a:rPr lang="ru-RU" sz="750" dirty="0" smtClean="0"/>
              <a:t> Л.И. Ишемический инсульт по механизму парадоксальной эмболии: анализ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данных госпитального регистра. В сборнике: Неврологические чтения в Перми. Материалы межрегиональной научно-практической конференции с международным участием. Пермь  2022: 140-151.</a:t>
            </a:r>
          </a:p>
          <a:p>
            <a:pPr marL="0" lvl="0" indent="0">
              <a:buNone/>
            </a:pPr>
            <a:r>
              <a:rPr lang="ru-RU" sz="750" dirty="0" smtClean="0"/>
              <a:t>8. </a:t>
            </a:r>
            <a:r>
              <a:rPr lang="en-US" sz="750" dirty="0" smtClean="0"/>
              <a:t>Saver JL, </a:t>
            </a:r>
            <a:r>
              <a:rPr lang="en-US" sz="750" dirty="0" err="1" smtClean="0"/>
              <a:t>Mattle</a:t>
            </a:r>
            <a:r>
              <a:rPr lang="en-US" sz="750" dirty="0" smtClean="0"/>
              <a:t> </a:t>
            </a:r>
            <a:r>
              <a:rPr lang="en-US" sz="750" dirty="0" err="1" smtClean="0"/>
              <a:t>HR,Thaler</a:t>
            </a:r>
            <a:r>
              <a:rPr lang="en-US" sz="750" dirty="0" smtClean="0"/>
              <a:t> D. Closure </a:t>
            </a:r>
            <a:r>
              <a:rPr lang="en-US" sz="750" dirty="0" err="1" smtClean="0"/>
              <a:t>vesus</a:t>
            </a:r>
            <a:r>
              <a:rPr lang="en-US" sz="750" dirty="0" smtClean="0"/>
              <a:t> medical therapy for cryptogenic ischemic stroke: a topical review. Stroke. 2018; 49(6): 1541-1548. </a:t>
            </a:r>
            <a:r>
              <a:rPr lang="en-US" sz="750" dirty="0" err="1" smtClean="0"/>
              <a:t>doi</a:t>
            </a:r>
            <a:r>
              <a:rPr lang="en-US" sz="750" dirty="0" smtClean="0"/>
              <a:t>: 10.1161/STROKEAHA.117.018153.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 smtClean="0"/>
              <a:t>9. </a:t>
            </a:r>
            <a:r>
              <a:rPr lang="en-US" sz="750" dirty="0" smtClean="0"/>
              <a:t>Sun YP, Homma S. Patient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and </a:t>
            </a:r>
            <a:r>
              <a:rPr lang="en-US" sz="750" dirty="0" err="1" smtClean="0"/>
              <a:t>stpoke</a:t>
            </a:r>
            <a:r>
              <a:rPr lang="en-US" sz="750" dirty="0" smtClean="0"/>
              <a:t>. Circ J.2016; 80(8): 1665-73.doi: 10.1253/circjCJ-16-0534.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 smtClean="0"/>
              <a:t>10. </a:t>
            </a:r>
            <a:r>
              <a:rPr lang="en-US" sz="750" dirty="0" err="1" smtClean="0"/>
              <a:t>Mojadidi</a:t>
            </a:r>
            <a:r>
              <a:rPr lang="en-US" sz="750" dirty="0" smtClean="0"/>
              <a:t> MK, Zaman MO, </a:t>
            </a:r>
            <a:r>
              <a:rPr lang="en-US" sz="750" dirty="0" err="1" smtClean="0"/>
              <a:t>Elgendy</a:t>
            </a:r>
            <a:r>
              <a:rPr lang="en-US" sz="750" dirty="0" smtClean="0"/>
              <a:t> IY et all. Cryptogenic stroke and patent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. J Am </a:t>
            </a:r>
            <a:r>
              <a:rPr lang="en-US" sz="750" dirty="0" err="1" smtClean="0"/>
              <a:t>Coll</a:t>
            </a:r>
            <a:r>
              <a:rPr lang="en-US" sz="750" dirty="0" smtClean="0"/>
              <a:t> </a:t>
            </a:r>
            <a:r>
              <a:rPr lang="en-US" sz="750" dirty="0" err="1" smtClean="0"/>
              <a:t>Cardiol</a:t>
            </a:r>
            <a:r>
              <a:rPr lang="en-US" sz="750" dirty="0" smtClean="0"/>
              <a:t>. 2018$ 71(9): 1035-1043. </a:t>
            </a:r>
            <a:r>
              <a:rPr lang="en-US" sz="750" dirty="0" err="1" smtClean="0"/>
              <a:t>doi</a:t>
            </a:r>
            <a:r>
              <a:rPr lang="en-US" sz="750" dirty="0" smtClean="0"/>
              <a:t>: 10.1016/j-jacc.2017.12.059.</a:t>
            </a:r>
            <a:endParaRPr lang="ru-RU" sz="750" dirty="0" smtClean="0"/>
          </a:p>
          <a:p>
            <a:pPr marL="0" lvl="0" indent="0">
              <a:buNone/>
            </a:pPr>
            <a:r>
              <a:rPr lang="ru-RU" sz="750" dirty="0" smtClean="0"/>
              <a:t>11. </a:t>
            </a:r>
            <a:r>
              <a:rPr lang="en-US" sz="750" dirty="0" smtClean="0"/>
              <a:t>Kent DM. </a:t>
            </a:r>
            <a:r>
              <a:rPr lang="en-US" sz="750" dirty="0" err="1" smtClean="0"/>
              <a:t>Ruthazer</a:t>
            </a:r>
            <a:r>
              <a:rPr lang="en-US" sz="750" dirty="0" smtClean="0"/>
              <a:t> R., Weimar C, et all. An index to identify stroke-related </a:t>
            </a:r>
            <a:r>
              <a:rPr lang="en-US" sz="750" dirty="0" err="1" smtClean="0"/>
              <a:t>vs</a:t>
            </a:r>
            <a:r>
              <a:rPr lang="en-US" sz="750" dirty="0" smtClean="0"/>
              <a:t> incidental patent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in cryptogenic stroke. Neurology. 2013; 13/81(7): 619-25. </a:t>
            </a:r>
            <a:r>
              <a:rPr lang="en-US" sz="750" dirty="0" err="1" smtClean="0"/>
              <a:t>doi</a:t>
            </a:r>
            <a:r>
              <a:rPr lang="en-US" sz="750" dirty="0" smtClean="0"/>
              <a:t>:</a:t>
            </a:r>
            <a:r>
              <a:rPr lang="ru-RU" sz="750" dirty="0" smtClean="0"/>
              <a:t> 10.1212/WNL.0b013е3182а08d59.</a:t>
            </a:r>
          </a:p>
          <a:p>
            <a:pPr marL="0" lvl="0" indent="0">
              <a:buNone/>
            </a:pPr>
            <a:r>
              <a:rPr lang="ru-RU" sz="750" dirty="0" smtClean="0"/>
              <a:t>12. </a:t>
            </a:r>
            <a:r>
              <a:rPr lang="en-US" sz="750" dirty="0" smtClean="0"/>
              <a:t>Bang OY, Lee MJ, </a:t>
            </a:r>
            <a:r>
              <a:rPr lang="en-US" sz="750" dirty="0" err="1" smtClean="0"/>
              <a:t>Ryoo</a:t>
            </a:r>
            <a:r>
              <a:rPr lang="en-US" sz="750" dirty="0" smtClean="0"/>
              <a:t> </a:t>
            </a:r>
            <a:r>
              <a:rPr lang="en-US" sz="750" dirty="0" err="1" smtClean="0"/>
              <a:t>S.,et</a:t>
            </a:r>
            <a:r>
              <a:rPr lang="en-US" sz="750" dirty="0" smtClean="0"/>
              <a:t> all. Patent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and Stroke-current status. J Stroke. 2015; 17(3): 229-37</a:t>
            </a:r>
            <a:r>
              <a:rPr lang="ru-RU" sz="750" dirty="0" smtClean="0"/>
              <a:t>.</a:t>
            </a:r>
            <a:r>
              <a:rPr lang="en-US" sz="750" dirty="0" smtClean="0"/>
              <a:t> </a:t>
            </a:r>
            <a:r>
              <a:rPr lang="en-US" sz="750" dirty="0" err="1" smtClean="0"/>
              <a:t>doi</a:t>
            </a:r>
            <a:r>
              <a:rPr lang="ru-RU" sz="750" dirty="0" smtClean="0"/>
              <a:t>: 10.5853/jos.2015.17/3/229.</a:t>
            </a:r>
          </a:p>
          <a:p>
            <a:pPr marL="0" lvl="0" indent="0">
              <a:buNone/>
            </a:pPr>
            <a:r>
              <a:rPr lang="ru-RU" sz="750" dirty="0" smtClean="0"/>
              <a:t>13. </a:t>
            </a:r>
            <a:r>
              <a:rPr lang="en-US" sz="750" dirty="0" smtClean="0"/>
              <a:t>Mahmoud AN, </a:t>
            </a:r>
            <a:r>
              <a:rPr lang="en-US" sz="750" dirty="0" err="1" smtClean="0"/>
              <a:t>Elgendy</a:t>
            </a:r>
            <a:r>
              <a:rPr lang="en-US" sz="750" dirty="0" smtClean="0"/>
              <a:t> IY, Agarwal N, et all. Identification and quantification of patent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mediated shunts: echocardiography and </a:t>
            </a:r>
            <a:r>
              <a:rPr lang="en-US" sz="750" dirty="0" err="1" smtClean="0"/>
              <a:t>transcranial</a:t>
            </a:r>
            <a:r>
              <a:rPr lang="en-US" sz="750" dirty="0" smtClean="0"/>
              <a:t> Doppler. </a:t>
            </a:r>
            <a:r>
              <a:rPr lang="en-US" sz="750" dirty="0" err="1" smtClean="0"/>
              <a:t>Interv</a:t>
            </a:r>
            <a:r>
              <a:rPr lang="en-US" sz="750" dirty="0" smtClean="0"/>
              <a:t> </a:t>
            </a:r>
            <a:r>
              <a:rPr lang="en-US" sz="750" dirty="0" err="1" smtClean="0"/>
              <a:t>Cardiol</a:t>
            </a:r>
            <a:r>
              <a:rPr lang="en-US" sz="750" dirty="0" smtClean="0"/>
              <a:t> Clin.2017; 6(4): 495-504. </a:t>
            </a:r>
            <a:r>
              <a:rPr lang="en-US" sz="750" dirty="0" err="1" smtClean="0"/>
              <a:t>doi</a:t>
            </a:r>
            <a:r>
              <a:rPr lang="en-US" sz="750" dirty="0" smtClean="0"/>
              <a:t>:</a:t>
            </a:r>
            <a:r>
              <a:rPr lang="ru-RU" sz="750" dirty="0" smtClean="0"/>
              <a:t>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 10.1016/j.iccl.2017.05.002.</a:t>
            </a:r>
          </a:p>
          <a:p>
            <a:pPr marL="0" lvl="0" indent="0">
              <a:buNone/>
            </a:pPr>
            <a:r>
              <a:rPr lang="ru-RU" sz="750" dirty="0" smtClean="0"/>
              <a:t>14. </a:t>
            </a:r>
            <a:r>
              <a:rPr lang="en-US" sz="750" dirty="0" err="1" smtClean="0"/>
              <a:t>Sondergaard</a:t>
            </a:r>
            <a:r>
              <a:rPr lang="en-US" sz="750" dirty="0" smtClean="0"/>
              <a:t> L, </a:t>
            </a:r>
            <a:r>
              <a:rPr lang="en-US" sz="750" dirty="0" err="1" smtClean="0"/>
              <a:t>Kasner</a:t>
            </a:r>
            <a:r>
              <a:rPr lang="en-US" sz="750" dirty="0" smtClean="0"/>
              <a:t> SE, Rhodes JF, et all. Gore REDUCE Clinical study investigators. Patent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closure or </a:t>
            </a:r>
            <a:r>
              <a:rPr lang="en-US" sz="750" dirty="0" err="1" smtClean="0"/>
              <a:t>antiplatelet</a:t>
            </a:r>
            <a:r>
              <a:rPr lang="en-US" sz="750" dirty="0" smtClean="0"/>
              <a:t> therapy for cryptogenic stroke. N </a:t>
            </a:r>
            <a:r>
              <a:rPr lang="en-US" sz="750" dirty="0" err="1" smtClean="0"/>
              <a:t>Engl</a:t>
            </a:r>
            <a:r>
              <a:rPr lang="en-US" sz="750" dirty="0" smtClean="0"/>
              <a:t> J Med. 2017; 377(11): 1033-1042.</a:t>
            </a:r>
            <a:r>
              <a:rPr lang="ru-RU" sz="750" dirty="0" smtClean="0"/>
              <a:t>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  </a:t>
            </a:r>
            <a:r>
              <a:rPr lang="en-US" sz="750" dirty="0" err="1" smtClean="0"/>
              <a:t>doi</a:t>
            </a:r>
            <a:r>
              <a:rPr lang="en-US" sz="750" dirty="0" smtClean="0"/>
              <a:t>:</a:t>
            </a:r>
            <a:r>
              <a:rPr lang="ru-RU" sz="750" dirty="0" smtClean="0"/>
              <a:t>10.1056/NEJMoal1707404.</a:t>
            </a:r>
          </a:p>
          <a:p>
            <a:pPr marL="0" lvl="0" indent="0">
              <a:buNone/>
            </a:pPr>
            <a:r>
              <a:rPr lang="ru-RU" sz="750" dirty="0" smtClean="0"/>
              <a:t>15. </a:t>
            </a:r>
            <a:r>
              <a:rPr lang="en-US" sz="750" dirty="0" err="1" smtClean="0"/>
              <a:t>Sitwala</a:t>
            </a:r>
            <a:r>
              <a:rPr lang="en-US" sz="750" dirty="0" smtClean="0"/>
              <a:t> P, Khalid MF, </a:t>
            </a:r>
            <a:r>
              <a:rPr lang="en-US" sz="750" dirty="0" err="1" smtClean="0"/>
              <a:t>Khattak</a:t>
            </a:r>
            <a:r>
              <a:rPr lang="en-US" sz="750" dirty="0" smtClean="0"/>
              <a:t> F, et all. </a:t>
            </a:r>
            <a:r>
              <a:rPr lang="en-US" sz="750" dirty="0" err="1" smtClean="0"/>
              <a:t>Percutaneous</a:t>
            </a:r>
            <a:r>
              <a:rPr lang="en-US" sz="750" dirty="0" smtClean="0"/>
              <a:t> closure of patent foramen </a:t>
            </a:r>
            <a:r>
              <a:rPr lang="en-US" sz="750" dirty="0" err="1" smtClean="0"/>
              <a:t>ovale</a:t>
            </a:r>
            <a:r>
              <a:rPr lang="en-US" sz="750" dirty="0" smtClean="0"/>
              <a:t> in patients with cryptogenic stroke – An updated comprehensive meta-analysis. </a:t>
            </a:r>
            <a:r>
              <a:rPr lang="en-US" sz="750" dirty="0" err="1" smtClean="0"/>
              <a:t>Cardiovasc</a:t>
            </a:r>
            <a:r>
              <a:rPr lang="en-US" sz="750" dirty="0" smtClean="0"/>
              <a:t> </a:t>
            </a:r>
            <a:r>
              <a:rPr lang="en-US" sz="750" dirty="0" err="1" smtClean="0"/>
              <a:t>Revasc</a:t>
            </a:r>
            <a:r>
              <a:rPr lang="en-US" sz="750" dirty="0" smtClean="0"/>
              <a:t> Med. 2018</a:t>
            </a:r>
            <a:r>
              <a:rPr lang="ru-RU" sz="750" dirty="0" smtClean="0"/>
              <a:t>; S1553-8389 (18)30412-3. </a:t>
            </a:r>
          </a:p>
          <a:p>
            <a:pPr marL="0" lvl="0" indent="0">
              <a:buNone/>
            </a:pPr>
            <a:r>
              <a:rPr lang="ru-RU" sz="750" dirty="0"/>
              <a:t> </a:t>
            </a:r>
            <a:r>
              <a:rPr lang="ru-RU" sz="750" dirty="0" smtClean="0"/>
              <a:t>     </a:t>
            </a:r>
            <a:r>
              <a:rPr lang="ru-RU" sz="750" dirty="0" err="1" smtClean="0"/>
              <a:t>doi</a:t>
            </a:r>
            <a:r>
              <a:rPr lang="ru-RU" sz="750" dirty="0" smtClean="0"/>
              <a:t>: 10.1016/j.carrev.2018.09.010.</a:t>
            </a: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803998"/>
            <a:ext cx="323616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0255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1547663" y="2212504"/>
            <a:ext cx="1944216" cy="6222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лилиния 4"/>
          <p:cNvSpPr/>
          <p:nvPr/>
        </p:nvSpPr>
        <p:spPr>
          <a:xfrm>
            <a:off x="3343276" y="2129905"/>
            <a:ext cx="5800725" cy="787400"/>
          </a:xfrm>
          <a:custGeom>
            <a:avLst/>
            <a:gdLst>
              <a:gd name="connsiteX0" fmla="*/ 50800 w 5803900"/>
              <a:gd name="connsiteY0" fmla="*/ 0 h 787400"/>
              <a:gd name="connsiteX1" fmla="*/ 5803900 w 5803900"/>
              <a:gd name="connsiteY1" fmla="*/ 0 h 787400"/>
              <a:gd name="connsiteX2" fmla="*/ 5803900 w 5803900"/>
              <a:gd name="connsiteY2" fmla="*/ 787400 h 787400"/>
              <a:gd name="connsiteX3" fmla="*/ 25400 w 5803900"/>
              <a:gd name="connsiteY3" fmla="*/ 787400 h 787400"/>
              <a:gd name="connsiteX4" fmla="*/ 393700 w 5803900"/>
              <a:gd name="connsiteY4" fmla="*/ 419100 h 787400"/>
              <a:gd name="connsiteX5" fmla="*/ 0 w 5803900"/>
              <a:gd name="connsiteY5" fmla="*/ 25400 h 787400"/>
              <a:gd name="connsiteX6" fmla="*/ 50800 w 58039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6988 w 5778500"/>
              <a:gd name="connsiteY5" fmla="*/ 215900 h 787400"/>
              <a:gd name="connsiteX6" fmla="*/ 25400 w 57785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5400 w 5778500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90525 w 5800725"/>
              <a:gd name="connsiteY4" fmla="*/ 419100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404812 w 5800725"/>
              <a:gd name="connsiteY4" fmla="*/ 390525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66712 w 5800725"/>
              <a:gd name="connsiteY4" fmla="*/ 381000 h 787400"/>
              <a:gd name="connsiteX5" fmla="*/ 0 w 5800725"/>
              <a:gd name="connsiteY5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00725" h="787400">
                <a:moveTo>
                  <a:pt x="0" y="0"/>
                </a:moveTo>
                <a:lnTo>
                  <a:pt x="5800725" y="0"/>
                </a:lnTo>
                <a:lnTo>
                  <a:pt x="5800725" y="787400"/>
                </a:lnTo>
                <a:lnTo>
                  <a:pt x="22225" y="787400"/>
                </a:lnTo>
                <a:lnTo>
                  <a:pt x="366712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51920" y="2235990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Спасибо  за 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720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4176464" cy="400110"/>
          </a:xfrm>
        </p:spPr>
        <p:txBody>
          <a:bodyPr wrap="square"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ВВЕДЕНИЕ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860032" y="4299942"/>
            <a:ext cx="4104456" cy="57606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/>
              <a:t>Д</a:t>
            </a:r>
            <a:r>
              <a:rPr lang="ru-RU" sz="900" dirty="0" smtClean="0"/>
              <a:t>ля цитирования: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endParaRPr lang="ru-RU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251520" y="552734"/>
            <a:ext cx="4104456" cy="383926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100" dirty="0" smtClean="0"/>
              <a:t>Проблема ассоциации открытого овального окна (ООО) с неврологическими заболеваниями, прежде всего, инсультом, актуальна для широкого круга врачей. </a:t>
            </a:r>
          </a:p>
          <a:p>
            <a:pPr algn="just"/>
            <a:r>
              <a:rPr lang="ru-RU" sz="1100" dirty="0" smtClean="0"/>
              <a:t>ООО является самой распространенной сердечной аномалией, выявляется у 20-25% лиц при </a:t>
            </a:r>
            <a:r>
              <a:rPr lang="ru-RU" sz="1100" dirty="0" err="1" smtClean="0"/>
              <a:t>чреспищеводной</a:t>
            </a:r>
            <a:r>
              <a:rPr lang="ru-RU" sz="1100" dirty="0" smtClean="0"/>
              <a:t> эхокардиографии (ЭХОКГ) и в большинстве случаев протекает бессимптомно [1,2,3].  </a:t>
            </a:r>
          </a:p>
          <a:p>
            <a:pPr algn="just"/>
            <a:r>
              <a:rPr lang="ru-RU" sz="1100" dirty="0" smtClean="0"/>
              <a:t>Наличие ООО отмечается у 50-60% больных молодого и среднего возраста с криптогенным инсультом [3,5,6,7].    </a:t>
            </a:r>
          </a:p>
          <a:p>
            <a:pPr algn="just"/>
            <a:r>
              <a:rPr lang="ru-RU" sz="1100" dirty="0" smtClean="0"/>
              <a:t>Механизмы развития инсульта при наличии ООО: парадоксальная эмболия (ведущий), </a:t>
            </a:r>
            <a:r>
              <a:rPr lang="ru-RU" sz="1100" dirty="0" err="1" smtClean="0"/>
              <a:t>тромбообразование</a:t>
            </a:r>
            <a:r>
              <a:rPr lang="ru-RU" sz="1100" dirty="0" smtClean="0"/>
              <a:t> в области аневризмы </a:t>
            </a:r>
            <a:r>
              <a:rPr lang="ru-RU" sz="1100" dirty="0" err="1" smtClean="0"/>
              <a:t>межпредсердной</a:t>
            </a:r>
            <a:r>
              <a:rPr lang="ru-RU" sz="1100" dirty="0" smtClean="0"/>
              <a:t> перегородки и </a:t>
            </a:r>
            <a:r>
              <a:rPr lang="ru-RU" sz="1100" dirty="0" err="1" smtClean="0"/>
              <a:t>суправентрикулярная</a:t>
            </a:r>
            <a:r>
              <a:rPr lang="ru-RU" sz="1100" dirty="0" smtClean="0"/>
              <a:t> аритмия [3,8,9,10].  Для определения вероятности связи криптогенного инсульта с ООО используется шкала оценки риска парадоксальной эмболии </a:t>
            </a:r>
            <a:r>
              <a:rPr lang="ru-RU" sz="1100" dirty="0" err="1" smtClean="0"/>
              <a:t>RoPE</a:t>
            </a:r>
            <a:r>
              <a:rPr lang="ru-RU" sz="1100" dirty="0" smtClean="0"/>
              <a:t> (</a:t>
            </a:r>
            <a:r>
              <a:rPr lang="en-US" sz="1100" dirty="0" smtClean="0"/>
              <a:t>Risk of Paradoxical Embolism Score</a:t>
            </a:r>
            <a:r>
              <a:rPr lang="ru-RU" sz="1100" dirty="0" smtClean="0"/>
              <a:t>) [3,11]. </a:t>
            </a:r>
          </a:p>
          <a:p>
            <a:pPr algn="just"/>
            <a:r>
              <a:rPr lang="ru-RU" sz="1100" dirty="0"/>
              <a:t>Патогенетическую значимость ООО повышают факторы, способствующие венозному тромбозу (наследственные </a:t>
            </a:r>
            <a:r>
              <a:rPr lang="ru-RU" sz="1100" dirty="0" err="1"/>
              <a:t>тромбофилии</a:t>
            </a:r>
            <a:r>
              <a:rPr lang="ru-RU" sz="1100" dirty="0"/>
              <a:t>, </a:t>
            </a:r>
            <a:r>
              <a:rPr lang="ru-RU" sz="1100" dirty="0" err="1"/>
              <a:t>гиперкоагуляционные</a:t>
            </a:r>
            <a:r>
              <a:rPr lang="ru-RU" sz="1100" dirty="0"/>
              <a:t> синдромы, </a:t>
            </a:r>
            <a:r>
              <a:rPr lang="ru-RU" sz="1100" dirty="0" smtClean="0"/>
              <a:t> иммобилизация, </a:t>
            </a:r>
            <a:r>
              <a:rPr lang="ru-RU" sz="1100" dirty="0"/>
              <a:t>длительные перелеты и </a:t>
            </a:r>
            <a:r>
              <a:rPr lang="ru-RU" sz="1100" dirty="0" smtClean="0"/>
              <a:t>прочие) [3,10].</a:t>
            </a:r>
            <a:r>
              <a:rPr lang="ru-RU" sz="1100" b="1" dirty="0" smtClean="0"/>
              <a:t> </a:t>
            </a:r>
            <a:r>
              <a:rPr lang="ru-RU" sz="1100" dirty="0" smtClean="0"/>
              <a:t> </a:t>
            </a:r>
            <a:endParaRPr lang="ru-RU" sz="1100" dirty="0"/>
          </a:p>
          <a:p>
            <a:pPr marL="0" indent="0">
              <a:buNone/>
            </a:pPr>
            <a:endParaRPr lang="ru-RU" sz="1100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644008" y="627534"/>
            <a:ext cx="4104456" cy="43204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100" dirty="0" smtClean="0"/>
              <a:t>Для диагностики ООО помимо  </a:t>
            </a:r>
            <a:r>
              <a:rPr lang="ru-RU" sz="1100" dirty="0" err="1" smtClean="0"/>
              <a:t>трансторакальной</a:t>
            </a:r>
            <a:r>
              <a:rPr lang="ru-RU" sz="1100" dirty="0" smtClean="0"/>
              <a:t> и </a:t>
            </a:r>
            <a:r>
              <a:rPr lang="ru-RU" sz="1100" dirty="0" err="1" smtClean="0"/>
              <a:t>чреспищеводной</a:t>
            </a:r>
            <a:r>
              <a:rPr lang="ru-RU" sz="1100" dirty="0" smtClean="0"/>
              <a:t> ЭХОКГ используется ЭХОКГ с контрастированием.</a:t>
            </a:r>
            <a:r>
              <a:rPr lang="ru-RU" sz="1100" dirty="0"/>
              <a:t> </a:t>
            </a:r>
            <a:r>
              <a:rPr lang="ru-RU" sz="1100" dirty="0" smtClean="0"/>
              <a:t>Сброс </a:t>
            </a:r>
            <a:r>
              <a:rPr lang="ru-RU" sz="1100" dirty="0"/>
              <a:t>крови при ООО  чаще является транзиторным и возникает </a:t>
            </a:r>
            <a:r>
              <a:rPr lang="ru-RU" sz="1100" dirty="0" smtClean="0"/>
              <a:t>при </a:t>
            </a:r>
            <a:r>
              <a:rPr lang="ru-RU" sz="1100" dirty="0"/>
              <a:t>повышении давления в правом предсердии, что требует выполнения провокационных тестов (маневра </a:t>
            </a:r>
            <a:r>
              <a:rPr lang="ru-RU" sz="1100" dirty="0" err="1"/>
              <a:t>Вальсальвы</a:t>
            </a:r>
            <a:r>
              <a:rPr lang="ru-RU" sz="1100" dirty="0" smtClean="0"/>
              <a:t>). При подозрении на парадоксальную эмболию проводится </a:t>
            </a:r>
            <a:r>
              <a:rPr lang="ru-RU" sz="1100" dirty="0" err="1" smtClean="0"/>
              <a:t>транскраниальная</a:t>
            </a:r>
            <a:r>
              <a:rPr lang="ru-RU" sz="1100" dirty="0" smtClean="0"/>
              <a:t> </a:t>
            </a:r>
            <a:r>
              <a:rPr lang="ru-RU" sz="1100" dirty="0" err="1" smtClean="0"/>
              <a:t>допплерография</a:t>
            </a:r>
            <a:r>
              <a:rPr lang="ru-RU" sz="1100" dirty="0" smtClean="0"/>
              <a:t> с пузырьковой пробой (</a:t>
            </a:r>
            <a:r>
              <a:rPr lang="ru-RU" sz="1100" dirty="0" err="1" smtClean="0"/>
              <a:t>bubb</a:t>
            </a:r>
            <a:r>
              <a:rPr lang="en-US" sz="1100" dirty="0" smtClean="0"/>
              <a:t>l</a:t>
            </a:r>
            <a:r>
              <a:rPr lang="ru-RU" sz="1100" dirty="0" err="1" smtClean="0"/>
              <a:t>e-test</a:t>
            </a:r>
            <a:r>
              <a:rPr lang="ru-RU" sz="1100" dirty="0" smtClean="0"/>
              <a:t>) [3,8,9,12,13].</a:t>
            </a:r>
            <a:r>
              <a:rPr lang="ru-RU" sz="1100" b="1" dirty="0" smtClean="0"/>
              <a:t> </a:t>
            </a:r>
            <a:r>
              <a:rPr lang="ru-RU" sz="1100" dirty="0" smtClean="0"/>
              <a:t> </a:t>
            </a:r>
          </a:p>
          <a:p>
            <a:pPr algn="just"/>
            <a:r>
              <a:rPr lang="ru-RU" sz="1100" dirty="0" smtClean="0"/>
              <a:t>Врачи первичного звена должны быть информированы о возможности парадоксальной эмболии при наличии ООО и риске криптогенного инсульта, особенностях диагностики и тактике ведения подобных пациентов.</a:t>
            </a:r>
          </a:p>
          <a:p>
            <a:pPr marL="0" indent="0" algn="just">
              <a:buNone/>
            </a:pPr>
            <a:endParaRPr lang="ru-RU" sz="1100" dirty="0" smtClean="0"/>
          </a:p>
          <a:p>
            <a:pPr marL="0" indent="0" algn="just">
              <a:buNone/>
            </a:pPr>
            <a:r>
              <a:rPr lang="ru-RU" sz="1100" dirty="0" smtClean="0"/>
              <a:t>      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Цель: представить клинические случаи ишемического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инсульта, ассоциированного с функционирующим ООО, у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пациентов молодого возраста. </a:t>
            </a:r>
          </a:p>
          <a:p>
            <a:endParaRPr lang="en-GB" sz="1200" dirty="0"/>
          </a:p>
        </p:txBody>
      </p:sp>
      <p:sp>
        <p:nvSpPr>
          <p:cNvPr id="15" name="Text Placeholder 3"/>
          <p:cNvSpPr>
            <a:spLocks noGrp="1"/>
          </p:cNvSpPr>
          <p:nvPr/>
        </p:nvSpPr>
        <p:spPr>
          <a:xfrm>
            <a:off x="5800328" y="4803998"/>
            <a:ext cx="3308176" cy="3395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087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11560" y="4803998"/>
            <a:ext cx="8075240" cy="23711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</a:t>
            </a:r>
            <a:r>
              <a:rPr lang="ru-RU" sz="900" dirty="0"/>
              <a:t>цитирования</a:t>
            </a:r>
            <a:r>
              <a:rPr lang="ru-RU" sz="900" dirty="0" smtClean="0"/>
              <a:t>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r>
              <a:rPr lang="ru-RU" sz="900" dirty="0"/>
              <a:t> </a:t>
            </a: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</a:t>
            </a:r>
            <a:r>
              <a:rPr lang="ru-RU" sz="2000" b="1" dirty="0" smtClean="0">
                <a:solidFill>
                  <a:srgbClr val="005DAC"/>
                </a:solidFill>
              </a:rPr>
              <a:t>СЛУЧАЯ № 1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Исследования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07504" y="699542"/>
            <a:ext cx="4460304" cy="3153797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4000" dirty="0" smtClean="0"/>
              <a:t>МРТ головного мозга  от 26.01.24: в продолговатом мозге справа визуализируется очаг повышенного МР-сигнала 12*8 мм. 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Общий анализ крови от 26.01.24: эритроциты 4,3*10</a:t>
            </a:r>
            <a:r>
              <a:rPr lang="ru-RU" sz="4000" baseline="30000" dirty="0" smtClean="0"/>
              <a:t>12</a:t>
            </a:r>
            <a:r>
              <a:rPr lang="ru-RU" sz="4000" dirty="0" smtClean="0"/>
              <a:t>/л, гемоглобин 124 г/л, тромбоциты 196*10</a:t>
            </a:r>
            <a:r>
              <a:rPr lang="ru-RU" sz="4000" baseline="30000" dirty="0" smtClean="0"/>
              <a:t>9</a:t>
            </a:r>
            <a:r>
              <a:rPr lang="ru-RU" sz="4000" dirty="0" smtClean="0"/>
              <a:t>/л, лейкоциты 7,7*10</a:t>
            </a:r>
            <a:r>
              <a:rPr lang="ru-RU" sz="4000" baseline="30000" dirty="0" smtClean="0"/>
              <a:t>9</a:t>
            </a:r>
            <a:r>
              <a:rPr lang="ru-RU" sz="4000" dirty="0" smtClean="0"/>
              <a:t>/л, СОЭ 5 мм/час. 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Биохимический анализ крови от 26.01.24: общий белок 73 г/л, мочевина 4 </a:t>
            </a:r>
            <a:r>
              <a:rPr lang="ru-RU" sz="4000" dirty="0" err="1" smtClean="0"/>
              <a:t>ммоль</a:t>
            </a:r>
            <a:r>
              <a:rPr lang="ru-RU" sz="4000" dirty="0" smtClean="0"/>
              <a:t>/л, </a:t>
            </a:r>
            <a:r>
              <a:rPr lang="ru-RU" sz="4000" dirty="0" err="1" smtClean="0"/>
              <a:t>креатинин</a:t>
            </a:r>
            <a:r>
              <a:rPr lang="ru-RU" sz="4000" dirty="0" smtClean="0"/>
              <a:t> 79 </a:t>
            </a:r>
            <a:r>
              <a:rPr lang="ru-RU" sz="4000" dirty="0" err="1" smtClean="0"/>
              <a:t>мкмоль</a:t>
            </a:r>
            <a:r>
              <a:rPr lang="ru-RU" sz="4000" dirty="0" smtClean="0"/>
              <a:t>/л, глюкоза 4,9 </a:t>
            </a:r>
            <a:r>
              <a:rPr lang="ru-RU" sz="4000" dirty="0" err="1" smtClean="0"/>
              <a:t>ммоль</a:t>
            </a:r>
            <a:r>
              <a:rPr lang="ru-RU" sz="4000" dirty="0" smtClean="0"/>
              <a:t>/л, АСТ 19 </a:t>
            </a:r>
            <a:r>
              <a:rPr lang="ru-RU" sz="4000" dirty="0" err="1" smtClean="0"/>
              <a:t>ед</a:t>
            </a:r>
            <a:r>
              <a:rPr lang="ru-RU" sz="4000" dirty="0" smtClean="0"/>
              <a:t>/л, АЛТ 23 </a:t>
            </a:r>
            <a:r>
              <a:rPr lang="ru-RU" sz="4000" dirty="0" err="1" smtClean="0"/>
              <a:t>ед</a:t>
            </a:r>
            <a:r>
              <a:rPr lang="ru-RU" sz="4000" dirty="0" smtClean="0"/>
              <a:t>/л, общий холестерин  3,94 </a:t>
            </a:r>
            <a:r>
              <a:rPr lang="ru-RU" sz="4000" dirty="0" err="1" smtClean="0"/>
              <a:t>ммоль</a:t>
            </a:r>
            <a:r>
              <a:rPr lang="ru-RU" sz="4000" dirty="0" smtClean="0"/>
              <a:t>/л,  ЛПНП 2,5 </a:t>
            </a:r>
            <a:r>
              <a:rPr lang="ru-RU" sz="4000" dirty="0" err="1" smtClean="0"/>
              <a:t>ммоль</a:t>
            </a:r>
            <a:r>
              <a:rPr lang="ru-RU" sz="4000" dirty="0" smtClean="0"/>
              <a:t>/л, ЛПВП 1,3 </a:t>
            </a:r>
            <a:r>
              <a:rPr lang="ru-RU" sz="4000" dirty="0" err="1" smtClean="0"/>
              <a:t>ммоль</a:t>
            </a:r>
            <a:r>
              <a:rPr lang="ru-RU" sz="4000" dirty="0" smtClean="0"/>
              <a:t>/л, триглицериды 0,69 </a:t>
            </a:r>
            <a:r>
              <a:rPr lang="ru-RU" sz="4000" dirty="0" err="1" smtClean="0"/>
              <a:t>ммоль</a:t>
            </a:r>
            <a:r>
              <a:rPr lang="ru-RU" sz="4000" dirty="0" smtClean="0"/>
              <a:t>/л,                         С-реактивный белок 0,37 </a:t>
            </a:r>
            <a:r>
              <a:rPr lang="ru-RU" sz="4000" dirty="0" err="1" smtClean="0"/>
              <a:t>ед</a:t>
            </a:r>
            <a:r>
              <a:rPr lang="ru-RU" sz="4000" dirty="0" smtClean="0"/>
              <a:t>/л.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Скрининг на </a:t>
            </a:r>
            <a:r>
              <a:rPr lang="ru-RU" sz="4000" dirty="0" err="1" smtClean="0"/>
              <a:t>гиперкоагуляционные</a:t>
            </a:r>
            <a:r>
              <a:rPr lang="ru-RU" sz="4000" dirty="0" smtClean="0"/>
              <a:t> синдромы от 30.01.24: антитела к </a:t>
            </a:r>
            <a:r>
              <a:rPr lang="ru-RU" sz="4000" dirty="0" err="1" smtClean="0"/>
              <a:t>кардиолипину</a:t>
            </a:r>
            <a:r>
              <a:rPr lang="ru-RU" sz="4000" dirty="0" smtClean="0"/>
              <a:t> </a:t>
            </a:r>
            <a:r>
              <a:rPr lang="ru-RU" sz="4000" dirty="0" err="1" smtClean="0"/>
              <a:t>IgM</a:t>
            </a:r>
            <a:r>
              <a:rPr lang="ru-RU" sz="4000" dirty="0" smtClean="0"/>
              <a:t> 9,94 </a:t>
            </a:r>
            <a:r>
              <a:rPr lang="ru-RU" sz="4000" dirty="0" err="1" smtClean="0"/>
              <a:t>ед</a:t>
            </a:r>
            <a:r>
              <a:rPr lang="ru-RU" sz="4000" dirty="0" smtClean="0"/>
              <a:t>/мл (норма&lt;7), антитела к </a:t>
            </a:r>
            <a:r>
              <a:rPr lang="ru-RU" sz="4000" dirty="0" err="1" smtClean="0"/>
              <a:t>кардиолипину</a:t>
            </a:r>
            <a:r>
              <a:rPr lang="ru-RU" sz="4000" dirty="0" smtClean="0"/>
              <a:t> </a:t>
            </a:r>
            <a:r>
              <a:rPr lang="ru-RU" sz="4000" dirty="0" err="1" smtClean="0"/>
              <a:t>Ig</a:t>
            </a:r>
            <a:r>
              <a:rPr lang="en-US" sz="4000" dirty="0" smtClean="0"/>
              <a:t>G</a:t>
            </a:r>
            <a:r>
              <a:rPr lang="ru-RU" sz="4000" dirty="0" smtClean="0"/>
              <a:t> 1,64 </a:t>
            </a:r>
            <a:r>
              <a:rPr lang="ru-RU" sz="4000" dirty="0" err="1" smtClean="0"/>
              <a:t>ед</a:t>
            </a:r>
            <a:r>
              <a:rPr lang="ru-RU" sz="4000" dirty="0" smtClean="0"/>
              <a:t>/мл (норма&lt;10), антитела к бета-2-гликопротеину </a:t>
            </a:r>
            <a:r>
              <a:rPr lang="en-US" sz="4000" dirty="0" smtClean="0"/>
              <a:t>I</a:t>
            </a:r>
            <a:r>
              <a:rPr lang="ru-RU" sz="4000" dirty="0" smtClean="0"/>
              <a:t>, </a:t>
            </a:r>
            <a:r>
              <a:rPr lang="ru-RU" sz="4000" dirty="0" err="1" smtClean="0"/>
              <a:t>IgG+A+M</a:t>
            </a:r>
            <a:r>
              <a:rPr lang="ru-RU" sz="4000" dirty="0" smtClean="0"/>
              <a:t> 22,61 </a:t>
            </a:r>
            <a:r>
              <a:rPr lang="ru-RU" sz="4000" dirty="0" err="1" smtClean="0"/>
              <a:t>ед</a:t>
            </a:r>
            <a:r>
              <a:rPr lang="ru-RU" sz="4000" dirty="0" smtClean="0"/>
              <a:t>/мл (норма&lt;20), </a:t>
            </a:r>
            <a:r>
              <a:rPr lang="ru-RU" sz="4000" dirty="0" err="1" smtClean="0"/>
              <a:t>антитромбин</a:t>
            </a:r>
            <a:r>
              <a:rPr lang="ru-RU" sz="4000" dirty="0" smtClean="0"/>
              <a:t> III 101% (</a:t>
            </a:r>
            <a:r>
              <a:rPr lang="ru-RU" sz="4000" dirty="0" err="1" smtClean="0"/>
              <a:t>референсные</a:t>
            </a:r>
            <a:r>
              <a:rPr lang="ru-RU" sz="4000" dirty="0" smtClean="0"/>
              <a:t> значения 83-128), </a:t>
            </a:r>
            <a:r>
              <a:rPr lang="ru-RU" sz="4000" dirty="0" err="1" smtClean="0"/>
              <a:t>скрининговый</a:t>
            </a:r>
            <a:r>
              <a:rPr lang="ru-RU" sz="4000" dirty="0" smtClean="0"/>
              <a:t> тест с ядом гадюки Рассела 0,92 (&lt;1,2), волчаночный антикоагулянт не обнаружен, протеин С 85% (70-140), протеин </a:t>
            </a:r>
            <a:r>
              <a:rPr lang="en-US" sz="4000" dirty="0" smtClean="0"/>
              <a:t>S</a:t>
            </a:r>
            <a:r>
              <a:rPr lang="ru-RU" sz="4000" dirty="0" smtClean="0"/>
              <a:t> свободный 78,9% (54,7–123,7).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Исследование крови в динамике от 29.04.24</a:t>
            </a:r>
            <a:r>
              <a:rPr lang="ru-RU" sz="4000" dirty="0"/>
              <a:t>: антитела к </a:t>
            </a:r>
            <a:r>
              <a:rPr lang="ru-RU" sz="4000" dirty="0" err="1"/>
              <a:t>кардиолипину</a:t>
            </a:r>
            <a:r>
              <a:rPr lang="ru-RU" sz="4000" dirty="0"/>
              <a:t> </a:t>
            </a:r>
            <a:r>
              <a:rPr lang="ru-RU" sz="4000" dirty="0" err="1"/>
              <a:t>IgM</a:t>
            </a:r>
            <a:r>
              <a:rPr lang="ru-RU" sz="4000" dirty="0"/>
              <a:t> 9,35 </a:t>
            </a:r>
            <a:r>
              <a:rPr lang="ru-RU" sz="4000" dirty="0" err="1"/>
              <a:t>ед</a:t>
            </a:r>
            <a:r>
              <a:rPr lang="ru-RU" sz="4000" dirty="0"/>
              <a:t>/мл (норма&lt;7), антитела к бета-2-гликопротеину </a:t>
            </a:r>
            <a:r>
              <a:rPr lang="en-US" sz="4000" dirty="0"/>
              <a:t>I</a:t>
            </a:r>
            <a:r>
              <a:rPr lang="ru-RU" sz="4000" dirty="0"/>
              <a:t>, </a:t>
            </a:r>
            <a:r>
              <a:rPr lang="ru-RU" sz="4000" dirty="0" err="1"/>
              <a:t>IgG+A+M</a:t>
            </a:r>
            <a:r>
              <a:rPr lang="ru-RU" sz="4000" dirty="0"/>
              <a:t> 10,39 </a:t>
            </a:r>
            <a:r>
              <a:rPr lang="ru-RU" sz="4000" dirty="0" err="1"/>
              <a:t>ед</a:t>
            </a:r>
            <a:r>
              <a:rPr lang="ru-RU" sz="4000" dirty="0"/>
              <a:t>/мл (норма &lt; 20</a:t>
            </a:r>
            <a:r>
              <a:rPr lang="ru-RU" sz="4000" dirty="0" smtClean="0"/>
              <a:t>).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ЭКГ: ритм синусовый. ЭОС отклонена влево. Блокада передней ветви левой ножки пучка Гиса. </a:t>
            </a:r>
          </a:p>
          <a:p>
            <a:pPr algn="just">
              <a:lnSpc>
                <a:spcPct val="120000"/>
              </a:lnSpc>
            </a:pPr>
            <a:r>
              <a:rPr lang="ru-RU" sz="4000" dirty="0" err="1" smtClean="0"/>
              <a:t>Холтеровское</a:t>
            </a:r>
            <a:r>
              <a:rPr lang="ru-RU" sz="4000" dirty="0" smtClean="0"/>
              <a:t> </a:t>
            </a:r>
            <a:r>
              <a:rPr lang="ru-RU" sz="4000" dirty="0" err="1"/>
              <a:t>мониторирование</a:t>
            </a:r>
            <a:r>
              <a:rPr lang="ru-RU" sz="4000" dirty="0"/>
              <a:t> ЭКГ от 30.01.24 и 24.02.24: синусовый ритм, одиночная </a:t>
            </a:r>
            <a:r>
              <a:rPr lang="ru-RU" sz="4000" dirty="0" err="1"/>
              <a:t>наджелудочковая</a:t>
            </a:r>
            <a:r>
              <a:rPr lang="ru-RU" sz="4000" dirty="0"/>
              <a:t> экстрасистолия. </a:t>
            </a:r>
            <a:endParaRPr lang="ru-RU" sz="40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4000" dirty="0" smtClean="0"/>
              <a:t>                                                                                   </a:t>
            </a:r>
            <a:endParaRPr lang="en-GB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716016" y="577430"/>
            <a:ext cx="4176464" cy="380762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</a:pPr>
            <a:r>
              <a:rPr lang="ru-RU" sz="4000" dirty="0"/>
              <a:t>УЗДС вен нижних конечностей от 30.01.24: признаков тромбоза не </a:t>
            </a:r>
            <a:r>
              <a:rPr lang="ru-RU" sz="4000" dirty="0" smtClean="0"/>
              <a:t>выявлено.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ЭХОКГ </a:t>
            </a:r>
            <a:r>
              <a:rPr lang="ru-RU" sz="4000" dirty="0"/>
              <a:t>от 27.01.24: полости сердца не расширены,  фракция выброса левого желудочка 71%, нарушений локальной сократимости не выявлено. </a:t>
            </a:r>
            <a:r>
              <a:rPr lang="ru-RU" sz="4000" dirty="0" smtClean="0"/>
              <a:t>Недостаточность митрального, </a:t>
            </a:r>
            <a:r>
              <a:rPr lang="ru-RU" sz="4000" dirty="0" err="1" smtClean="0"/>
              <a:t>трикуспидального</a:t>
            </a:r>
            <a:r>
              <a:rPr lang="ru-RU" sz="4000" dirty="0" smtClean="0"/>
              <a:t> клапанов, клапана </a:t>
            </a:r>
            <a:r>
              <a:rPr lang="ru-RU" sz="4000" dirty="0"/>
              <a:t>легочной артерии 1 степени. </a:t>
            </a:r>
            <a:endParaRPr lang="ru-RU" sz="4000" dirty="0" smtClean="0"/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Билатеральное </a:t>
            </a:r>
            <a:r>
              <a:rPr lang="ru-RU" sz="4000" dirty="0" err="1" smtClean="0"/>
              <a:t>мониторирование</a:t>
            </a:r>
            <a:r>
              <a:rPr lang="ru-RU" sz="4000" dirty="0" smtClean="0"/>
              <a:t> кровотока в средней мозговой артерии с </a:t>
            </a:r>
            <a:r>
              <a:rPr lang="ru-RU" sz="4000" dirty="0" err="1" smtClean="0"/>
              <a:t>микроэмболодетекцией</a:t>
            </a:r>
            <a:r>
              <a:rPr lang="ru-RU" sz="4000" dirty="0" smtClean="0"/>
              <a:t> от 27.01.24: получено 6 </a:t>
            </a:r>
            <a:r>
              <a:rPr lang="ru-RU" sz="4000" dirty="0" err="1" smtClean="0"/>
              <a:t>микроэмболических</a:t>
            </a:r>
            <a:r>
              <a:rPr lang="ru-RU" sz="4000" dirty="0" smtClean="0"/>
              <a:t> сигналов по правой средней мозговой артерии - проба отрицательная. </a:t>
            </a:r>
          </a:p>
          <a:p>
            <a:pPr algn="just">
              <a:lnSpc>
                <a:spcPct val="120000"/>
              </a:lnSpc>
            </a:pPr>
            <a:r>
              <a:rPr lang="ru-RU" sz="4000" dirty="0" smtClean="0"/>
              <a:t>Повторное билатеральное </a:t>
            </a:r>
            <a:r>
              <a:rPr lang="ru-RU" sz="4000" dirty="0" err="1"/>
              <a:t>мониторирование</a:t>
            </a:r>
            <a:r>
              <a:rPr lang="ru-RU" sz="4000" dirty="0"/>
              <a:t> кровотока в средней мозговой артерии от </a:t>
            </a:r>
            <a:r>
              <a:rPr lang="ru-RU" sz="4000" dirty="0" smtClean="0"/>
              <a:t>26.02.24: пузырьковая </a:t>
            </a:r>
            <a:r>
              <a:rPr lang="ru-RU" sz="4000" dirty="0"/>
              <a:t>проба положительная. </a:t>
            </a:r>
            <a:endParaRPr lang="ru-RU" sz="4000" dirty="0" smtClean="0"/>
          </a:p>
          <a:p>
            <a:pPr algn="just">
              <a:lnSpc>
                <a:spcPct val="120000"/>
              </a:lnSpc>
            </a:pPr>
            <a:r>
              <a:rPr lang="ru-RU" sz="4000" dirty="0" err="1" smtClean="0"/>
              <a:t>Чреспищеводная</a:t>
            </a:r>
            <a:r>
              <a:rPr lang="ru-RU" sz="4000" dirty="0" smtClean="0"/>
              <a:t> ЭХОКГ от 30.01.24:  </a:t>
            </a:r>
            <a:r>
              <a:rPr lang="ru-RU" sz="4000" dirty="0"/>
              <a:t>в</a:t>
            </a:r>
            <a:r>
              <a:rPr lang="ru-RU" sz="4000" dirty="0" smtClean="0"/>
              <a:t> области </a:t>
            </a:r>
            <a:r>
              <a:rPr lang="ru-RU" sz="4000" dirty="0" err="1" smtClean="0"/>
              <a:t>межпредсердной</a:t>
            </a:r>
            <a:r>
              <a:rPr lang="ru-RU" sz="4000" dirty="0" smtClean="0"/>
              <a:t> перегородки – овальное окно,  прикрыто клапаном, сброса не обнаружено.  </a:t>
            </a:r>
          </a:p>
          <a:p>
            <a:pPr algn="just">
              <a:lnSpc>
                <a:spcPct val="120000"/>
              </a:lnSpc>
            </a:pPr>
            <a:r>
              <a:rPr lang="ru-RU" sz="4000" dirty="0" err="1" smtClean="0"/>
              <a:t>Чреспищеводная</a:t>
            </a:r>
            <a:r>
              <a:rPr lang="ru-RU" sz="4000" dirty="0" smtClean="0"/>
              <a:t>  ЭХОКГ от 26.06.24 (в ФГБУ «НМИЦК им. акад. Е.И.Чазова» Минздрава России):  сброса  не выявлено; при «тугом» </a:t>
            </a:r>
            <a:r>
              <a:rPr lang="ru-RU" sz="4000" dirty="0" err="1" smtClean="0"/>
              <a:t>контрастировании</a:t>
            </a:r>
            <a:r>
              <a:rPr lang="ru-RU" sz="4000" dirty="0" smtClean="0"/>
              <a:t> правых отделов сердца </a:t>
            </a:r>
            <a:r>
              <a:rPr lang="ru-RU" sz="4000" dirty="0" err="1" smtClean="0"/>
              <a:t>ажитированным</a:t>
            </a:r>
            <a:r>
              <a:rPr lang="ru-RU" sz="4000" dirty="0" smtClean="0"/>
              <a:t>  </a:t>
            </a:r>
            <a:r>
              <a:rPr lang="ru-RU" sz="4000" dirty="0" err="1" smtClean="0"/>
              <a:t>физраствором</a:t>
            </a:r>
            <a:r>
              <a:rPr lang="ru-RU" sz="4000" dirty="0" smtClean="0"/>
              <a:t> и проведении пробы </a:t>
            </a:r>
            <a:r>
              <a:rPr lang="ru-RU" sz="4000" dirty="0" err="1" smtClean="0"/>
              <a:t>Вальсальвы</a:t>
            </a:r>
            <a:r>
              <a:rPr lang="ru-RU" sz="4000" dirty="0" smtClean="0"/>
              <a:t> - умеренное (15-20 ед.) поступление пузырьков воздуха в левые отделы сердца через овальное окно – проба положительная, соответствует умеренному право-левому шунту. </a:t>
            </a:r>
          </a:p>
          <a:p>
            <a:endParaRPr lang="en-GB" sz="4000" dirty="0"/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767264"/>
            <a:ext cx="3236168" cy="2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781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11560" y="4659982"/>
            <a:ext cx="6628928" cy="34405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цитирования</a:t>
            </a:r>
            <a:r>
              <a:rPr lang="ru-RU" sz="900" dirty="0"/>
              <a:t>: Матвиенко Е. Е., Матвиенко М. Д. Ишемический инсульт у молодых женщин с функционирующим открытым овальным окном. </a:t>
            </a:r>
            <a:r>
              <a:rPr lang="ru-RU" sz="900" dirty="0" smtClean="0"/>
              <a:t>Клинические </a:t>
            </a:r>
            <a:r>
              <a:rPr lang="ru-RU" sz="900" dirty="0"/>
              <a:t>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</a:t>
            </a:r>
            <a:r>
              <a:rPr lang="ru-RU" sz="2000" b="1" dirty="0" smtClean="0">
                <a:solidFill>
                  <a:srgbClr val="005DAC"/>
                </a:solidFill>
              </a:rPr>
              <a:t>СЛУЧАЯ № 1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История и результаты осмотра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79512" y="828727"/>
            <a:ext cx="8640960" cy="36501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100" b="1" i="1" dirty="0" smtClean="0"/>
              <a:t>Пациентка № 1</a:t>
            </a:r>
            <a:r>
              <a:rPr lang="ru-RU" sz="1100" i="1" dirty="0" smtClean="0"/>
              <a:t>, 20 лет</a:t>
            </a:r>
            <a:r>
              <a:rPr lang="ru-RU" sz="1100" dirty="0" smtClean="0"/>
              <a:t>, 22.01.24 обратилась в поликлинику к терапевту с жалобами на преходящее онемение большого пальца левой стопы и 4-5-х пальцев левой кисти, общую слабость  в течение 4 дней. В анамнезе: </a:t>
            </a:r>
            <a:r>
              <a:rPr lang="ru-RU" sz="1100" dirty="0" err="1" smtClean="0"/>
              <a:t>вегето-сосудистая</a:t>
            </a:r>
            <a:r>
              <a:rPr lang="ru-RU" sz="1100" dirty="0" smtClean="0"/>
              <a:t> </a:t>
            </a:r>
            <a:r>
              <a:rPr lang="ru-RU" sz="1100" dirty="0" err="1" smtClean="0"/>
              <a:t>дистония</a:t>
            </a:r>
            <a:r>
              <a:rPr lang="ru-RU" sz="1100" dirty="0" smtClean="0"/>
              <a:t> по гипотоническому типу, миопия средней степени. Вредные привычки отрицает. Наследственность не отягощена.</a:t>
            </a:r>
          </a:p>
          <a:p>
            <a:pPr algn="just"/>
            <a:r>
              <a:rPr lang="ru-RU" sz="1100" u="sng" dirty="0" smtClean="0"/>
              <a:t>Результаты </a:t>
            </a:r>
            <a:r>
              <a:rPr lang="ru-RU" sz="1100" u="sng" dirty="0" err="1" smtClean="0"/>
              <a:t>физикального</a:t>
            </a:r>
            <a:r>
              <a:rPr lang="ru-RU" sz="1100" u="sng" dirty="0" smtClean="0"/>
              <a:t> осмотра</a:t>
            </a:r>
            <a:r>
              <a:rPr lang="ru-RU" sz="1100" dirty="0" smtClean="0"/>
              <a:t>: состояние удовлетворительное.  Рост 165 см, масса тела 51 кг, индекс массы тела 18,73 кг/м². Кожные покровы  чистые, отеков нет. Частота дыхания 16 в минуту, в легких везикулярное дыхание, хрипов нет. Границы сердца не расширены. Тона сердца звучные, ритмичные. АД 100/60 мм </a:t>
            </a:r>
            <a:r>
              <a:rPr lang="ru-RU" sz="1100" dirty="0" err="1" smtClean="0"/>
              <a:t>рт</a:t>
            </a:r>
            <a:r>
              <a:rPr lang="ru-RU" sz="1100" dirty="0" smtClean="0"/>
              <a:t> ст. Частота сердечных сокращений 80 ударов в минуту.    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 В исходном неврологическом статусе:  конвергенция ослаблена, отмечается снижение чувствительности на левой руке.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 </a:t>
            </a:r>
            <a:r>
              <a:rPr lang="ru-RU" sz="1100" dirty="0" err="1" smtClean="0"/>
              <a:t>Координаторные</a:t>
            </a:r>
            <a:r>
              <a:rPr lang="ru-RU" sz="1100" dirty="0" smtClean="0"/>
              <a:t> пробы выполняет неуверенно. </a:t>
            </a:r>
          </a:p>
          <a:p>
            <a:pPr algn="just"/>
            <a:r>
              <a:rPr lang="ru-RU" sz="1100" u="sng" dirty="0" smtClean="0"/>
              <a:t>Предварительный диагноз</a:t>
            </a:r>
            <a:r>
              <a:rPr lang="ru-RU" sz="1100" dirty="0" smtClean="0"/>
              <a:t>: </a:t>
            </a:r>
            <a:r>
              <a:rPr lang="ru-RU" sz="1100" dirty="0" err="1" smtClean="0"/>
              <a:t>Вегето-сосудистая</a:t>
            </a:r>
            <a:r>
              <a:rPr lang="ru-RU" sz="1100" dirty="0" smtClean="0"/>
              <a:t> </a:t>
            </a:r>
            <a:r>
              <a:rPr lang="ru-RU" sz="1100" dirty="0" err="1" smtClean="0"/>
              <a:t>дистония</a:t>
            </a:r>
            <a:r>
              <a:rPr lang="ru-RU" sz="1100" dirty="0" smtClean="0"/>
              <a:t> по смешанному типу. Остеохондроз шейного отдела позвоночника. </a:t>
            </a:r>
            <a:endParaRPr lang="ru-RU" sz="1100" dirty="0"/>
          </a:p>
          <a:p>
            <a:pPr marL="0" indent="0" algn="just">
              <a:buNone/>
            </a:pPr>
            <a:r>
              <a:rPr lang="ru-RU" sz="1100" dirty="0" smtClean="0"/>
              <a:t>           25.01.24 пациентка осмотрена окулистом и неврологом, направлена на МРТ головного мозга.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 26.01.24 </a:t>
            </a:r>
            <a:r>
              <a:rPr lang="ru-RU" sz="1100" dirty="0"/>
              <a:t>госпитализирована </a:t>
            </a:r>
            <a:r>
              <a:rPr lang="ru-RU" sz="1100" dirty="0" smtClean="0"/>
              <a:t>в отделение </a:t>
            </a:r>
            <a:r>
              <a:rPr lang="ru-RU" sz="1100" dirty="0"/>
              <a:t>для больных острым нарушением мозгового кровообращения ВОКБ № </a:t>
            </a:r>
            <a:r>
              <a:rPr lang="ru-RU" sz="1100" dirty="0" smtClean="0"/>
              <a:t>1.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 При </a:t>
            </a:r>
            <a:r>
              <a:rPr lang="ru-RU" sz="1100" dirty="0"/>
              <a:t>поступлении в стационар: в неврологическом статусе – диплопия в сторону вправо, язык с тенденцией влево, </a:t>
            </a:r>
            <a:r>
              <a:rPr lang="ru-RU" sz="1100" dirty="0" smtClean="0"/>
              <a:t>левосторонняя </a:t>
            </a:r>
          </a:p>
          <a:p>
            <a:pPr marL="0" indent="0" algn="just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 </a:t>
            </a:r>
            <a:r>
              <a:rPr lang="ru-RU" sz="1100" dirty="0" err="1" smtClean="0"/>
              <a:t>гемигипестезия</a:t>
            </a:r>
            <a:r>
              <a:rPr lang="ru-RU" sz="1100" dirty="0"/>
              <a:t>, сухожильные рефлексы D&lt;S.</a:t>
            </a:r>
          </a:p>
          <a:p>
            <a:pPr algn="just"/>
            <a:r>
              <a:rPr lang="ru-RU" sz="1100" u="sng" dirty="0" smtClean="0"/>
              <a:t>Клинический </a:t>
            </a:r>
            <a:r>
              <a:rPr lang="ru-RU" sz="1100" u="sng" dirty="0"/>
              <a:t>диагноз</a:t>
            </a:r>
            <a:r>
              <a:rPr lang="ru-RU" sz="1100" dirty="0"/>
              <a:t>: ЦВБ. Ишемический инсульт в вертебробазилярном бассейне от 21.01.24, другой уточненный патогенетический   </a:t>
            </a:r>
            <a:r>
              <a:rPr lang="ru-RU" sz="1100" dirty="0" smtClean="0"/>
              <a:t>вариант </a:t>
            </a:r>
            <a:r>
              <a:rPr lang="ru-RU" sz="1100" dirty="0"/>
              <a:t>по критериям TOAST, ассоциированный с функционирующим ООО,  с формированием очага ишемии в продолговатом мозге справа </a:t>
            </a:r>
            <a:r>
              <a:rPr lang="ru-RU" sz="1100" dirty="0" smtClean="0"/>
              <a:t>размером </a:t>
            </a:r>
            <a:r>
              <a:rPr lang="ru-RU" sz="1100" dirty="0"/>
              <a:t>12*8 мм. Синдром левосторонней </a:t>
            </a:r>
            <a:r>
              <a:rPr lang="ru-RU" sz="1100" dirty="0" err="1"/>
              <a:t>гемигипестезии</a:t>
            </a:r>
            <a:r>
              <a:rPr lang="ru-RU" sz="1100" dirty="0"/>
              <a:t>. </a:t>
            </a:r>
            <a:r>
              <a:rPr lang="ru-RU" sz="1100" dirty="0" smtClean="0"/>
              <a:t>Диплопия.</a:t>
            </a:r>
          </a:p>
          <a:p>
            <a:pPr algn="just"/>
            <a:r>
              <a:rPr lang="ru-RU" sz="1100" dirty="0" smtClean="0"/>
              <a:t>26.06.24 в </a:t>
            </a:r>
            <a:r>
              <a:rPr lang="ru-RU" sz="1100" dirty="0"/>
              <a:t>условиях ФГБУ «НМИЦК им. </a:t>
            </a:r>
            <a:r>
              <a:rPr lang="ru-RU" sz="1100" dirty="0" smtClean="0"/>
              <a:t>акад. </a:t>
            </a:r>
            <a:r>
              <a:rPr lang="ru-RU" sz="1100" dirty="0" err="1"/>
              <a:t>Е.И.Чазова</a:t>
            </a:r>
            <a:r>
              <a:rPr lang="ru-RU" sz="1100" dirty="0"/>
              <a:t>» Минздрава России проведено  </a:t>
            </a:r>
            <a:r>
              <a:rPr lang="ru-RU" sz="1100" dirty="0" err="1" smtClean="0"/>
              <a:t>эндоваскулярное</a:t>
            </a:r>
            <a:r>
              <a:rPr lang="ru-RU" sz="1100" dirty="0" smtClean="0"/>
              <a:t> закрытие  ООО </a:t>
            </a:r>
            <a:r>
              <a:rPr lang="ru-RU" sz="1100" dirty="0" err="1" smtClean="0"/>
              <a:t>окклюдером</a:t>
            </a:r>
            <a:r>
              <a:rPr lang="ru-RU" sz="1100" dirty="0" smtClean="0"/>
              <a:t> </a:t>
            </a:r>
            <a:r>
              <a:rPr lang="ru-RU" sz="1100" dirty="0" err="1" smtClean="0"/>
              <a:t>Figulla</a:t>
            </a:r>
            <a:r>
              <a:rPr lang="ru-RU" sz="1100" dirty="0" smtClean="0"/>
              <a:t> </a:t>
            </a:r>
            <a:r>
              <a:rPr lang="ru-RU" sz="1100" dirty="0" err="1" smtClean="0"/>
              <a:t>Flex</a:t>
            </a:r>
            <a:r>
              <a:rPr lang="ru-RU" sz="1100" dirty="0" smtClean="0"/>
              <a:t> </a:t>
            </a:r>
            <a:r>
              <a:rPr lang="en-US" sz="1100" dirty="0" smtClean="0"/>
              <a:t>UNI </a:t>
            </a:r>
            <a:r>
              <a:rPr lang="ru-RU" sz="1100" dirty="0" smtClean="0"/>
              <a:t>24. </a:t>
            </a:r>
          </a:p>
          <a:p>
            <a:pPr algn="just"/>
            <a:r>
              <a:rPr lang="ru-RU" sz="1100" dirty="0" err="1" smtClean="0"/>
              <a:t>Катамнез</a:t>
            </a:r>
            <a:r>
              <a:rPr lang="ru-RU" sz="1100" dirty="0" smtClean="0"/>
              <a:t>: пациентка вернулась к учебе. При динамическом наблюдении состояние стабильное, жалоб не предъявляет. </a:t>
            </a:r>
          </a:p>
          <a:p>
            <a:pPr marL="0" indent="0">
              <a:buNone/>
            </a:pPr>
            <a:r>
              <a:rPr lang="ru-RU" sz="1100" dirty="0" smtClean="0"/>
              <a:t> </a:t>
            </a:r>
            <a:r>
              <a:rPr lang="ru-RU" sz="1100" dirty="0"/>
              <a:t>    </a:t>
            </a:r>
            <a:r>
              <a:rPr lang="ru-RU" sz="1100" dirty="0" smtClean="0"/>
              <a:t>                                              </a:t>
            </a:r>
          </a:p>
          <a:p>
            <a:pPr marL="0" indent="0">
              <a:buNone/>
            </a:pPr>
            <a:r>
              <a:rPr lang="ru-RU" sz="900" dirty="0"/>
              <a:t> </a:t>
            </a:r>
            <a:r>
              <a:rPr lang="ru-RU" sz="900" dirty="0" smtClean="0"/>
              <a:t>   </a:t>
            </a:r>
            <a:endParaRPr lang="ru-RU" sz="1100" dirty="0" smtClean="0"/>
          </a:p>
          <a:p>
            <a:pPr marL="0" indent="0">
              <a:buNone/>
            </a:pPr>
            <a:r>
              <a:rPr lang="ru-RU" sz="900" dirty="0"/>
              <a:t>                                                    </a:t>
            </a:r>
            <a:endParaRPr lang="ru-RU" sz="900" dirty="0" smtClean="0"/>
          </a:p>
          <a:p>
            <a:pPr marL="0" indent="0">
              <a:buNone/>
            </a:pPr>
            <a:r>
              <a:rPr lang="ru-RU" sz="900" dirty="0"/>
              <a:t> </a:t>
            </a:r>
            <a:r>
              <a:rPr lang="ru-RU" sz="900" dirty="0" smtClean="0"/>
              <a:t>                         </a:t>
            </a:r>
            <a:endParaRPr lang="en-GB" sz="900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6228184" y="4767263"/>
            <a:ext cx="2808312" cy="271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476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39552" y="4767264"/>
            <a:ext cx="8147248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</a:t>
            </a:r>
            <a:r>
              <a:rPr lang="ru-RU" sz="900" dirty="0"/>
              <a:t>цитирования</a:t>
            </a:r>
            <a:r>
              <a:rPr lang="ru-RU" sz="900" dirty="0" smtClean="0"/>
              <a:t>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r>
              <a:rPr lang="ru-RU" sz="900" dirty="0"/>
              <a:t> </a:t>
            </a: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</a:t>
            </a:r>
            <a:r>
              <a:rPr lang="ru-RU" sz="2000" b="1" dirty="0" smtClean="0">
                <a:solidFill>
                  <a:srgbClr val="005DAC"/>
                </a:solidFill>
              </a:rPr>
              <a:t>СЛУЧАЯ № 2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Исследования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251520" y="769724"/>
            <a:ext cx="4176914" cy="3622275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000" dirty="0" smtClean="0"/>
              <a:t>КТ головного мозга от 22.12.23: в правой гемисфере мозжечка участок пониженной плотности 32,8*24,2 мм, в левой гемисфере 37*32 мм, в черве мозжечка 6,6*5,1 мм. </a:t>
            </a:r>
          </a:p>
          <a:p>
            <a:pPr algn="just"/>
            <a:r>
              <a:rPr lang="ru-RU" sz="1000" dirty="0" smtClean="0"/>
              <a:t>Общий анализ крови от 18.12.23: эритроциты 4,2*10</a:t>
            </a:r>
            <a:r>
              <a:rPr lang="ru-RU" sz="1000" baseline="30000" dirty="0" smtClean="0"/>
              <a:t>12</a:t>
            </a:r>
            <a:r>
              <a:rPr lang="ru-RU" sz="1000" dirty="0" smtClean="0"/>
              <a:t>/л, гемоглобин 133 г/л, тромбоциты 207*10</a:t>
            </a:r>
            <a:r>
              <a:rPr lang="ru-RU" sz="1000" baseline="30000" dirty="0" smtClean="0"/>
              <a:t>9</a:t>
            </a:r>
            <a:r>
              <a:rPr lang="ru-RU" sz="1000" dirty="0" smtClean="0"/>
              <a:t>/л, лейкоциты 4,4*10</a:t>
            </a:r>
            <a:r>
              <a:rPr lang="ru-RU" sz="1000" baseline="30000" dirty="0" smtClean="0"/>
              <a:t>9 </a:t>
            </a:r>
            <a:r>
              <a:rPr lang="ru-RU" sz="1000" dirty="0" smtClean="0"/>
              <a:t>/л, СОЭ 5 мм/час.</a:t>
            </a:r>
          </a:p>
          <a:p>
            <a:pPr algn="just"/>
            <a:r>
              <a:rPr lang="ru-RU" sz="1000" dirty="0" smtClean="0"/>
              <a:t>Биохимический анализ крови от 18.12.23: общий белок 75 г/л, мочевина 5,2 </a:t>
            </a:r>
            <a:r>
              <a:rPr lang="ru-RU" sz="1000" dirty="0" err="1" smtClean="0"/>
              <a:t>ммоль</a:t>
            </a:r>
            <a:r>
              <a:rPr lang="ru-RU" sz="1000" dirty="0" smtClean="0"/>
              <a:t>/л, </a:t>
            </a:r>
            <a:r>
              <a:rPr lang="ru-RU" sz="1000" dirty="0" err="1" smtClean="0"/>
              <a:t>креатинин</a:t>
            </a:r>
            <a:r>
              <a:rPr lang="ru-RU" sz="1000" dirty="0" smtClean="0"/>
              <a:t> 74 </a:t>
            </a:r>
            <a:r>
              <a:rPr lang="ru-RU" sz="1000" dirty="0" err="1" smtClean="0"/>
              <a:t>мкмоль</a:t>
            </a:r>
            <a:r>
              <a:rPr lang="ru-RU" sz="1000" dirty="0" smtClean="0"/>
              <a:t>/л, глюкоза 4,9 </a:t>
            </a:r>
            <a:r>
              <a:rPr lang="ru-RU" sz="1000" dirty="0" err="1" smtClean="0"/>
              <a:t>ммоль</a:t>
            </a:r>
            <a:r>
              <a:rPr lang="ru-RU" sz="1000" dirty="0" smtClean="0"/>
              <a:t>/л, АСТ 19 </a:t>
            </a:r>
            <a:r>
              <a:rPr lang="ru-RU" sz="1000" dirty="0" err="1" smtClean="0"/>
              <a:t>ед</a:t>
            </a:r>
            <a:r>
              <a:rPr lang="ru-RU" sz="1000" dirty="0" smtClean="0"/>
              <a:t>/л, АЛТ 38 </a:t>
            </a:r>
            <a:r>
              <a:rPr lang="ru-RU" sz="1000" dirty="0" err="1" smtClean="0"/>
              <a:t>ед</a:t>
            </a:r>
            <a:r>
              <a:rPr lang="ru-RU" sz="1000" dirty="0" smtClean="0"/>
              <a:t>/л, общий холестерин 3,8 </a:t>
            </a:r>
            <a:r>
              <a:rPr lang="ru-RU" sz="1000" dirty="0" err="1" smtClean="0"/>
              <a:t>ммоль</a:t>
            </a:r>
            <a:r>
              <a:rPr lang="ru-RU" sz="1000" dirty="0" smtClean="0"/>
              <a:t>/л, ЛПНП 1,47 </a:t>
            </a:r>
            <a:r>
              <a:rPr lang="ru-RU" sz="1000" dirty="0" err="1" smtClean="0"/>
              <a:t>ммоль</a:t>
            </a:r>
            <a:r>
              <a:rPr lang="ru-RU" sz="1000" dirty="0" smtClean="0"/>
              <a:t>/л, ЛПВП 1,5 </a:t>
            </a:r>
            <a:r>
              <a:rPr lang="ru-RU" sz="1000" dirty="0" err="1" smtClean="0"/>
              <a:t>ммоль</a:t>
            </a:r>
            <a:r>
              <a:rPr lang="ru-RU" sz="1000" dirty="0" smtClean="0"/>
              <a:t>/л,  триглицериды 0,79 </a:t>
            </a:r>
            <a:r>
              <a:rPr lang="ru-RU" sz="1000" dirty="0" err="1" smtClean="0"/>
              <a:t>ммоль</a:t>
            </a:r>
            <a:r>
              <a:rPr lang="ru-RU" sz="1000" dirty="0" smtClean="0"/>
              <a:t>/л</a:t>
            </a:r>
            <a:r>
              <a:rPr lang="ru-RU" sz="1000" dirty="0"/>
              <a:t>.</a:t>
            </a:r>
            <a:endParaRPr lang="ru-RU" sz="1000" dirty="0" smtClean="0"/>
          </a:p>
          <a:p>
            <a:pPr algn="just"/>
            <a:r>
              <a:rPr lang="ru-RU" sz="1000" dirty="0"/>
              <a:t>Скрининг на антифосфолипидный синдром от 26.12.23: антитела  к </a:t>
            </a:r>
            <a:r>
              <a:rPr lang="ru-RU" sz="1000" dirty="0" err="1"/>
              <a:t>кардиолипину</a:t>
            </a:r>
            <a:r>
              <a:rPr lang="ru-RU" sz="1000" dirty="0"/>
              <a:t> </a:t>
            </a:r>
            <a:r>
              <a:rPr lang="ru-RU" sz="1000" dirty="0" err="1"/>
              <a:t>IgМ</a:t>
            </a:r>
            <a:r>
              <a:rPr lang="ru-RU" sz="1000" dirty="0"/>
              <a:t> 3,0 </a:t>
            </a:r>
            <a:r>
              <a:rPr lang="ru-RU" sz="1000" dirty="0" err="1"/>
              <a:t>ед</a:t>
            </a:r>
            <a:r>
              <a:rPr lang="ru-RU" sz="1000" dirty="0"/>
              <a:t>/мл (норма &lt; 7),  антитела  к </a:t>
            </a:r>
            <a:r>
              <a:rPr lang="ru-RU" sz="1000" dirty="0" err="1"/>
              <a:t>кардиолипину</a:t>
            </a:r>
            <a:r>
              <a:rPr lang="ru-RU" sz="1000" dirty="0"/>
              <a:t> </a:t>
            </a:r>
            <a:r>
              <a:rPr lang="ru-RU" sz="1000" dirty="0" err="1"/>
              <a:t>IgG</a:t>
            </a:r>
            <a:r>
              <a:rPr lang="ru-RU" sz="1000" dirty="0"/>
              <a:t> 3,0 </a:t>
            </a:r>
            <a:r>
              <a:rPr lang="ru-RU" sz="1000" dirty="0" err="1"/>
              <a:t>ед</a:t>
            </a:r>
            <a:r>
              <a:rPr lang="ru-RU" sz="1000" dirty="0"/>
              <a:t>/мл (норма &lt; 10), антитела к бета-2-гликопротеину </a:t>
            </a:r>
            <a:r>
              <a:rPr lang="en-US" sz="1000" dirty="0"/>
              <a:t>I</a:t>
            </a:r>
            <a:r>
              <a:rPr lang="ru-RU" sz="1000" dirty="0"/>
              <a:t> 7,2 </a:t>
            </a:r>
            <a:r>
              <a:rPr lang="ru-RU" sz="1000" dirty="0" err="1"/>
              <a:t>ед</a:t>
            </a:r>
            <a:r>
              <a:rPr lang="ru-RU" sz="1000" dirty="0"/>
              <a:t>/мл (норма &lt; 20). </a:t>
            </a:r>
            <a:endParaRPr lang="ru-RU" sz="1000" dirty="0" smtClean="0"/>
          </a:p>
          <a:p>
            <a:pPr algn="just"/>
            <a:r>
              <a:rPr lang="ru-RU" sz="1000" dirty="0" smtClean="0"/>
              <a:t>Исследование </a:t>
            </a:r>
            <a:r>
              <a:rPr lang="ru-RU" sz="1000" dirty="0"/>
              <a:t>крови от 01.02.24: волчаночный антикоагулянт 0,85 у.е. (норма&lt;1,2), антитромбин III 93% (</a:t>
            </a:r>
            <a:r>
              <a:rPr lang="ru-RU" sz="1000" dirty="0" err="1"/>
              <a:t>референсные</a:t>
            </a:r>
            <a:r>
              <a:rPr lang="ru-RU" sz="1000" dirty="0"/>
              <a:t> значения 75-125),  протеин С 104% (71-140), протеин S 74,5% (54,7-123,7). Генетические исследования от 03.02.24: фактор коагуляции II (тромбин) F2: G20210А – мутация не обнаружена, фактор коагуляции V (F5 фактор Лейдена) – мутация не обнаружена. </a:t>
            </a:r>
            <a:endParaRPr lang="ru-RU" sz="1000" dirty="0" smtClean="0"/>
          </a:p>
          <a:p>
            <a:pPr algn="just"/>
            <a:r>
              <a:rPr lang="ru-RU" sz="1000" dirty="0"/>
              <a:t>ЭКГ от 22.12.23: ритм синусовый,  ЭОС вертикальная</a:t>
            </a:r>
            <a:endParaRPr lang="ru-RU" sz="1000" dirty="0" smtClean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716016" y="769724"/>
            <a:ext cx="4104456" cy="362227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000" dirty="0" smtClean="0"/>
              <a:t>УЗДС </a:t>
            </a:r>
            <a:r>
              <a:rPr lang="ru-RU" sz="1000" dirty="0"/>
              <a:t>БЦА от 22.12.23: </a:t>
            </a:r>
            <a:r>
              <a:rPr lang="ru-RU" sz="1000" dirty="0" smtClean="0"/>
              <a:t>поражений </a:t>
            </a:r>
            <a:r>
              <a:rPr lang="ru-RU" sz="1000" dirty="0"/>
              <a:t>в бассейне сонных артерий не выявлено. </a:t>
            </a:r>
          </a:p>
          <a:p>
            <a:pPr algn="just"/>
            <a:r>
              <a:rPr lang="ru-RU" sz="1000" dirty="0"/>
              <a:t>УЗДС вен нижних конечностей от 28.12.23: данных за тромбоз нет. </a:t>
            </a:r>
          </a:p>
          <a:p>
            <a:pPr algn="just"/>
            <a:r>
              <a:rPr lang="ru-RU" sz="1000" dirty="0" err="1"/>
              <a:t>Холтеровское</a:t>
            </a:r>
            <a:r>
              <a:rPr lang="ru-RU" sz="1000" dirty="0"/>
              <a:t> </a:t>
            </a:r>
            <a:r>
              <a:rPr lang="ru-RU" sz="1000" dirty="0" err="1"/>
              <a:t>мониторирование</a:t>
            </a:r>
            <a:r>
              <a:rPr lang="ru-RU" sz="1000" dirty="0"/>
              <a:t> ЭКГ от 26.12.23 и 13.01.24: синусовый ритм, одиночная желудочковая </a:t>
            </a:r>
            <a:r>
              <a:rPr lang="ru-RU" sz="1000" dirty="0" smtClean="0"/>
              <a:t>экстрасистолия.</a:t>
            </a:r>
          </a:p>
          <a:p>
            <a:pPr algn="just"/>
            <a:r>
              <a:rPr lang="ru-RU" sz="1000" dirty="0" smtClean="0"/>
              <a:t>ЭХОКГ </a:t>
            </a:r>
            <a:r>
              <a:rPr lang="ru-RU" sz="1000" dirty="0"/>
              <a:t>от 25.12.23: полости не расширены, фракция выброса левого желудочка 62%, </a:t>
            </a:r>
            <a:r>
              <a:rPr lang="ru-RU" sz="1000" dirty="0" smtClean="0"/>
              <a:t>гипертрофии левого желудочка нет. Недостаточность </a:t>
            </a:r>
            <a:r>
              <a:rPr lang="ru-RU" sz="1000" dirty="0"/>
              <a:t>митрального клапана 0-1 степени, </a:t>
            </a:r>
            <a:r>
              <a:rPr lang="ru-RU" sz="1000" dirty="0" err="1"/>
              <a:t>трикуспидального</a:t>
            </a:r>
            <a:r>
              <a:rPr lang="ru-RU" sz="1000" dirty="0"/>
              <a:t> клапана 1 степени. </a:t>
            </a:r>
            <a:r>
              <a:rPr lang="ru-RU" sz="1000" dirty="0" err="1"/>
              <a:t>Межпредсердная</a:t>
            </a:r>
            <a:r>
              <a:rPr lang="ru-RU" sz="1000" dirty="0"/>
              <a:t> перегородка – прерывание </a:t>
            </a:r>
            <a:r>
              <a:rPr lang="ru-RU" sz="1000" dirty="0" err="1"/>
              <a:t>ЭХО-сигнала</a:t>
            </a:r>
            <a:r>
              <a:rPr lang="ru-RU" sz="1000" dirty="0"/>
              <a:t> в средней трети, сброса крови не выявлено. </a:t>
            </a:r>
            <a:endParaRPr lang="ru-RU" sz="1000" dirty="0" smtClean="0"/>
          </a:p>
          <a:p>
            <a:pPr algn="just"/>
            <a:r>
              <a:rPr lang="ru-RU" sz="1000" dirty="0" smtClean="0"/>
              <a:t>Билатеральное </a:t>
            </a:r>
            <a:r>
              <a:rPr lang="ru-RU" sz="1000" dirty="0" err="1" smtClean="0"/>
              <a:t>мониторирование</a:t>
            </a:r>
            <a:r>
              <a:rPr lang="ru-RU" sz="1000" dirty="0" smtClean="0"/>
              <a:t> кровотока в средней мозговой артерии с </a:t>
            </a:r>
            <a:r>
              <a:rPr lang="ru-RU" sz="1000" dirty="0" err="1" smtClean="0"/>
              <a:t>микроэмболодетекцией</a:t>
            </a:r>
            <a:r>
              <a:rPr lang="ru-RU" sz="1000" dirty="0" smtClean="0"/>
              <a:t> от 25.12.23: при проведении пузырьковой пробы получен «занавес» из </a:t>
            </a:r>
            <a:r>
              <a:rPr lang="ru-RU" sz="1000" dirty="0" err="1" smtClean="0"/>
              <a:t>микроэмболических</a:t>
            </a:r>
            <a:r>
              <a:rPr lang="ru-RU" sz="1000" dirty="0" smtClean="0"/>
              <a:t> сигналов по правой средней мозговой артерии - проба положительная. </a:t>
            </a:r>
          </a:p>
          <a:p>
            <a:pPr algn="just"/>
            <a:r>
              <a:rPr lang="ru-RU" sz="1000" dirty="0" err="1" smtClean="0"/>
              <a:t>Чреспищеводная</a:t>
            </a:r>
            <a:r>
              <a:rPr lang="ru-RU" sz="1000" dirty="0" smtClean="0"/>
              <a:t> ЭХОКГ от 26.12.23: тромбоза и эффекта спонтанного контрастирования не выявлено, </a:t>
            </a:r>
            <a:r>
              <a:rPr lang="ru-RU" sz="1000" dirty="0" err="1" smtClean="0"/>
              <a:t>межпредсердная</a:t>
            </a:r>
            <a:r>
              <a:rPr lang="ru-RU" sz="1000" dirty="0" smtClean="0"/>
              <a:t> перегородка – убедительных данных за наличие сброса не получено. </a:t>
            </a:r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876006"/>
            <a:ext cx="3174504" cy="267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781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755576" y="4155926"/>
            <a:ext cx="7931224" cy="8826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/>
              <a:t>Ссылка для цитирования</a:t>
            </a:r>
            <a:r>
              <a:rPr lang="ru-RU" sz="900" dirty="0" smtClean="0"/>
              <a:t>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r>
              <a:rPr lang="ru-RU" sz="900" dirty="0"/>
              <a:t> 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</a:t>
            </a:r>
            <a:r>
              <a:rPr lang="ru-RU" sz="2000" b="1" dirty="0" smtClean="0">
                <a:solidFill>
                  <a:srgbClr val="005DAC"/>
                </a:solidFill>
              </a:rPr>
              <a:t>СЛУЧАЯ № 2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История и результаты осмотра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79512" y="771550"/>
            <a:ext cx="8640960" cy="355791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1300" b="1" i="1" dirty="0" smtClean="0"/>
              <a:t>Пациентка № 2</a:t>
            </a:r>
            <a:r>
              <a:rPr lang="ru-RU" sz="1300" i="1" dirty="0" smtClean="0"/>
              <a:t>, 32 года</a:t>
            </a:r>
            <a:r>
              <a:rPr lang="ru-RU" sz="1300" dirty="0" smtClean="0"/>
              <a:t>, работает медицинской сестрой. 18.12.2023 поступила в неврологическое отделение больницы скорой медицинской помощи с жалобами на выраженную общую слабость, головокружение, шаткость и неуверенность при ходьбе. Ухудшение состояния  в течение двух дней. Доставлена бригадой скорой помощи из дома. В анамнезе: хронический синусит, аутоиммунный </a:t>
            </a:r>
            <a:r>
              <a:rPr lang="ru-RU" sz="1300" dirty="0" err="1" smtClean="0"/>
              <a:t>тиреоидит</a:t>
            </a:r>
            <a:r>
              <a:rPr lang="ru-RU" sz="1300" dirty="0" smtClean="0"/>
              <a:t>, </a:t>
            </a:r>
            <a:r>
              <a:rPr lang="ru-RU" sz="1300" dirty="0" err="1" smtClean="0"/>
              <a:t>эутиреоз</a:t>
            </a:r>
            <a:r>
              <a:rPr lang="ru-RU" sz="1300" dirty="0" smtClean="0"/>
              <a:t>. Не курит. Наследственность не отягощена.</a:t>
            </a:r>
          </a:p>
          <a:p>
            <a:pPr algn="just">
              <a:lnSpc>
                <a:spcPct val="120000"/>
              </a:lnSpc>
            </a:pPr>
            <a:r>
              <a:rPr lang="ru-RU" sz="1300" u="sng" dirty="0" smtClean="0"/>
              <a:t>Результаты </a:t>
            </a:r>
            <a:r>
              <a:rPr lang="ru-RU" sz="1300" u="sng" dirty="0" err="1" smtClean="0"/>
              <a:t>физикального</a:t>
            </a:r>
            <a:r>
              <a:rPr lang="ru-RU" sz="1300" u="sng" dirty="0" smtClean="0"/>
              <a:t> осмотра</a:t>
            </a:r>
            <a:r>
              <a:rPr lang="ru-RU" sz="1300" dirty="0" smtClean="0"/>
              <a:t>: состояние удовлетворительное. Рост 165 см, масса тела 58 кг, индекс массы тела 21 кг/м². Кожные покровы, слизистые  чистые, отеков нет. Частота дыхания 16 в минуту, в легких дыхание везикулярное, хрипов нет. Границы сердца не расширены. Тоны сердца звучные, ритмичные. АД 110/70 мм </a:t>
            </a:r>
            <a:r>
              <a:rPr lang="ru-RU" sz="1300" dirty="0" err="1" smtClean="0"/>
              <a:t>рт</a:t>
            </a:r>
            <a:r>
              <a:rPr lang="ru-RU" sz="1300" dirty="0" smtClean="0"/>
              <a:t> ст. Частота сердечных сокращений 85 ударов в минуту. Живот мягкий, безболезненный. Печень и селезенка не увеличены. Стул и мочеиспускание в норме.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300" dirty="0" smtClean="0"/>
              <a:t>          </a:t>
            </a:r>
            <a:r>
              <a:rPr lang="ru-RU" sz="1300" u="sng" dirty="0" smtClean="0"/>
              <a:t>Предварительный диагноз</a:t>
            </a:r>
            <a:r>
              <a:rPr lang="ru-RU" sz="1300" dirty="0" smtClean="0"/>
              <a:t>: ЦВБ. Острое нарушение мозгового кровообращения.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sz="1300" dirty="0" smtClean="0"/>
          </a:p>
          <a:p>
            <a:pPr algn="just">
              <a:lnSpc>
                <a:spcPct val="120000"/>
              </a:lnSpc>
            </a:pPr>
            <a:r>
              <a:rPr lang="ru-RU" sz="1300" dirty="0" smtClean="0"/>
              <a:t>Находилась на лечении в неврологическом отделении больницы скорой медицинской помощи с 18.12.23 по 22.12.23, затем в отделении для больных с острым нарушением мозгового кровообращения ВОКБ № 1 с 22.12.23 по 29.12.23. </a:t>
            </a:r>
          </a:p>
          <a:p>
            <a:pPr algn="just">
              <a:lnSpc>
                <a:spcPct val="120000"/>
              </a:lnSpc>
            </a:pPr>
            <a:r>
              <a:rPr lang="ru-RU" sz="1300" u="sng" dirty="0" smtClean="0"/>
              <a:t>Клинический диагноз</a:t>
            </a:r>
            <a:r>
              <a:rPr lang="ru-RU" sz="1300" dirty="0" smtClean="0"/>
              <a:t>: ЦВБ. Ишемический инсульт в вертебробазилярном бассейне от 18.12.2023, с формированием очагов ишемии в правом полушарии мозжечка 32,8*24,2 мм, в левом полушарии мозжечка 37*32 мм, в черве мозжечка 6,6*5,1 мм, другой уточненный патогенетический вариант по критериям TOAST. Функционирующее ООО (8 баллов по шкале </a:t>
            </a:r>
            <a:r>
              <a:rPr lang="ru-RU" sz="1300" dirty="0" err="1" smtClean="0"/>
              <a:t>RoPE</a:t>
            </a:r>
            <a:r>
              <a:rPr lang="ru-RU" sz="1300" dirty="0" smtClean="0"/>
              <a:t>).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300" dirty="0" smtClean="0"/>
              <a:t>  </a:t>
            </a:r>
          </a:p>
          <a:p>
            <a:pPr algn="just">
              <a:lnSpc>
                <a:spcPct val="120000"/>
              </a:lnSpc>
            </a:pPr>
            <a:r>
              <a:rPr lang="ru-RU" sz="1300" dirty="0" smtClean="0"/>
              <a:t>На фоне лечения в стационаре и дальнейшей реабилитации отмечалась положительная динамика состояния, пациентка вернулась к труду. При диспансерном наблюдении в условиях поликлиники состояние стабильное, отмечает быструю </a:t>
            </a:r>
            <a:r>
              <a:rPr lang="ru-RU" sz="1300" dirty="0" smtClean="0"/>
              <a:t>утомляемость;  </a:t>
            </a:r>
            <a:r>
              <a:rPr lang="ru-RU" sz="1300" dirty="0" smtClean="0"/>
              <a:t>оперативное лечение ООО не рассматривает.  </a:t>
            </a:r>
          </a:p>
          <a:p>
            <a:pPr>
              <a:lnSpc>
                <a:spcPct val="120000"/>
              </a:lnSpc>
            </a:pPr>
            <a:endParaRPr lang="ru-RU" sz="1300" dirty="0" smtClean="0"/>
          </a:p>
          <a:p>
            <a:pPr>
              <a:lnSpc>
                <a:spcPct val="120000"/>
              </a:lnSpc>
            </a:pPr>
            <a:endParaRPr lang="ru-RU" sz="1300" dirty="0" smtClean="0"/>
          </a:p>
          <a:p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767264"/>
            <a:ext cx="2880320" cy="2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4768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83568" y="4549694"/>
            <a:ext cx="8003232" cy="49141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</a:t>
            </a:r>
            <a:r>
              <a:rPr lang="ru-RU" sz="900" dirty="0"/>
              <a:t>цитирования</a:t>
            </a:r>
            <a:r>
              <a:rPr lang="ru-RU" sz="900" dirty="0" smtClean="0"/>
              <a:t>: Матвиенко </a:t>
            </a:r>
            <a:r>
              <a:rPr lang="ru-RU" sz="900" dirty="0"/>
              <a:t>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r>
              <a:rPr lang="ru-RU" sz="900" dirty="0"/>
              <a:t> </a:t>
            </a:r>
          </a:p>
          <a:p>
            <a:pPr algn="l"/>
            <a:endParaRPr lang="ru-RU" sz="9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251520" y="638510"/>
            <a:ext cx="4104456" cy="36526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100" u="sng" dirty="0" smtClean="0"/>
              <a:t>Анализ первого клинического случая </a:t>
            </a:r>
            <a:r>
              <a:rPr lang="ru-RU" sz="1100" dirty="0" smtClean="0"/>
              <a:t>свидетельствует о низкой информированности врачей первичного звена о возможности парадоксальной эмболии и развитии инсульта у молодых пациентов с ООО, что привело к задержке госпитализации и лечения. </a:t>
            </a:r>
          </a:p>
          <a:p>
            <a:pPr algn="just"/>
            <a:r>
              <a:rPr lang="ru-RU" sz="1100" dirty="0" smtClean="0"/>
              <a:t>У первой пациентки было выявлено повышение уровня антител к </a:t>
            </a:r>
            <a:r>
              <a:rPr lang="ru-RU" sz="1100" dirty="0" err="1" smtClean="0"/>
              <a:t>кардиолипину</a:t>
            </a:r>
            <a:r>
              <a:rPr lang="ru-RU" sz="1100" dirty="0" smtClean="0"/>
              <a:t> и бета-2-гликопротеину </a:t>
            </a:r>
            <a:r>
              <a:rPr lang="en-US" sz="1100" dirty="0" smtClean="0"/>
              <a:t>I</a:t>
            </a:r>
            <a:r>
              <a:rPr lang="ru-RU" sz="1100" dirty="0" smtClean="0"/>
              <a:t>. При повторном исследовании крови через 12 недель сохранялся повышенный уровень антител к </a:t>
            </a:r>
            <a:r>
              <a:rPr lang="ru-RU" sz="1100" dirty="0" err="1" smtClean="0"/>
              <a:t>кардиолипину</a:t>
            </a:r>
            <a:r>
              <a:rPr lang="ru-RU" sz="1100" dirty="0" smtClean="0"/>
              <a:t>, что характерно для антифосфолипидного синдрома. </a:t>
            </a:r>
          </a:p>
          <a:p>
            <a:pPr algn="just"/>
            <a:r>
              <a:rPr lang="ru-RU" sz="1100" dirty="0" smtClean="0"/>
              <a:t>Визуализация </a:t>
            </a:r>
            <a:r>
              <a:rPr lang="ru-RU" sz="1100" dirty="0"/>
              <a:t>транзиторного право-левого </a:t>
            </a:r>
            <a:r>
              <a:rPr lang="ru-RU" sz="1100" dirty="0" smtClean="0"/>
              <a:t>шунта в сердце стала возможной при повторном выполнении пузырьковой пробы и </a:t>
            </a:r>
            <a:r>
              <a:rPr lang="ru-RU" sz="1100" dirty="0" err="1" smtClean="0"/>
              <a:t>чреспищеводной</a:t>
            </a:r>
            <a:r>
              <a:rPr lang="ru-RU" sz="1100" dirty="0" smtClean="0"/>
              <a:t> ЭХОКГ с контрастированием правых отделов и выполнением пробы </a:t>
            </a:r>
            <a:r>
              <a:rPr lang="ru-RU" sz="1100" dirty="0" err="1" smtClean="0"/>
              <a:t>Вальсальвы</a:t>
            </a:r>
            <a:r>
              <a:rPr lang="ru-RU" sz="1100" dirty="0" smtClean="0"/>
              <a:t>. Пациентке была осуществлена </a:t>
            </a:r>
            <a:r>
              <a:rPr lang="ru-RU" sz="1100" dirty="0" err="1" smtClean="0"/>
              <a:t>эндоваскулярная</a:t>
            </a:r>
            <a:r>
              <a:rPr lang="ru-RU" sz="1100" dirty="0" smtClean="0"/>
              <a:t> окклюзия ООО – метод лечения, характеризующийся наиболее высокой эффективностью в профилактике повторных ишемических событий [3, 8, 14,15]. </a:t>
            </a:r>
            <a:endParaRPr lang="ru-RU" sz="1100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716016" y="638510"/>
            <a:ext cx="4248472" cy="3753489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ru-RU" sz="1100" u="sng" dirty="0" smtClean="0"/>
              <a:t>Во втором клиническом случае </a:t>
            </a:r>
            <a:r>
              <a:rPr lang="ru-RU" sz="1100" dirty="0" smtClean="0"/>
              <a:t>наличие функционирующего ООО было выявлено при первичном билатеральном </a:t>
            </a:r>
            <a:r>
              <a:rPr lang="ru-RU" sz="1100" dirty="0" err="1" smtClean="0"/>
              <a:t>мониторировании</a:t>
            </a:r>
            <a:r>
              <a:rPr lang="ru-RU" sz="1100" dirty="0" smtClean="0"/>
              <a:t> мозгового кровотока с </a:t>
            </a:r>
            <a:r>
              <a:rPr lang="ru-RU" sz="1100" dirty="0" err="1" smtClean="0"/>
              <a:t>микроэмболодетекцией</a:t>
            </a:r>
            <a:r>
              <a:rPr lang="ru-RU" sz="1100" dirty="0" smtClean="0"/>
              <a:t>, что позволило установить патогенетический вариант инсульта. Проводилось обследование на наличие антифосфолипидного синдрома, наследственных </a:t>
            </a:r>
            <a:r>
              <a:rPr lang="ru-RU" sz="1100" dirty="0" err="1" smtClean="0"/>
              <a:t>тромбофилий</a:t>
            </a:r>
            <a:r>
              <a:rPr lang="ru-RU" sz="1100" dirty="0" smtClean="0"/>
              <a:t>, повышения уровня соответствующих показателей не выявлено;  исключена фибрилляция предсердий. Высокая вероятность причинно-следственной связи инсульта и функционирующего ООО подтверждена оценкой по шкале </a:t>
            </a:r>
            <a:r>
              <a:rPr lang="ru-RU" sz="1100" dirty="0" err="1" smtClean="0"/>
              <a:t>RoPE</a:t>
            </a:r>
            <a:r>
              <a:rPr lang="ru-RU" sz="1100" dirty="0" smtClean="0"/>
              <a:t> (сумма баллов - 8, что соответствует 84% вероятности парадоксальной эмболии). </a:t>
            </a:r>
          </a:p>
          <a:p>
            <a:pPr algn="just"/>
            <a:r>
              <a:rPr lang="ru-RU" sz="1100" dirty="0" smtClean="0"/>
              <a:t>Отказ второй пациентки от оперативного лечения ООО ухудшает прогноз. Существует риск повторных ишемических событий, в том числе, при длительных поездках, перелетах, иммобилизации и других обстоятельствах, способствующих венозному тромбозу и парадоксальной эмболии, в связи с чем предпочтительна оперативная тактике лечения.</a:t>
            </a:r>
            <a:endParaRPr lang="en-GB" sz="1100" dirty="0"/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767264"/>
            <a:ext cx="3236168" cy="2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731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755576" y="4443958"/>
            <a:ext cx="7931224" cy="59715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</a:t>
            </a:r>
            <a:r>
              <a:rPr lang="ru-RU" sz="900" dirty="0"/>
              <a:t>цитирования</a:t>
            </a:r>
            <a:r>
              <a:rPr lang="ru-RU" sz="900" dirty="0" smtClean="0"/>
              <a:t>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r>
              <a:rPr lang="ru-RU" sz="900" dirty="0"/>
              <a:t> </a:t>
            </a: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115616" y="900736"/>
            <a:ext cx="6768752" cy="318318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ru-RU" sz="1400" dirty="0" smtClean="0"/>
              <a:t>Представленные клинические наблюдения демонстрируют сложности диагностики функционирующего ООО в рутинной практике.</a:t>
            </a:r>
          </a:p>
          <a:p>
            <a:pPr marL="0" indent="0" algn="just">
              <a:buNone/>
            </a:pPr>
            <a:r>
              <a:rPr lang="ru-RU" sz="1400" dirty="0" smtClean="0"/>
              <a:t> </a:t>
            </a:r>
          </a:p>
          <a:p>
            <a:pPr algn="just"/>
            <a:r>
              <a:rPr lang="ru-RU" sz="1400" dirty="0" smtClean="0"/>
              <a:t>Выбор тактики ведения больных в подобных случаях, по мнению авторов, затруднен в связи с отсутствием четких алгоритмов, </a:t>
            </a:r>
            <a:r>
              <a:rPr lang="ru-RU" sz="1400" dirty="0" err="1" smtClean="0"/>
              <a:t>мультидисциплинарного</a:t>
            </a:r>
            <a:r>
              <a:rPr lang="ru-RU" sz="1400" dirty="0" smtClean="0"/>
              <a:t> взаимодействия специалистов и возможности оперативного лечения в региональном сосудистом центре. </a:t>
            </a:r>
          </a:p>
          <a:p>
            <a:pPr marL="0" indent="0" algn="just">
              <a:buNone/>
            </a:pPr>
            <a:endParaRPr lang="ru-RU" sz="1400" dirty="0" smtClean="0"/>
          </a:p>
          <a:p>
            <a:pPr algn="just"/>
            <a:r>
              <a:rPr lang="ru-RU" sz="1400" dirty="0" smtClean="0"/>
              <a:t>Недостаточная информированность врачей первичного звена </a:t>
            </a:r>
            <a:r>
              <a:rPr lang="ru-RU" sz="1400" dirty="0"/>
              <a:t>о </a:t>
            </a:r>
            <a:r>
              <a:rPr lang="ru-RU" sz="1400" dirty="0" smtClean="0"/>
              <a:t>возможности парадоксальной эмболии и риске развитии </a:t>
            </a:r>
            <a:r>
              <a:rPr lang="ru-RU" sz="1400" dirty="0"/>
              <a:t>инсульта у пациентов </a:t>
            </a:r>
            <a:r>
              <a:rPr lang="ru-RU" sz="1400" dirty="0" smtClean="0"/>
              <a:t>с ООО требует внедрения соответствующих образовательных программ.</a:t>
            </a:r>
            <a:endParaRPr lang="en-GB" sz="1400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767264"/>
            <a:ext cx="3236168" cy="2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7607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83568" y="4246531"/>
            <a:ext cx="8003232" cy="79457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900" dirty="0" smtClean="0"/>
              <a:t>Для </a:t>
            </a:r>
            <a:r>
              <a:rPr lang="ru-RU" sz="900" dirty="0"/>
              <a:t>цитирования</a:t>
            </a:r>
            <a:r>
              <a:rPr lang="ru-RU" sz="900" dirty="0" smtClean="0"/>
              <a:t>: </a:t>
            </a:r>
            <a:r>
              <a:rPr lang="ru-RU" sz="900" dirty="0"/>
              <a:t>Матвиенко Е. Е., Матвиенко М. Д. Ишемический инсульт у молодых женщин с функционирующим открытым овальным окном. Клинические случаи.</a:t>
            </a:r>
            <a:r>
              <a:rPr lang="ru-RU" sz="900" i="1" dirty="0"/>
              <a:t> Российский кардиологический журнал. </a:t>
            </a:r>
            <a:r>
              <a:rPr lang="ru-RU" sz="900" dirty="0"/>
              <a:t>2025;30(5S):6091. </a:t>
            </a:r>
            <a:r>
              <a:rPr lang="ru-RU" sz="900" dirty="0" err="1"/>
              <a:t>doi</a:t>
            </a:r>
            <a:r>
              <a:rPr lang="ru-RU" sz="900" dirty="0"/>
              <a:t>: 10.15829/1560-4071-2025-6091. EDN JHWEBW</a:t>
            </a:r>
          </a:p>
          <a:p>
            <a:pPr algn="l"/>
            <a:r>
              <a:rPr lang="ru-RU" sz="900" dirty="0"/>
              <a:t> 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КЛЮЧЕВЫЕ МОМЕНТЫ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21" name="Content Placeholder 4"/>
          <p:cNvSpPr>
            <a:spLocks noGrp="1"/>
          </p:cNvSpPr>
          <p:nvPr>
            <p:ph sz="quarter" idx="12"/>
          </p:nvPr>
        </p:nvSpPr>
        <p:spPr>
          <a:xfrm>
            <a:off x="467544" y="195486"/>
            <a:ext cx="2448272" cy="3312369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</a:rPr>
              <a:t>Представленные клинические наблюдения демонстрируют значимость функционирующего ООО в развитии ишемического инсульта у пациентов молодого возраста без других факторов риска.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275857" y="411509"/>
            <a:ext cx="2588095" cy="36004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</a:t>
            </a:r>
            <a:r>
              <a:rPr lang="ru-RU" sz="1400" dirty="0" smtClean="0"/>
              <a:t>В случае криптогенного инсульта большое значение имеет выявление право-левого шунта в сердце с использованием всех доступных методов диагностики. </a:t>
            </a:r>
            <a:endParaRPr lang="en-GB" sz="1400" dirty="0"/>
          </a:p>
        </p:txBody>
      </p:sp>
      <p:sp>
        <p:nvSpPr>
          <p:cNvPr id="23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6160368" y="809133"/>
            <a:ext cx="2526431" cy="290568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    </a:t>
            </a:r>
            <a:r>
              <a:rPr lang="ru-RU" dirty="0"/>
              <a:t> </a:t>
            </a:r>
            <a:r>
              <a:rPr lang="ru-RU" sz="1800" dirty="0" smtClean="0"/>
              <a:t>Врачи первичного звена должны быть информированы о наличии  ассоциации функционирующего ООО и неврологических заболеваний, в первую очередь, инсульта, риске парадоксальной эмболии, мероприятиях первичной и вторичной профилактики.</a:t>
            </a:r>
          </a:p>
          <a:p>
            <a:pPr algn="just"/>
            <a:endParaRPr lang="en-GB" sz="18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131840" y="627534"/>
            <a:ext cx="0" cy="331236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012160" y="627534"/>
            <a:ext cx="0" cy="331236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/>
        </p:nvSpPr>
        <p:spPr>
          <a:xfrm>
            <a:off x="6444208" y="4767264"/>
            <a:ext cx="2592288" cy="2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48026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2342</TotalTime>
  <Words>3170</Words>
  <Application>Microsoft Office PowerPoint</Application>
  <PresentationFormat>Экран (16:9)</PresentationFormat>
  <Paragraphs>165</Paragraphs>
  <Slides>11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 Ишемический инсульт у молодых женщин с функционирующим открытым овальным окном. Клинические случаи. </vt:lpstr>
      <vt:lpstr>ВВЕДЕНИЕ</vt:lpstr>
      <vt:lpstr>ПРЕДСТАВЛЕНИЕ СЛУЧАЯ № 1 Исследования</vt:lpstr>
      <vt:lpstr>ПРЕДСТАВЛЕНИЕ СЛУЧАЯ № 1 История и результаты осмотра</vt:lpstr>
      <vt:lpstr>ПРЕДСТАВЛЕНИЕ СЛУЧАЯ № 2 Исследования</vt:lpstr>
      <vt:lpstr>ПРЕДСТАВЛЕНИЕ СЛУЧАЯ № 2 История и результаты осмотра</vt:lpstr>
      <vt:lpstr>ДИСКУССИЯ</vt:lpstr>
      <vt:lpstr>ДИСКУССИЯ</vt:lpstr>
      <vt:lpstr>КЛЮЧЕВЫЕ МОМЕНТЫ</vt:lpstr>
      <vt:lpstr>ЛИТЕРАТУРА</vt:lpstr>
      <vt:lpstr>Слайд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Tema</dc:creator>
  <cp:lastModifiedBy>Катюшка</cp:lastModifiedBy>
  <cp:revision>315</cp:revision>
  <dcterms:created xsi:type="dcterms:W3CDTF">2021-03-22T11:30:15Z</dcterms:created>
  <dcterms:modified xsi:type="dcterms:W3CDTF">2025-04-02T20:37:57Z</dcterms:modified>
</cp:coreProperties>
</file>