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320" r:id="rId5"/>
    <p:sldId id="313" r:id="rId6"/>
    <p:sldId id="318" r:id="rId7"/>
    <p:sldId id="319" r:id="rId8"/>
    <p:sldId id="321" r:id="rId9"/>
    <p:sldId id="322" r:id="rId10"/>
    <p:sldId id="314" r:id="rId11"/>
    <p:sldId id="315" r:id="rId12"/>
    <p:sldId id="316" r:id="rId13"/>
    <p:sldId id="317" r:id="rId14"/>
    <p:sldId id="312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C"/>
    <a:srgbClr val="D0D8E8"/>
    <a:srgbClr val="E9EDF4"/>
    <a:srgbClr val="DA0000"/>
    <a:srgbClr val="4F81BD"/>
    <a:srgbClr val="F20000"/>
    <a:srgbClr val="E20000"/>
    <a:srgbClr val="F4F8F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5" autoAdjust="0"/>
    <p:restoredTop sz="99189" autoAdjust="0"/>
  </p:normalViewPr>
  <p:slideViewPr>
    <p:cSldViewPr>
      <p:cViewPr>
        <p:scale>
          <a:sx n="120" d="100"/>
          <a:sy n="120" d="100"/>
        </p:scale>
        <p:origin x="360" y="-23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17C8C-E7DF-4924-A2C6-62F0E551F02F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F3663-B0D3-495C-A898-C3BF23AB8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0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3663-B0D3-495C-A898-C3BF23AB85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4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3663-B0D3-495C-A898-C3BF23AB859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43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3663-B0D3-495C-A898-C3BF23AB859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9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3663-B0D3-495C-A898-C3BF23AB85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9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3663-B0D3-495C-A898-C3BF23AB85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8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3663-B0D3-495C-A898-C3BF23AB85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4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3663-B0D3-495C-A898-C3BF23AB85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0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3663-B0D3-495C-A898-C3BF23AB85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83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3663-B0D3-495C-A898-C3BF23AB85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9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3663-B0D3-495C-A898-C3BF23AB859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3663-B0D3-495C-A898-C3BF23AB85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7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1F9-3D12-408E-B804-35C330EDCEFA}" type="datetime1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Ссылка для цитирования: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4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CC92-879A-4AEA-AECB-2D29999C0F8E}" type="datetime1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Ссылка для цитирования: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7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7352-1A21-4014-90A2-A11B906D2F20}" type="datetime1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Ссылка для цитирования: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71600" y="4767264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/>
              <a:t>Ссылка для цитирования: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51520" y="4767264"/>
            <a:ext cx="576064" cy="273844"/>
          </a:xfrm>
        </p:spPr>
        <p:txBody>
          <a:bodyPr/>
          <a:lstStyle>
            <a:lvl1pPr algn="l">
              <a:defRPr/>
            </a:lvl1pPr>
          </a:lstStyle>
          <a:p>
            <a:fld id="{77B8531D-DCB1-4EDB-9A81-12E238DBCF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78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6D28-6354-45A9-A42A-476FC92776BD}" type="datetime1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Ссылка для цитирования: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6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269-1427-4723-B13B-2B46D681C3DF}" type="datetime1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Ссылка для цитирования: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8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D3E0-C87C-4C42-B323-795C9F85A7A9}" type="datetime1">
              <a:rPr lang="ru-RU" smtClean="0"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Ссылка для цитирования: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0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16F1-D628-440A-8F31-DD7477EF1E71}" type="datetime1">
              <a:rPr lang="ru-RU" smtClean="0"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Ссылка для цитирования: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B020-5152-4F96-8DDB-36542EC90850}" type="datetime1">
              <a:rPr lang="ru-RU" smtClean="0"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Ссылка для цитирования: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280-0EB0-4544-9AA5-8ED058803167}" type="datetime1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Ссылка для цитирования: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5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FD81-EB87-4073-982A-438EE302B35B}" type="datetime1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Ссылка для цитирования: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4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30A16-6396-4A5C-BB5B-145290F05401}" type="datetime1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Ссылка для цитирования: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8531D-DCB1-4EDB-9A81-12E238DB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462602"/>
            <a:ext cx="5184576" cy="18722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3200" b="1" dirty="0"/>
              <a:t>Инфаркт миокарда у молодого мужчины с язвенным колитом и истинной полицитемией: клинический случай</a:t>
            </a:r>
            <a:endParaRPr lang="ru-RU" sz="3200" b="1" dirty="0">
              <a:solidFill>
                <a:srgbClr val="005DAC"/>
              </a:solidFill>
              <a:latin typeface="+mn-lt"/>
            </a:endParaRPr>
          </a:p>
        </p:txBody>
      </p:sp>
      <p:pic>
        <p:nvPicPr>
          <p:cNvPr id="1026" name="Picture 2" descr="C:\CLIENTS\Kardiologi\RKO-rus-v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1630"/>
            <a:ext cx="1944216" cy="16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75856" y="1635094"/>
            <a:ext cx="0" cy="1429105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/>
        </p:nvSpPr>
        <p:spPr>
          <a:xfrm>
            <a:off x="3491880" y="3653186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Апрель 2025</a:t>
            </a:r>
          </a:p>
        </p:txBody>
      </p:sp>
      <p:sp>
        <p:nvSpPr>
          <p:cNvPr id="10" name="Text Placeholder 3"/>
          <p:cNvSpPr>
            <a:spLocks noGrp="1"/>
          </p:cNvSpPr>
          <p:nvPr/>
        </p:nvSpPr>
        <p:spPr>
          <a:xfrm>
            <a:off x="1475656" y="783863"/>
            <a:ext cx="6552728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Российский кардиологический журнал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2911" y="3967716"/>
            <a:ext cx="5491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Для цитирования: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 Гордеева Е. В., Татаринцева З. Г., Алексеенко М. В.,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Барбухатти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0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10</a:t>
            </a:fld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102394"/>
            <a:ext cx="6552728" cy="857250"/>
          </a:xfrm>
        </p:spPr>
        <p:txBody>
          <a:bodyPr anchor="t">
            <a:normAutofit/>
          </a:bodyPr>
          <a:lstStyle/>
          <a:p>
            <a:pPr algn="l"/>
            <a:r>
              <a:rPr lang="ru-RU" sz="2000" b="1" dirty="0">
                <a:solidFill>
                  <a:srgbClr val="005DAC"/>
                </a:solidFill>
              </a:rPr>
              <a:t>ДИСКУССИЯ</a:t>
            </a:r>
            <a:endParaRPr lang="en-GB" sz="1800" b="1" dirty="0">
              <a:solidFill>
                <a:srgbClr val="005DAC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72000" y="1224000"/>
            <a:ext cx="7632448" cy="316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/>
              <a:t>У 40 летнего мужчины, с клиникой ИБС, умеренным поражением коронарного русла, наряду с «традиционными»  фактором риска – артериальной гипертензией, </a:t>
            </a:r>
            <a:r>
              <a:rPr lang="ru-RU" sz="1200" dirty="0" err="1"/>
              <a:t>гиперхолестеринемией</a:t>
            </a:r>
            <a:r>
              <a:rPr lang="ru-RU" sz="1200" dirty="0"/>
              <a:t>, обращали внимание значительный тромбоцитоз и клиника ЯК, по поводу которых ранее пациент обследован не был. Хронические воспалительные заболевания, в том числе ВЗК, ассоциированы с более ранним развитием  атеросклероза [8],   </a:t>
            </a:r>
            <a:r>
              <a:rPr lang="ru-RU" sz="1200" dirty="0" err="1"/>
              <a:t>гиперкоагуляцией</a:t>
            </a:r>
            <a:r>
              <a:rPr lang="ru-RU" sz="1200" dirty="0"/>
              <a:t> [9]  повышенным риском ИБС, ИМ и СН [10, 11]. Клиническая активность  ВЗК в значительной степени коррелирует ССЗ и системным воспалением [12, 13].</a:t>
            </a:r>
          </a:p>
          <a:p>
            <a:pPr marL="0" indent="0">
              <a:buNone/>
            </a:pPr>
            <a:r>
              <a:rPr lang="ru-RU" sz="1200" dirty="0"/>
              <a:t>Терапия ЯК с использованием ГКС ассоциирована с более высоким риском тромбоза и геморрагических осложнений. При назначении системных  ГКС пациентам с ВЗК  описано 5-кратное риска увеличение ОКС, 2,5-кратное риска СН  по сравнению с контрольной группой [10]. В нашем случае на фоне лечения развился передний распространенный Q-позитивный ИМ, осложнившийся кардиогенным шоком  вследствие острого тромбоза ПНА, тромбоза </a:t>
            </a:r>
            <a:r>
              <a:rPr lang="ru-RU" sz="1200" dirty="0" err="1"/>
              <a:t>стента</a:t>
            </a:r>
            <a:r>
              <a:rPr lang="ru-RU" sz="1200" dirty="0"/>
              <a:t>  в раннем послеоперационном периоде, потребовавшим ре-</a:t>
            </a:r>
            <a:r>
              <a:rPr lang="ru-RU" sz="1200" dirty="0" err="1"/>
              <a:t>стентирования</a:t>
            </a:r>
            <a:r>
              <a:rPr lang="ru-RU" sz="1200" dirty="0"/>
              <a:t> и усиления ДАТ. </a:t>
            </a:r>
          </a:p>
          <a:p>
            <a:endParaRPr lang="en-GB" sz="1200" dirty="0"/>
          </a:p>
        </p:txBody>
      </p:sp>
      <p:sp>
        <p:nvSpPr>
          <p:cNvPr id="14" name="Text Placeholder 3"/>
          <p:cNvSpPr>
            <a:spLocks noGrp="1"/>
          </p:cNvSpPr>
          <p:nvPr/>
        </p:nvSpPr>
        <p:spPr>
          <a:xfrm>
            <a:off x="5800328" y="4678207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552" y="4279403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dirty="0" smtClean="0"/>
              <a:t> </a:t>
            </a:r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</p:spTree>
    <p:extLst>
      <p:ext uri="{BB962C8B-B14F-4D97-AF65-F5344CB8AC3E}">
        <p14:creationId xmlns:p14="http://schemas.microsoft.com/office/powerpoint/2010/main" val="3187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11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102394"/>
            <a:ext cx="6552728" cy="400110"/>
          </a:xfrm>
        </p:spPr>
        <p:txBody>
          <a:bodyPr anchor="t">
            <a:spAutoFit/>
          </a:bodyPr>
          <a:lstStyle/>
          <a:p>
            <a:pPr algn="l"/>
            <a:r>
              <a:rPr lang="ru-RU" sz="2000" b="1" dirty="0">
                <a:solidFill>
                  <a:srgbClr val="005DAC"/>
                </a:solidFill>
              </a:rPr>
              <a:t>ДИСКУССИЯ</a:t>
            </a:r>
            <a:endParaRPr lang="en-GB" sz="1800" b="1" dirty="0">
              <a:solidFill>
                <a:srgbClr val="005DAC"/>
              </a:solidFill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72000" y="1224000"/>
            <a:ext cx="7128392" cy="3168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Такое драматическое развитие событий было связано с дополнительным риском тромбоза, обусловленным ИП, характеризующейся аберрантным миелоидным кроветворением с избыточной выработкой форменных элементов, активацией тромбоцитов, повышенной </a:t>
            </a:r>
            <a:r>
              <a:rPr lang="ru-RU" dirty="0" err="1"/>
              <a:t>адгезивностью</a:t>
            </a:r>
            <a:r>
              <a:rPr lang="ru-RU" dirty="0"/>
              <a:t>  лейкоцитов и  синтезом </a:t>
            </a:r>
            <a:r>
              <a:rPr lang="ru-RU" dirty="0" err="1"/>
              <a:t>провоспалительных</a:t>
            </a:r>
            <a:r>
              <a:rPr lang="ru-RU" dirty="0"/>
              <a:t> цитокинов [14]. У пациентов с МПН ​​ распространенность тромботических событий достигает  38,6% на момент  постановки диагноза [5] и является  причиной  смерти в 41% случаев. Чаще (70%) это артериальные тромбозы (ОКС, ишемический инсульт, тромбоз периферических артерий) [15, 16]. </a:t>
            </a:r>
          </a:p>
          <a:p>
            <a:pPr marL="0" indent="0">
              <a:buNone/>
            </a:pPr>
            <a:r>
              <a:rPr lang="ru-RU" dirty="0"/>
              <a:t>Обсуждается связь ЯК и ИП: ВЗК чаще наблюдался у пациентов с МПН до того, как у них возникла гематологическая злокачественность [6]. Дискомфорт и боль в животе присутствуют у 45–50% пациентов с МПН, продемонстрировано увеличение риска ВЗК в 2,4 раза  при МПН по сравнению с общей популяцией. ХВ ответственно за большую часть симптомов и способствует развитию и прогрессированию как ВЗК, в частности ЯК, так и МПН [1, 4].</a:t>
            </a:r>
          </a:p>
          <a:p>
            <a:pPr marL="0" indent="0">
              <a:buNone/>
            </a:pPr>
            <a:r>
              <a:rPr lang="ru-RU" dirty="0"/>
              <a:t>Определение тактики ведения пациента вызывало трудности в связи с ассоциации высокого риска тромботических и геморрагических осложнений вследствие сочетания  ВЗК и ИП, осложненного коронарного тромбоза  и необходимости длительной ДАТ. Терапия комбинацией АСК и </a:t>
            </a:r>
            <a:r>
              <a:rPr lang="ru-RU" dirty="0" err="1"/>
              <a:t>тикагрелора</a:t>
            </a:r>
            <a:r>
              <a:rPr lang="ru-RU" dirty="0"/>
              <a:t>, в сочетании с   </a:t>
            </a:r>
            <a:r>
              <a:rPr lang="ru-RU" dirty="0" err="1"/>
              <a:t>азатиоприном</a:t>
            </a:r>
            <a:r>
              <a:rPr lang="ru-RU" dirty="0"/>
              <a:t>  и  </a:t>
            </a:r>
            <a:r>
              <a:rPr lang="ru-RU" dirty="0" err="1"/>
              <a:t>месалазином</a:t>
            </a:r>
            <a:r>
              <a:rPr lang="ru-RU" dirty="0"/>
              <a:t>, а также  </a:t>
            </a:r>
            <a:r>
              <a:rPr lang="ru-RU" dirty="0" err="1"/>
              <a:t>циторедуктивной</a:t>
            </a:r>
            <a:r>
              <a:rPr lang="ru-RU" dirty="0"/>
              <a:t> терапией </a:t>
            </a:r>
            <a:r>
              <a:rPr lang="ru-RU" dirty="0" err="1"/>
              <a:t>гидроксикарбамидом</a:t>
            </a:r>
            <a:r>
              <a:rPr lang="ru-RU" dirty="0"/>
              <a:t> позволило стабилизировать течение заболеваний и избежать осложнений.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/>
        </p:nvSpPr>
        <p:spPr>
          <a:xfrm>
            <a:off x="5800328" y="4678207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1562" y="4401047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dirty="0" smtClean="0"/>
              <a:t> </a:t>
            </a:r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</p:spTree>
    <p:extLst>
      <p:ext uri="{BB962C8B-B14F-4D97-AF65-F5344CB8AC3E}">
        <p14:creationId xmlns:p14="http://schemas.microsoft.com/office/powerpoint/2010/main" val="15076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12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102394"/>
            <a:ext cx="6552728" cy="400110"/>
          </a:xfrm>
        </p:spPr>
        <p:txBody>
          <a:bodyPr anchor="t">
            <a:spAutoFit/>
          </a:bodyPr>
          <a:lstStyle/>
          <a:p>
            <a:pPr algn="l"/>
            <a:r>
              <a:rPr lang="ru-RU" sz="2000" b="1" dirty="0">
                <a:solidFill>
                  <a:srgbClr val="005DAC"/>
                </a:solidFill>
              </a:rPr>
              <a:t>КЛЮЧЕВЫЕ МОМЕНТЫ</a:t>
            </a:r>
            <a:endParaRPr lang="en-GB" sz="1800" b="1" dirty="0">
              <a:solidFill>
                <a:srgbClr val="005DAC"/>
              </a:solidFill>
            </a:endParaRP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2"/>
          </p:nvPr>
        </p:nvSpPr>
        <p:spPr>
          <a:xfrm>
            <a:off x="3435802" y="1419622"/>
            <a:ext cx="2206800" cy="1604226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Хронические воспалительные заболевания кишечника, истинная полицитемия ассоциированы с высоким риском тромбозов.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991870" y="1633233"/>
            <a:ext cx="2206800" cy="16042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/>
              <a:t>Клинический случай демонстрирует развития инфаркта миокарда  у пациента с  язвенным колитом и истинной полицитемией, обращает внимание на важность системного подхода к диагностике и лечению таких </a:t>
            </a:r>
            <a:r>
              <a:rPr lang="ru-RU" sz="1200" dirty="0" err="1"/>
              <a:t>коморбидных</a:t>
            </a:r>
            <a:r>
              <a:rPr lang="ru-RU" sz="1200" dirty="0"/>
              <a:t> больных.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21" name="Content Placeholder 4"/>
          <p:cNvSpPr>
            <a:spLocks noGrp="1"/>
          </p:cNvSpPr>
          <p:nvPr>
            <p:ph sz="quarter" idx="12"/>
          </p:nvPr>
        </p:nvSpPr>
        <p:spPr>
          <a:xfrm>
            <a:off x="539552" y="1419622"/>
            <a:ext cx="2637538" cy="1892258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Инфаркт миокарда, наряду с традиционными факторами риска, может быть связан с хроническими воспалительными и неопластическими заболеваниями, являясь первой причиной обращения больного за медицинской помощью.  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22464" y="1131590"/>
            <a:ext cx="0" cy="295232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804644" y="1131590"/>
            <a:ext cx="0" cy="295232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/>
        </p:nvSpPr>
        <p:spPr>
          <a:xfrm>
            <a:off x="5800328" y="4678207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0435" y="4310479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dirty="0" smtClean="0"/>
              <a:t> </a:t>
            </a:r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</p:spTree>
    <p:extLst>
      <p:ext uri="{BB962C8B-B14F-4D97-AF65-F5344CB8AC3E}">
        <p14:creationId xmlns:p14="http://schemas.microsoft.com/office/powerpoint/2010/main" val="29848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13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102394"/>
            <a:ext cx="6552728" cy="400110"/>
          </a:xfrm>
        </p:spPr>
        <p:txBody>
          <a:bodyPr anchor="t">
            <a:spAutoFit/>
          </a:bodyPr>
          <a:lstStyle/>
          <a:p>
            <a:pPr algn="l"/>
            <a:r>
              <a:rPr lang="ru-RU" sz="2000" b="1">
                <a:solidFill>
                  <a:srgbClr val="005DAC"/>
                </a:solidFill>
              </a:rPr>
              <a:t>ЛИТЕРАТУРА</a:t>
            </a:r>
            <a:endParaRPr lang="en-GB" sz="1800" b="1" dirty="0">
              <a:solidFill>
                <a:srgbClr val="005DAC"/>
              </a:solidFill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83568" y="699542"/>
            <a:ext cx="7997080" cy="395967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Lazou</a:t>
            </a:r>
            <a:r>
              <a:rPr lang="en-US" dirty="0"/>
              <a:t> A, </a:t>
            </a:r>
            <a:r>
              <a:rPr lang="en-US" dirty="0" err="1"/>
              <a:t>Ikonomidis</a:t>
            </a:r>
            <a:r>
              <a:rPr lang="en-US" dirty="0"/>
              <a:t> I, </a:t>
            </a:r>
            <a:r>
              <a:rPr lang="en-US" dirty="0" err="1"/>
              <a:t>Bartekova</a:t>
            </a:r>
            <a:r>
              <a:rPr lang="en-US" dirty="0"/>
              <a:t> M, et al. Chronic inflammatory diseases, myocardial function and </a:t>
            </a:r>
            <a:r>
              <a:rPr lang="en-US" dirty="0" err="1"/>
              <a:t>cardioprotection</a:t>
            </a:r>
            <a:r>
              <a:rPr lang="en-US" dirty="0"/>
              <a:t>. Br J </a:t>
            </a:r>
            <a:r>
              <a:rPr lang="en-US" dirty="0" err="1"/>
              <a:t>Pharmacol</a:t>
            </a:r>
            <a:r>
              <a:rPr lang="en-US" dirty="0"/>
              <a:t>. 2020 Dec;177(23):5357-5374. </a:t>
            </a:r>
            <a:r>
              <a:rPr lang="en-US" dirty="0" err="1"/>
              <a:t>doi</a:t>
            </a:r>
            <a:r>
              <a:rPr lang="en-US" dirty="0"/>
              <a:t>: 10.1111/bph.14975.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Harbord</a:t>
            </a:r>
            <a:r>
              <a:rPr lang="en-US" dirty="0"/>
              <a:t> M, </a:t>
            </a:r>
            <a:r>
              <a:rPr lang="en-US" dirty="0" err="1"/>
              <a:t>Annese</a:t>
            </a:r>
            <a:r>
              <a:rPr lang="en-US" dirty="0"/>
              <a:t> V, </a:t>
            </a:r>
            <a:r>
              <a:rPr lang="en-US" dirty="0" err="1"/>
              <a:t>Vavricka</a:t>
            </a:r>
            <a:r>
              <a:rPr lang="en-US" dirty="0"/>
              <a:t> SR, et al. European Crohn’s and Colitis </a:t>
            </a:r>
            <a:r>
              <a:rPr lang="en-US" dirty="0" err="1"/>
              <a:t>Organisation</a:t>
            </a:r>
            <a:r>
              <a:rPr lang="en-US" dirty="0"/>
              <a:t>. The First European Evidence-based Consensus on Extra-intestinal Manifestations in Inflammatory Bowel Disease. J </a:t>
            </a:r>
            <a:r>
              <a:rPr lang="en-US" dirty="0" err="1"/>
              <a:t>Crohns</a:t>
            </a:r>
            <a:r>
              <a:rPr lang="en-US" dirty="0"/>
              <a:t> Colitis. 2016 Mar;10(3):239-54.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ecco-jcc</a:t>
            </a:r>
            <a:r>
              <a:rPr lang="en-US" dirty="0"/>
              <a:t>/jjv213.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Fumery</a:t>
            </a:r>
            <a:r>
              <a:rPr lang="en-US" dirty="0"/>
              <a:t> M, </a:t>
            </a:r>
            <a:r>
              <a:rPr lang="en-US" dirty="0" err="1"/>
              <a:t>Xiaocang</a:t>
            </a:r>
            <a:r>
              <a:rPr lang="en-US" dirty="0"/>
              <a:t> C, </a:t>
            </a:r>
            <a:r>
              <a:rPr lang="en-US" dirty="0" err="1"/>
              <a:t>Dauchet</a:t>
            </a:r>
            <a:r>
              <a:rPr lang="en-US" dirty="0"/>
              <a:t> L, et al. Thromboembolic events and cardiovascular mortality in inflammatory bowel diseases: a meta-analysis of observational studies. J </a:t>
            </a:r>
            <a:r>
              <a:rPr lang="en-US" dirty="0" err="1"/>
              <a:t>Crohns</a:t>
            </a:r>
            <a:r>
              <a:rPr lang="en-US" dirty="0"/>
              <a:t> Colitis. 2014 Jun;8(6):469-79. </a:t>
            </a:r>
            <a:r>
              <a:rPr lang="en-US" dirty="0" err="1"/>
              <a:t>doi</a:t>
            </a:r>
            <a:r>
              <a:rPr lang="en-US" dirty="0"/>
              <a:t>: 10.1016/j.crohns.2013.09.021.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Soyfer</a:t>
            </a:r>
            <a:r>
              <a:rPr lang="en-US" dirty="0"/>
              <a:t> EM, Fleischman AG. Myeloproliferative neoplasms - blurring the lines between cancer and chronic inflammatory disorder. Front </a:t>
            </a:r>
            <a:r>
              <a:rPr lang="en-US" dirty="0" err="1"/>
              <a:t>Oncol</a:t>
            </a:r>
            <a:r>
              <a:rPr lang="en-US" dirty="0"/>
              <a:t>. 2023 Jun 9;13:1208089. </a:t>
            </a:r>
            <a:r>
              <a:rPr lang="en-US" dirty="0" err="1"/>
              <a:t>doi</a:t>
            </a:r>
            <a:r>
              <a:rPr lang="en-US" dirty="0"/>
              <a:t>: 10.3389/fonc.2023.1208089.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Rungjirajittranon</a:t>
            </a:r>
            <a:r>
              <a:rPr lang="en-US" dirty="0"/>
              <a:t> T, </a:t>
            </a:r>
            <a:r>
              <a:rPr lang="en-US" dirty="0" err="1"/>
              <a:t>Owattanapanich</a:t>
            </a:r>
            <a:r>
              <a:rPr lang="en-US" dirty="0"/>
              <a:t> W, </a:t>
            </a:r>
            <a:r>
              <a:rPr lang="en-US" dirty="0" err="1"/>
              <a:t>Ungprasert</a:t>
            </a:r>
            <a:r>
              <a:rPr lang="en-US" dirty="0"/>
              <a:t> P, et al. A systematic review and meta-analysis of the prevalence of thrombosis and bleeding at diagnosis of Philadelphia-negative myeloproliferative neoplasms. BMC Cancer. 2019;19(1):184. </a:t>
            </a:r>
            <a:r>
              <a:rPr lang="en-US" dirty="0" err="1"/>
              <a:t>doi</a:t>
            </a:r>
            <a:r>
              <a:rPr lang="en-US" dirty="0"/>
              <a:t>: 10.1186/s12885-019-5387-9.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Bak</a:t>
            </a:r>
            <a:r>
              <a:rPr lang="en-US" dirty="0"/>
              <a:t> M, Jess T, </a:t>
            </a:r>
            <a:r>
              <a:rPr lang="en-US" dirty="0" err="1"/>
              <a:t>Flachs</a:t>
            </a:r>
            <a:r>
              <a:rPr lang="en-US" dirty="0"/>
              <a:t> EM, </a:t>
            </a:r>
            <a:r>
              <a:rPr lang="en-US" dirty="0" err="1"/>
              <a:t>Zwisler</a:t>
            </a:r>
            <a:r>
              <a:rPr lang="en-US" dirty="0"/>
              <a:t> AD, </a:t>
            </a:r>
            <a:r>
              <a:rPr lang="en-US" dirty="0" err="1"/>
              <a:t>Juel</a:t>
            </a:r>
            <a:r>
              <a:rPr lang="en-US" dirty="0"/>
              <a:t> K, </a:t>
            </a:r>
            <a:r>
              <a:rPr lang="en-US" dirty="0" err="1"/>
              <a:t>Frederiksen</a:t>
            </a:r>
            <a:r>
              <a:rPr lang="en-US" dirty="0"/>
              <a:t> H. Risk of Inflammatory Bowel Disease in Patients with Chronic Myeloproliferative Neoplasms: A Danish Nationwide Cohort Study. Cancers (Basel). 2020 Sep 21;12(9):2700. </a:t>
            </a:r>
            <a:r>
              <a:rPr lang="en-US" dirty="0" err="1"/>
              <a:t>doi</a:t>
            </a:r>
            <a:r>
              <a:rPr lang="en-US" dirty="0"/>
              <a:t>: 10.3390/cancers12092700.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Benevolo</a:t>
            </a:r>
            <a:r>
              <a:rPr lang="en-US" dirty="0"/>
              <a:t> G, </a:t>
            </a:r>
            <a:r>
              <a:rPr lang="en-US" dirty="0" err="1"/>
              <a:t>Marchetti</a:t>
            </a:r>
            <a:r>
              <a:rPr lang="en-US" dirty="0"/>
              <a:t> M, </a:t>
            </a:r>
            <a:r>
              <a:rPr lang="en-US" dirty="0" err="1"/>
              <a:t>Melchio</a:t>
            </a:r>
            <a:r>
              <a:rPr lang="en-US" dirty="0"/>
              <a:t> R, et al. Diagnosis and Management of Cardiovascular Risk in Patients with Polycythemia Vera. </a:t>
            </a:r>
            <a:r>
              <a:rPr lang="en-US" dirty="0" err="1"/>
              <a:t>Vasc</a:t>
            </a:r>
            <a:r>
              <a:rPr lang="en-US" dirty="0"/>
              <a:t> Health Risk </a:t>
            </a:r>
            <a:r>
              <a:rPr lang="en-US" dirty="0" err="1"/>
              <a:t>Manag</a:t>
            </a:r>
            <a:r>
              <a:rPr lang="en-US" dirty="0"/>
              <a:t>. 2023 Nov 22;19:765-778. </a:t>
            </a:r>
            <a:r>
              <a:rPr lang="en-US" dirty="0" err="1"/>
              <a:t>doi</a:t>
            </a:r>
            <a:r>
              <a:rPr lang="en-US" dirty="0"/>
              <a:t>: 10.2147/VHRM.S429995.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Cappello</a:t>
            </a:r>
            <a:r>
              <a:rPr lang="en-US" dirty="0"/>
              <a:t> M, Licata A, </a:t>
            </a:r>
            <a:r>
              <a:rPr lang="en-US" dirty="0" err="1"/>
              <a:t>Calvaruso</a:t>
            </a:r>
            <a:r>
              <a:rPr lang="en-US" dirty="0"/>
              <a:t> V, et al. Increased expression of markers of early atherosclerosis in patients with inflammatory bowel disease. </a:t>
            </a:r>
            <a:r>
              <a:rPr lang="en-US" dirty="0" err="1"/>
              <a:t>Eur</a:t>
            </a:r>
            <a:r>
              <a:rPr lang="en-US" dirty="0"/>
              <a:t> J Intern Med. 2017 Jan;37:83-89. </a:t>
            </a:r>
            <a:r>
              <a:rPr lang="en-US" dirty="0" err="1"/>
              <a:t>doi</a:t>
            </a:r>
            <a:r>
              <a:rPr lang="en-US" dirty="0"/>
              <a:t>: 10.1016/j.ejim.2016.10.004..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Andrade AR, Barros LL, </a:t>
            </a:r>
            <a:r>
              <a:rPr lang="en-US" dirty="0" err="1"/>
              <a:t>Azevedo</a:t>
            </a:r>
            <a:r>
              <a:rPr lang="en-US" dirty="0"/>
              <a:t> MFC, et al. Risk of thrombosis and mortality in inflammatory bowel disease.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Transl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. 2018 Apr 3;9(4):142. </a:t>
            </a:r>
            <a:r>
              <a:rPr lang="en-US" dirty="0" err="1"/>
              <a:t>doi</a:t>
            </a:r>
            <a:r>
              <a:rPr lang="en-US" dirty="0"/>
              <a:t>: 10.1038/s41424-018-0013-8.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Aniwan</a:t>
            </a:r>
            <a:r>
              <a:rPr lang="en-US" dirty="0"/>
              <a:t> S, </a:t>
            </a:r>
            <a:r>
              <a:rPr lang="en-US" dirty="0" err="1"/>
              <a:t>Pardi</a:t>
            </a:r>
            <a:r>
              <a:rPr lang="en-US" dirty="0"/>
              <a:t> DS, Tremaine WJ, Loftus EV Jr. Increased Risk of Acute Myocardial Infarction and Heart Failure in Patients With Inflammatory Bowel Diseases.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 Oct;16(10):1607-1615.e1. </a:t>
            </a:r>
            <a:r>
              <a:rPr lang="en-US" dirty="0" err="1"/>
              <a:t>doi</a:t>
            </a:r>
            <a:r>
              <a:rPr lang="en-US" dirty="0"/>
              <a:t>: 10.1016/j.cgh.2018.04.031.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Cainzos-Achirica</a:t>
            </a:r>
            <a:r>
              <a:rPr lang="en-US" dirty="0"/>
              <a:t> M, </a:t>
            </a:r>
            <a:r>
              <a:rPr lang="en-US" dirty="0" err="1"/>
              <a:t>Glassner</a:t>
            </a:r>
            <a:r>
              <a:rPr lang="en-US" dirty="0"/>
              <a:t> K, </a:t>
            </a:r>
            <a:r>
              <a:rPr lang="en-US" dirty="0" err="1"/>
              <a:t>Zawahir</a:t>
            </a:r>
            <a:r>
              <a:rPr lang="en-US" dirty="0"/>
              <a:t> HS, </a:t>
            </a:r>
            <a:r>
              <a:rPr lang="en-US" dirty="0" err="1"/>
              <a:t>Dey</a:t>
            </a:r>
            <a:r>
              <a:rPr lang="en-US" dirty="0"/>
              <a:t> AK, Agrawal T, Quigley EMM, Abraham BP, </a:t>
            </a:r>
            <a:r>
              <a:rPr lang="en-US" dirty="0" err="1"/>
              <a:t>Acquah</a:t>
            </a:r>
            <a:r>
              <a:rPr lang="en-US" dirty="0"/>
              <a:t> I, </a:t>
            </a:r>
            <a:r>
              <a:rPr lang="en-US" dirty="0" err="1"/>
              <a:t>Yahya</a:t>
            </a:r>
            <a:r>
              <a:rPr lang="en-US" dirty="0"/>
              <a:t> T, Mehta NN, Nasir K. Inflammatory Bowel Disease and Atherosclerotic Cardiovascular Disease: JACC Review Topic of the Week. J Am </a:t>
            </a:r>
            <a:r>
              <a:rPr lang="en-US" dirty="0" err="1"/>
              <a:t>Coll</a:t>
            </a:r>
            <a:r>
              <a:rPr lang="en-US" dirty="0"/>
              <a:t> </a:t>
            </a:r>
            <a:r>
              <a:rPr lang="en-US" dirty="0" err="1"/>
              <a:t>Cardiol</a:t>
            </a:r>
            <a:r>
              <a:rPr lang="en-US" dirty="0"/>
              <a:t>. 2020 Dec 15;76(24):2895-2905. </a:t>
            </a:r>
            <a:r>
              <a:rPr lang="en-US" dirty="0" err="1"/>
              <a:t>doi</a:t>
            </a:r>
            <a:r>
              <a:rPr lang="en-US" dirty="0"/>
              <a:t>: 10.1016/j.jacc.2020.10.027. </a:t>
            </a:r>
            <a:endParaRPr lang="ru-RU" dirty="0"/>
          </a:p>
          <a:p>
            <a:pPr marL="514350" lvl="0" indent="-514350">
              <a:spcBef>
                <a:spcPts val="100"/>
              </a:spcBef>
              <a:buFont typeface="+mj-lt"/>
              <a:buAutoNum type="arabicPeriod"/>
            </a:pPr>
            <a:r>
              <a:rPr lang="en-US" dirty="0" err="1"/>
              <a:t>Kristensen</a:t>
            </a:r>
            <a:r>
              <a:rPr lang="en-US" dirty="0"/>
              <a:t> SL, </a:t>
            </a:r>
            <a:r>
              <a:rPr lang="en-US" dirty="0" err="1"/>
              <a:t>Ahlehoff</a:t>
            </a:r>
            <a:r>
              <a:rPr lang="en-US" dirty="0"/>
              <a:t> O, </a:t>
            </a:r>
            <a:r>
              <a:rPr lang="en-US" dirty="0" err="1"/>
              <a:t>Lindhardsen</a:t>
            </a:r>
            <a:r>
              <a:rPr lang="en-US" dirty="0"/>
              <a:t> J, et al. Disease activity in inflammatory bowel disease is associated with increased risk of myocardial infarction, stroke and cardiovascular death--a Danish nationwide cohort study. </a:t>
            </a:r>
            <a:r>
              <a:rPr lang="en-US" dirty="0" err="1"/>
              <a:t>PLoS</a:t>
            </a:r>
            <a:r>
              <a:rPr lang="en-US" dirty="0"/>
              <a:t> One. 2013;8(2):e56944. </a:t>
            </a:r>
            <a:r>
              <a:rPr lang="en-US" dirty="0" err="1"/>
              <a:t>doi</a:t>
            </a:r>
            <a:r>
              <a:rPr lang="en-US" dirty="0"/>
              <a:t>: 10.1371/journal.pone.0056944.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Jaaouani</a:t>
            </a:r>
            <a:r>
              <a:rPr lang="en-US" dirty="0"/>
              <a:t> A, </a:t>
            </a:r>
            <a:r>
              <a:rPr lang="en-US" dirty="0" err="1"/>
              <a:t>Ismaiel</a:t>
            </a:r>
            <a:r>
              <a:rPr lang="en-US" dirty="0"/>
              <a:t> A, </a:t>
            </a:r>
            <a:r>
              <a:rPr lang="en-US" dirty="0" err="1"/>
              <a:t>Popa</a:t>
            </a:r>
            <a:r>
              <a:rPr lang="en-US" dirty="0"/>
              <a:t> S‐L, </a:t>
            </a:r>
            <a:r>
              <a:rPr lang="en-US" dirty="0" err="1"/>
              <a:t>Dumitrascu</a:t>
            </a:r>
            <a:r>
              <a:rPr lang="en-US" dirty="0"/>
              <a:t> DL. Acute coronary syndromes and inflammatory bowel disease: the gut–heart connection. J </a:t>
            </a:r>
            <a:r>
              <a:rPr lang="en-US" dirty="0" err="1"/>
              <a:t>Clin</a:t>
            </a:r>
            <a:r>
              <a:rPr lang="en-US" dirty="0"/>
              <a:t> Med. 2021;10:4710. </a:t>
            </a:r>
            <a:r>
              <a:rPr lang="en-US" dirty="0" err="1"/>
              <a:t>doi</a:t>
            </a:r>
            <a:r>
              <a:rPr lang="en-US" dirty="0"/>
              <a:t>: 10.3390/jcm10204710.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Kroll MH, </a:t>
            </a:r>
            <a:r>
              <a:rPr lang="en-US" dirty="0" err="1"/>
              <a:t>Michaelis</a:t>
            </a:r>
            <a:r>
              <a:rPr lang="en-US" dirty="0"/>
              <a:t> LC, </a:t>
            </a:r>
            <a:r>
              <a:rPr lang="en-US" dirty="0" err="1"/>
              <a:t>Verstovsek</a:t>
            </a:r>
            <a:r>
              <a:rPr lang="en-US" dirty="0"/>
              <a:t> S. Mechanisms of </a:t>
            </a:r>
            <a:r>
              <a:rPr lang="en-US" dirty="0" err="1"/>
              <a:t>thrombogenesis</a:t>
            </a:r>
            <a:r>
              <a:rPr lang="en-US" dirty="0"/>
              <a:t> in polycythemia </a:t>
            </a:r>
            <a:r>
              <a:rPr lang="en-US" dirty="0" err="1"/>
              <a:t>vera</a:t>
            </a:r>
            <a:r>
              <a:rPr lang="en-US" dirty="0"/>
              <a:t>. Blood Rev. 2015 Jul;29(4):215-21. </a:t>
            </a:r>
            <a:r>
              <a:rPr lang="en-US" dirty="0" err="1"/>
              <a:t>doi</a:t>
            </a:r>
            <a:r>
              <a:rPr lang="en-US" dirty="0"/>
              <a:t>: 10.1016/j.blre.2014.12.002.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Hultcrantz</a:t>
            </a:r>
            <a:r>
              <a:rPr lang="en-US" dirty="0"/>
              <a:t> M, </a:t>
            </a:r>
            <a:r>
              <a:rPr lang="en-US" dirty="0" err="1"/>
              <a:t>Björkholm</a:t>
            </a:r>
            <a:r>
              <a:rPr lang="en-US" dirty="0"/>
              <a:t> M, </a:t>
            </a:r>
            <a:r>
              <a:rPr lang="en-US" dirty="0" err="1"/>
              <a:t>Dickman</a:t>
            </a:r>
            <a:r>
              <a:rPr lang="en-US" dirty="0"/>
              <a:t> PW, </a:t>
            </a:r>
            <a:r>
              <a:rPr lang="en-US" dirty="0" err="1"/>
              <a:t>Landgren</a:t>
            </a:r>
            <a:r>
              <a:rPr lang="en-US" dirty="0"/>
              <a:t> O, </a:t>
            </a:r>
            <a:r>
              <a:rPr lang="en-US" dirty="0" err="1"/>
              <a:t>Derolf</a:t>
            </a:r>
            <a:r>
              <a:rPr lang="en-US" dirty="0"/>
              <a:t> ÅR, </a:t>
            </a:r>
            <a:r>
              <a:rPr lang="en-US" dirty="0" err="1"/>
              <a:t>Kristinsson</a:t>
            </a:r>
            <a:r>
              <a:rPr lang="en-US" dirty="0"/>
              <a:t> SY, </a:t>
            </a:r>
            <a:r>
              <a:rPr lang="en-US" dirty="0" err="1"/>
              <a:t>Andersson</a:t>
            </a:r>
            <a:r>
              <a:rPr lang="en-US" dirty="0"/>
              <a:t> TML. Risk for Arterial and Venous Thrombosis in Patients With Myeloproliferative Neoplasms: A Population-Based Cohort Study. Ann Intern Med. 2018 Mar 6;168(5):317-325. </a:t>
            </a:r>
            <a:r>
              <a:rPr lang="en-US" dirty="0" err="1"/>
              <a:t>doi</a:t>
            </a:r>
            <a:r>
              <a:rPr lang="en-US" dirty="0"/>
              <a:t>: 10.7326/M17-0028. 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Drapkina</a:t>
            </a:r>
            <a:r>
              <a:rPr lang="en-US" dirty="0"/>
              <a:t> O.M., </a:t>
            </a:r>
            <a:r>
              <a:rPr lang="en-US" dirty="0" err="1"/>
              <a:t>Almazova</a:t>
            </a:r>
            <a:r>
              <a:rPr lang="en-US" dirty="0"/>
              <a:t> I.I., </a:t>
            </a:r>
            <a:r>
              <a:rPr lang="en-US" dirty="0" err="1"/>
              <a:t>Smirnova</a:t>
            </a:r>
            <a:r>
              <a:rPr lang="en-US" dirty="0"/>
              <a:t> A.V., et al. Cerebrovascular Accident in a Patient with Polycythemia: a Case Report. Rational Pharmacotherapy in Cardiology 2022;18(1):79-84. </a:t>
            </a:r>
            <a:r>
              <a:rPr lang="ru-RU" dirty="0"/>
              <a:t>(</a:t>
            </a:r>
            <a:r>
              <a:rPr lang="en-US" dirty="0"/>
              <a:t>In Russ</a:t>
            </a:r>
            <a:r>
              <a:rPr lang="ru-RU" dirty="0"/>
              <a:t>). </a:t>
            </a:r>
            <a:r>
              <a:rPr lang="ru-RU" dirty="0" err="1"/>
              <a:t>Драпкина</a:t>
            </a:r>
            <a:r>
              <a:rPr lang="ru-RU" dirty="0"/>
              <a:t> О. М., </a:t>
            </a:r>
            <a:r>
              <a:rPr lang="ru-RU" dirty="0" err="1"/>
              <a:t>Алмазова</a:t>
            </a:r>
            <a:r>
              <a:rPr lang="ru-RU" dirty="0"/>
              <a:t> И. И., Смирнова А. В., и др. Нарушение мозгового кровообращения у пациента с полицитемией: клинический случай // Рациональная Фармакотерапия в Кардиологии. 2022;18 (1):79-84. </a:t>
            </a:r>
            <a:r>
              <a:rPr lang="en-US" dirty="0" err="1"/>
              <a:t>doi</a:t>
            </a:r>
            <a:r>
              <a:rPr lang="ru-RU" dirty="0" smtClean="0"/>
              <a:t>:10.20996/1819-6446-2022-02-10.10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/>
        </p:nvSpPr>
        <p:spPr>
          <a:xfrm>
            <a:off x="5940152" y="4767264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552" y="4474434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dirty="0" smtClean="0"/>
              <a:t> </a:t>
            </a:r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</p:spTree>
    <p:extLst>
      <p:ext uri="{BB962C8B-B14F-4D97-AF65-F5344CB8AC3E}">
        <p14:creationId xmlns:p14="http://schemas.microsoft.com/office/powerpoint/2010/main" val="39102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1547663" y="2212504"/>
            <a:ext cx="1944216" cy="6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3343276" y="2129905"/>
            <a:ext cx="5800725" cy="787400"/>
          </a:xfrm>
          <a:custGeom>
            <a:avLst/>
            <a:gdLst>
              <a:gd name="connsiteX0" fmla="*/ 50800 w 5803900"/>
              <a:gd name="connsiteY0" fmla="*/ 0 h 787400"/>
              <a:gd name="connsiteX1" fmla="*/ 5803900 w 5803900"/>
              <a:gd name="connsiteY1" fmla="*/ 0 h 787400"/>
              <a:gd name="connsiteX2" fmla="*/ 5803900 w 5803900"/>
              <a:gd name="connsiteY2" fmla="*/ 787400 h 787400"/>
              <a:gd name="connsiteX3" fmla="*/ 25400 w 5803900"/>
              <a:gd name="connsiteY3" fmla="*/ 787400 h 787400"/>
              <a:gd name="connsiteX4" fmla="*/ 393700 w 5803900"/>
              <a:gd name="connsiteY4" fmla="*/ 419100 h 787400"/>
              <a:gd name="connsiteX5" fmla="*/ 0 w 5803900"/>
              <a:gd name="connsiteY5" fmla="*/ 25400 h 787400"/>
              <a:gd name="connsiteX6" fmla="*/ 50800 w 5803900"/>
              <a:gd name="connsiteY6" fmla="*/ 0 h 787400"/>
              <a:gd name="connsiteX0" fmla="*/ 25400 w 5778500"/>
              <a:gd name="connsiteY0" fmla="*/ 0 h 787400"/>
              <a:gd name="connsiteX1" fmla="*/ 5778500 w 5778500"/>
              <a:gd name="connsiteY1" fmla="*/ 0 h 787400"/>
              <a:gd name="connsiteX2" fmla="*/ 5778500 w 5778500"/>
              <a:gd name="connsiteY2" fmla="*/ 787400 h 787400"/>
              <a:gd name="connsiteX3" fmla="*/ 0 w 5778500"/>
              <a:gd name="connsiteY3" fmla="*/ 787400 h 787400"/>
              <a:gd name="connsiteX4" fmla="*/ 368300 w 5778500"/>
              <a:gd name="connsiteY4" fmla="*/ 419100 h 787400"/>
              <a:gd name="connsiteX5" fmla="*/ 26988 w 5778500"/>
              <a:gd name="connsiteY5" fmla="*/ 215900 h 787400"/>
              <a:gd name="connsiteX6" fmla="*/ 25400 w 5778500"/>
              <a:gd name="connsiteY6" fmla="*/ 0 h 787400"/>
              <a:gd name="connsiteX0" fmla="*/ 25400 w 5778500"/>
              <a:gd name="connsiteY0" fmla="*/ 0 h 787400"/>
              <a:gd name="connsiteX1" fmla="*/ 5778500 w 5778500"/>
              <a:gd name="connsiteY1" fmla="*/ 0 h 787400"/>
              <a:gd name="connsiteX2" fmla="*/ 5778500 w 5778500"/>
              <a:gd name="connsiteY2" fmla="*/ 787400 h 787400"/>
              <a:gd name="connsiteX3" fmla="*/ 0 w 5778500"/>
              <a:gd name="connsiteY3" fmla="*/ 787400 h 787400"/>
              <a:gd name="connsiteX4" fmla="*/ 368300 w 5778500"/>
              <a:gd name="connsiteY4" fmla="*/ 419100 h 787400"/>
              <a:gd name="connsiteX5" fmla="*/ 25400 w 5778500"/>
              <a:gd name="connsiteY5" fmla="*/ 0 h 787400"/>
              <a:gd name="connsiteX0" fmla="*/ 0 w 5800725"/>
              <a:gd name="connsiteY0" fmla="*/ 0 h 787400"/>
              <a:gd name="connsiteX1" fmla="*/ 5800725 w 5800725"/>
              <a:gd name="connsiteY1" fmla="*/ 0 h 787400"/>
              <a:gd name="connsiteX2" fmla="*/ 5800725 w 5800725"/>
              <a:gd name="connsiteY2" fmla="*/ 787400 h 787400"/>
              <a:gd name="connsiteX3" fmla="*/ 22225 w 5800725"/>
              <a:gd name="connsiteY3" fmla="*/ 787400 h 787400"/>
              <a:gd name="connsiteX4" fmla="*/ 390525 w 5800725"/>
              <a:gd name="connsiteY4" fmla="*/ 419100 h 787400"/>
              <a:gd name="connsiteX5" fmla="*/ 0 w 5800725"/>
              <a:gd name="connsiteY5" fmla="*/ 0 h 787400"/>
              <a:gd name="connsiteX0" fmla="*/ 0 w 5800725"/>
              <a:gd name="connsiteY0" fmla="*/ 0 h 787400"/>
              <a:gd name="connsiteX1" fmla="*/ 5800725 w 5800725"/>
              <a:gd name="connsiteY1" fmla="*/ 0 h 787400"/>
              <a:gd name="connsiteX2" fmla="*/ 5800725 w 5800725"/>
              <a:gd name="connsiteY2" fmla="*/ 787400 h 787400"/>
              <a:gd name="connsiteX3" fmla="*/ 22225 w 5800725"/>
              <a:gd name="connsiteY3" fmla="*/ 787400 h 787400"/>
              <a:gd name="connsiteX4" fmla="*/ 404812 w 5800725"/>
              <a:gd name="connsiteY4" fmla="*/ 390525 h 787400"/>
              <a:gd name="connsiteX5" fmla="*/ 0 w 5800725"/>
              <a:gd name="connsiteY5" fmla="*/ 0 h 787400"/>
              <a:gd name="connsiteX0" fmla="*/ 0 w 5800725"/>
              <a:gd name="connsiteY0" fmla="*/ 0 h 787400"/>
              <a:gd name="connsiteX1" fmla="*/ 5800725 w 5800725"/>
              <a:gd name="connsiteY1" fmla="*/ 0 h 787400"/>
              <a:gd name="connsiteX2" fmla="*/ 5800725 w 5800725"/>
              <a:gd name="connsiteY2" fmla="*/ 787400 h 787400"/>
              <a:gd name="connsiteX3" fmla="*/ 22225 w 5800725"/>
              <a:gd name="connsiteY3" fmla="*/ 787400 h 787400"/>
              <a:gd name="connsiteX4" fmla="*/ 366712 w 5800725"/>
              <a:gd name="connsiteY4" fmla="*/ 381000 h 787400"/>
              <a:gd name="connsiteX5" fmla="*/ 0 w 5800725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0725" h="787400">
                <a:moveTo>
                  <a:pt x="0" y="0"/>
                </a:moveTo>
                <a:lnTo>
                  <a:pt x="5800725" y="0"/>
                </a:lnTo>
                <a:lnTo>
                  <a:pt x="5800725" y="787400"/>
                </a:lnTo>
                <a:lnTo>
                  <a:pt x="22225" y="787400"/>
                </a:lnTo>
                <a:lnTo>
                  <a:pt x="366712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51920" y="223599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Спасибо  за 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14</a:t>
            </a:fld>
            <a:endParaRPr lang="ru-RU"/>
          </a:p>
        </p:txBody>
      </p:sp>
      <p:sp>
        <p:nvSpPr>
          <p:cNvPr id="7" name="Text Placeholder 3"/>
          <p:cNvSpPr>
            <a:spLocks noGrp="1"/>
          </p:cNvSpPr>
          <p:nvPr/>
        </p:nvSpPr>
        <p:spPr>
          <a:xfrm>
            <a:off x="5800328" y="4678207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552" y="102394"/>
            <a:ext cx="4176464" cy="400110"/>
          </a:xfrm>
        </p:spPr>
        <p:txBody>
          <a:bodyPr wrap="square" anchor="t">
            <a:spAutoFit/>
          </a:bodyPr>
          <a:lstStyle/>
          <a:p>
            <a:pPr algn="l"/>
            <a:r>
              <a:rPr lang="ru-RU" sz="2000" b="1" dirty="0">
                <a:solidFill>
                  <a:srgbClr val="005DAC"/>
                </a:solidFill>
              </a:rPr>
              <a:t>ВВЕДЕНИЕ</a:t>
            </a:r>
            <a:endParaRPr lang="en-GB" sz="1800" b="1" dirty="0">
              <a:solidFill>
                <a:srgbClr val="005DA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2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552" y="4392000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72000" y="1224000"/>
            <a:ext cx="7200400" cy="3168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Хроническое системное воспаление (ХВ) связано развитием атеросклероза [1] и  является причиной более высокой частоты ишемической болезни сердца (ИБС) и сердечной недостаточности (СН) у пациентов с хроническими воспалительными заболеваниями кишечника (ВЗК). Выявлены иммунные механизмы, общие для ССЗ и системных воспалительных заболеваний, зарегистрировано множество внекишечных проявлений ВЗК, включая ССЗ, основной причиной смерти при язвенном колите (ЯК) и болезни Крона [2, 3]. </a:t>
            </a:r>
          </a:p>
          <a:p>
            <a:pPr marL="0" indent="0">
              <a:buNone/>
            </a:pPr>
            <a:r>
              <a:rPr lang="ru-RU" dirty="0"/>
              <a:t>Истинная полицитемия (ИП) входит в группу  классических/негативных по филадельфийской хромосоме </a:t>
            </a:r>
            <a:r>
              <a:rPr lang="ru-RU" dirty="0" err="1"/>
              <a:t>миелопролиферативных</a:t>
            </a:r>
            <a:r>
              <a:rPr lang="ru-RU" dirty="0"/>
              <a:t> новообразований (МПН), отличительной особенностью которых является  ХВ,  играющее важную роль  в развитии  симптоматики, тромбозов, прогрессировании заболевания и связанное с  повышенным риском ССЗ  [4,5].</a:t>
            </a:r>
          </a:p>
          <a:p>
            <a:pPr marL="0" indent="0">
              <a:buNone/>
            </a:pPr>
            <a:r>
              <a:rPr lang="ru-RU" dirty="0"/>
              <a:t>Обсуждается связь  возникновения МПН и ВЗК, описано появление симптомов кишечной диспепсии и развитие патологии кишечника  при МПН [6]. Влияние этих заболеваний   на риск возникновения кардиоваскулярной патологии не вызывает сомнений и требует дополнительной оценки пациентов с ВЗК и МПН [7,8]. Вместе с тем, симптомы ИБС могут быть первой причиной обращения таких пациентов к врачу.</a:t>
            </a:r>
          </a:p>
          <a:p>
            <a:pPr marL="0" indent="0">
              <a:buNone/>
            </a:pPr>
            <a:r>
              <a:rPr lang="ru-RU" dirty="0"/>
              <a:t>Мы представляем описание клинического случая инфаркта миокарда (ИМ) у молодого мужчины с ЯК и ИП.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/>
        </p:nvSpPr>
        <p:spPr>
          <a:xfrm>
            <a:off x="5830764" y="4724004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7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3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102394"/>
            <a:ext cx="6552728" cy="857250"/>
          </a:xfrm>
        </p:spPr>
        <p:txBody>
          <a:bodyPr anchor="t">
            <a:normAutofit/>
          </a:bodyPr>
          <a:lstStyle/>
          <a:p>
            <a:pPr algn="l"/>
            <a:r>
              <a:rPr lang="ru-RU" sz="2000" b="1" dirty="0">
                <a:solidFill>
                  <a:srgbClr val="005DAC"/>
                </a:solidFill>
              </a:rPr>
              <a:t>ПРЕДСТАВЛЕНИЕ СЛУЧАЯ</a:t>
            </a:r>
            <a:r>
              <a:rPr lang="en-GB" sz="2000" b="1" dirty="0">
                <a:solidFill>
                  <a:srgbClr val="005DAC"/>
                </a:solidFill>
              </a:rPr>
              <a:t/>
            </a:r>
            <a:br>
              <a:rPr lang="en-GB" sz="2000" b="1" dirty="0">
                <a:solidFill>
                  <a:srgbClr val="005DAC"/>
                </a:solidFill>
              </a:rPr>
            </a:br>
            <a:r>
              <a:rPr lang="ru-RU" sz="1800" b="1" dirty="0">
                <a:solidFill>
                  <a:srgbClr val="005DAC"/>
                </a:solidFill>
              </a:rPr>
              <a:t>История и результаты осмотра</a:t>
            </a:r>
            <a:endParaRPr lang="en-GB" sz="1800" b="1" dirty="0">
              <a:solidFill>
                <a:srgbClr val="005DAC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/>
        </p:nvSpPr>
        <p:spPr>
          <a:xfrm>
            <a:off x="5940152" y="4805362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71600" y="959644"/>
            <a:ext cx="7129463" cy="3168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Мужчина 40 лет с диагнозом «ИБС. Стенокардия напряжения I функциональный класс. Гипертоническая болезнь III стадии, контролируемая. Риск 4. Хроническая СН  I стадии, функциональный класс I по классификации NYHA» был направлен в кардиохирургический центр для решения вопроса о необходимости </a:t>
            </a:r>
            <a:r>
              <a:rPr lang="ru-RU" sz="1200" dirty="0" err="1"/>
              <a:t>реваскуляризации</a:t>
            </a:r>
            <a:r>
              <a:rPr lang="ru-RU" sz="1200" dirty="0"/>
              <a:t> миокарда. В анамнезе артериальная гипертензия, в течение 2 месяцев беспокоят боли в области сердца. В региональном сосудистом центре была выполнена </a:t>
            </a:r>
            <a:r>
              <a:rPr lang="ru-RU" sz="1200" dirty="0" err="1"/>
              <a:t>коронароангиография</a:t>
            </a:r>
            <a:r>
              <a:rPr lang="ru-RU" sz="1200" dirty="0"/>
              <a:t> (КАГ), выявлен стеноз передней нисходящей артерии (ПНА) 50%, были назначены </a:t>
            </a:r>
            <a:r>
              <a:rPr lang="ru-RU" sz="1200" dirty="0" err="1"/>
              <a:t>розувастатин</a:t>
            </a:r>
            <a:r>
              <a:rPr lang="ru-RU" sz="1200" dirty="0"/>
              <a:t>, </a:t>
            </a:r>
            <a:r>
              <a:rPr lang="ru-RU" sz="1200" dirty="0" err="1"/>
              <a:t>периндоприл</a:t>
            </a:r>
            <a:r>
              <a:rPr lang="ru-RU" sz="1200" dirty="0"/>
              <a:t>, </a:t>
            </a:r>
            <a:r>
              <a:rPr lang="ru-RU" sz="1200" dirty="0" err="1"/>
              <a:t>метопролол</a:t>
            </a:r>
            <a:r>
              <a:rPr lang="ru-RU" sz="1200" dirty="0"/>
              <a:t>. При поступлении объективный статус без особенностей, в лабораторных анализах обращало внимание: значительный тромбоцитоз 1047х10</a:t>
            </a:r>
            <a:r>
              <a:rPr lang="ru-RU" sz="1200" baseline="30000" dirty="0"/>
              <a:t>9</a:t>
            </a:r>
            <a:r>
              <a:rPr lang="ru-RU" sz="1200" dirty="0"/>
              <a:t>/л, умеренный лейкоцитоз 11,97х10</a:t>
            </a:r>
            <a:r>
              <a:rPr lang="ru-RU" sz="1200" baseline="30000" dirty="0"/>
              <a:t>9</a:t>
            </a:r>
            <a:r>
              <a:rPr lang="ru-RU" sz="1200" dirty="0"/>
              <a:t>/л; повышение уровня гемоглобина до 168 г/л, ускорение скорости оседания эритроцитов до 21 мм/ч.  В биохимическом анализе крови: повышение </a:t>
            </a:r>
            <a:r>
              <a:rPr lang="ru-RU" sz="1200" dirty="0" err="1"/>
              <a:t>аланинаминотрансферазы</a:t>
            </a:r>
            <a:r>
              <a:rPr lang="ru-RU" sz="1200" dirty="0"/>
              <a:t> до 73 </a:t>
            </a:r>
            <a:r>
              <a:rPr lang="ru-RU" sz="1200" dirty="0" err="1"/>
              <a:t>ед</a:t>
            </a:r>
            <a:r>
              <a:rPr lang="ru-RU" sz="1200" dirty="0"/>
              <a:t>/л, общий холестерин 4,08 </a:t>
            </a:r>
            <a:r>
              <a:rPr lang="ru-RU" sz="1200" dirty="0" err="1"/>
              <a:t>ммоль</a:t>
            </a:r>
            <a:r>
              <a:rPr lang="ru-RU" sz="1200" dirty="0"/>
              <a:t>/л, холестерин липопротеинов низкой плотности 2,44 </a:t>
            </a:r>
            <a:r>
              <a:rPr lang="ru-RU" sz="1200" dirty="0" err="1"/>
              <a:t>ммоль</a:t>
            </a:r>
            <a:r>
              <a:rPr lang="ru-RU" sz="1200" dirty="0"/>
              <a:t>/л. Другие показатели анализов крови,  </a:t>
            </a:r>
            <a:r>
              <a:rPr lang="ru-RU" sz="1200" dirty="0" err="1"/>
              <a:t>коагулограммы</a:t>
            </a:r>
            <a:r>
              <a:rPr lang="ru-RU" sz="1200" dirty="0"/>
              <a:t> были в пределах </a:t>
            </a:r>
            <a:r>
              <a:rPr lang="ru-RU" sz="1200" dirty="0" err="1"/>
              <a:t>референсных</a:t>
            </a:r>
            <a:r>
              <a:rPr lang="ru-RU" sz="1200" dirty="0"/>
              <a:t> значений. Электрокардиограмма (ЭКГ), (рисунок 1), </a:t>
            </a:r>
            <a:r>
              <a:rPr lang="ru-RU" sz="1200" dirty="0" err="1"/>
              <a:t>эхокардиографическое</a:t>
            </a:r>
            <a:r>
              <a:rPr lang="ru-RU" sz="1200" dirty="0"/>
              <a:t> исследование, рентгенограмма органов грудной клетки без патологических изменений. </a:t>
            </a:r>
            <a:endParaRPr lang="ru-RU" sz="1200" dirty="0" smtClean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>Выполнен </a:t>
            </a:r>
            <a:r>
              <a:rPr lang="ru-RU" sz="1200" kern="0" dirty="0" err="1">
                <a:ea typeface="Calibri" panose="020F0502020204030204" pitchFamily="34" charset="0"/>
                <a:cs typeface="Times New Roman" panose="02020603050405020304" pitchFamily="18" charset="0"/>
              </a:rPr>
              <a:t>тредмил</a:t>
            </a:r>
            <a:r>
              <a:rPr lang="ru-RU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>-тест (проба отрицательна, толерантность к физическим нагрузкам высокая- 7.3 метаболических единиц). Учитывая умеренное поражение коронарного русла, отсутствие признаков ишемии по данным нагрузочного тестирования, принято решение воздержаться от </a:t>
            </a:r>
            <a:r>
              <a:rPr lang="ru-RU" sz="1200" kern="0" dirty="0" err="1">
                <a:ea typeface="Calibri" panose="020F0502020204030204" pitchFamily="34" charset="0"/>
                <a:cs typeface="Times New Roman" panose="02020603050405020304" pitchFamily="18" charset="0"/>
              </a:rPr>
              <a:t>реваскуляризации</a:t>
            </a:r>
            <a:r>
              <a:rPr lang="ru-RU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> миокарда. </a:t>
            </a:r>
            <a:endParaRPr lang="ru-RU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484" y="4493420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dirty="0" smtClean="0"/>
              <a:t> </a:t>
            </a:r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</p:spTree>
    <p:extLst>
      <p:ext uri="{BB962C8B-B14F-4D97-AF65-F5344CB8AC3E}">
        <p14:creationId xmlns:p14="http://schemas.microsoft.com/office/powerpoint/2010/main" val="78476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4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102394"/>
            <a:ext cx="6552728" cy="857250"/>
          </a:xfrm>
        </p:spPr>
        <p:txBody>
          <a:bodyPr anchor="t">
            <a:normAutofit/>
          </a:bodyPr>
          <a:lstStyle/>
          <a:p>
            <a:pPr algn="l"/>
            <a:r>
              <a:rPr lang="ru-RU" sz="2000" b="1" dirty="0">
                <a:solidFill>
                  <a:srgbClr val="005DAC"/>
                </a:solidFill>
              </a:rPr>
              <a:t>ПРЕДСТАВЛЕНИЕ СЛУЧАЯ</a:t>
            </a:r>
            <a:r>
              <a:rPr lang="en-GB" sz="2000" b="1" dirty="0">
                <a:solidFill>
                  <a:srgbClr val="005DAC"/>
                </a:solidFill>
              </a:rPr>
              <a:t/>
            </a:r>
            <a:br>
              <a:rPr lang="en-GB" sz="2000" b="1" dirty="0">
                <a:solidFill>
                  <a:srgbClr val="005DAC"/>
                </a:solidFill>
              </a:rPr>
            </a:br>
            <a:r>
              <a:rPr lang="ru-RU" sz="1800" b="1" dirty="0">
                <a:solidFill>
                  <a:srgbClr val="005DAC"/>
                </a:solidFill>
              </a:rPr>
              <a:t>История и результаты осмотра</a:t>
            </a:r>
            <a:endParaRPr lang="en-GB" sz="1800" b="1" dirty="0">
              <a:solidFill>
                <a:srgbClr val="005DAC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/>
        </p:nvSpPr>
        <p:spPr>
          <a:xfrm>
            <a:off x="5800328" y="4767264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71550" y="1223963"/>
            <a:ext cx="7129463" cy="3168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kern="0" dirty="0">
                <a:ea typeface="Times New Roman" panose="02020603050405020304" pitchFamily="18" charset="0"/>
              </a:rPr>
              <a:t>Пациент консультирован гематологом, заподозрено МПН, рекомендовано обследование. Дополнительно пациент предъявлял жалобы на боль в животе, метеоризм, частый жидкий стул с примесью слизи, крови до 20 р/сутки. Кишечные кровотечения беспокоили в течение 10 лет, к врачу не обращался, расценивая их как геморроидальные. Выполнена </a:t>
            </a:r>
            <a:r>
              <a:rPr lang="ru-RU" sz="1200" kern="0" dirty="0" err="1">
                <a:ea typeface="Times New Roman" panose="02020603050405020304" pitchFamily="18" charset="0"/>
              </a:rPr>
              <a:t>фиброколоноскопия</a:t>
            </a:r>
            <a:r>
              <a:rPr lang="ru-RU" sz="1200" kern="0" dirty="0">
                <a:ea typeface="Times New Roman" panose="02020603050405020304" pitchFamily="18" charset="0"/>
              </a:rPr>
              <a:t> с биопсией, диагностирован язвенный колит с левосторонним поражением умеренной степени активности. Пациент переведен в отделение гастроэнтерологии (ГЭТО), начато лечение (</a:t>
            </a:r>
            <a:r>
              <a:rPr lang="ru-RU" sz="1200" kern="0" dirty="0" err="1">
                <a:ea typeface="Times New Roman" panose="02020603050405020304" pitchFamily="18" charset="0"/>
              </a:rPr>
              <a:t>месалазин</a:t>
            </a:r>
            <a:r>
              <a:rPr lang="ru-RU" sz="1200" kern="0" dirty="0">
                <a:ea typeface="Times New Roman" panose="02020603050405020304" pitchFamily="18" charset="0"/>
              </a:rPr>
              <a:t>   пероральной и ректально, системные ГКС внутривенно, </a:t>
            </a:r>
            <a:r>
              <a:rPr lang="ru-RU" sz="1200" kern="0" dirty="0" err="1">
                <a:ea typeface="Times New Roman" panose="02020603050405020304" pitchFamily="18" charset="0"/>
              </a:rPr>
              <a:t>метронидазол</a:t>
            </a:r>
            <a:r>
              <a:rPr lang="ru-RU" sz="1200" kern="0" dirty="0">
                <a:ea typeface="Times New Roman" panose="02020603050405020304" pitchFamily="18" charset="0"/>
              </a:rPr>
              <a:t>, фолиевая кислота). </a:t>
            </a:r>
            <a:endParaRPr lang="ru-RU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681" y="4371353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dirty="0" smtClean="0"/>
              <a:t> </a:t>
            </a:r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</p:spTree>
    <p:extLst>
      <p:ext uri="{BB962C8B-B14F-4D97-AF65-F5344CB8AC3E}">
        <p14:creationId xmlns:p14="http://schemas.microsoft.com/office/powerpoint/2010/main" val="394414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552" y="4493420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dirty="0" smtClean="0"/>
              <a:t> </a:t>
            </a:r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102394"/>
            <a:ext cx="6552728" cy="857250"/>
          </a:xfrm>
        </p:spPr>
        <p:txBody>
          <a:bodyPr anchor="t">
            <a:normAutofit/>
          </a:bodyPr>
          <a:lstStyle/>
          <a:p>
            <a:pPr algn="l"/>
            <a:r>
              <a:rPr lang="ru-RU" sz="2000" b="1" dirty="0">
                <a:solidFill>
                  <a:srgbClr val="005DAC"/>
                </a:solidFill>
              </a:rPr>
              <a:t>ПРЕДСТАВЛЕНИЕ СЛУЧАЯ</a:t>
            </a:r>
            <a:r>
              <a:rPr lang="en-GB" sz="2000" b="1" dirty="0">
                <a:solidFill>
                  <a:srgbClr val="005DAC"/>
                </a:solidFill>
              </a:rPr>
              <a:t/>
            </a:r>
            <a:br>
              <a:rPr lang="en-GB" sz="2000" b="1" dirty="0">
                <a:solidFill>
                  <a:srgbClr val="005DAC"/>
                </a:solidFill>
              </a:rPr>
            </a:br>
            <a:r>
              <a:rPr lang="ru-RU" sz="1800" b="1" dirty="0">
                <a:solidFill>
                  <a:srgbClr val="005DAC"/>
                </a:solidFill>
              </a:rPr>
              <a:t>Исследования</a:t>
            </a:r>
            <a:endParaRPr lang="en-GB" sz="1800" b="1" dirty="0">
              <a:solidFill>
                <a:srgbClr val="005DAC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467544" y="1120443"/>
            <a:ext cx="4168066" cy="1577215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/>
        </p:nvSpPr>
        <p:spPr>
          <a:xfrm>
            <a:off x="5830764" y="4783251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1" y="2971503"/>
            <a:ext cx="3606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>Рисунок 1. ЭКГ при поступлении. Синусовая тахикардия, 100 в мин. Нормальное положение электрической оси сердца.</a:t>
            </a:r>
            <a:endParaRPr lang="ru-RU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080867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8 сутки лечения в ГЭТО развился приступ ангинозной боли, сопровождающийся распространенной </a:t>
            </a:r>
            <a:r>
              <a:rPr lang="ru-RU" sz="12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элевацией</a:t>
            </a:r>
            <a:r>
              <a:rPr lang="ru-RU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сегмента </a:t>
            </a:r>
            <a:r>
              <a:rPr lang="en-US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 передней, боковой  стенке с реципрокной депрессией на ЭКГ (рисунок 2). </a:t>
            </a:r>
            <a:endParaRPr lang="ru-RU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C:\Users\kg-am\Downloads\17118797351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96473"/>
            <a:ext cx="3563020" cy="1827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716016" y="3892292"/>
            <a:ext cx="338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>Рисунок 2. ЭКГ в момент ангинозного приступа.</a:t>
            </a:r>
            <a:endParaRPr lang="ru-RU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51520" y="4842610"/>
            <a:ext cx="576064" cy="273844"/>
          </a:xfrm>
        </p:spPr>
        <p:txBody>
          <a:bodyPr/>
          <a:lstStyle/>
          <a:p>
            <a:fld id="{77B8531D-DCB1-4EDB-9A81-12E238DBCF35}" type="slidenum">
              <a:rPr lang="ru-RU" smtClean="0"/>
              <a:t>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866" y="4551627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dirty="0" smtClean="0"/>
              <a:t> </a:t>
            </a:r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102394"/>
            <a:ext cx="6552728" cy="857250"/>
          </a:xfrm>
        </p:spPr>
        <p:txBody>
          <a:bodyPr anchor="t">
            <a:normAutofit/>
          </a:bodyPr>
          <a:lstStyle/>
          <a:p>
            <a:pPr algn="l"/>
            <a:r>
              <a:rPr lang="ru-RU" sz="2000" b="1" dirty="0">
                <a:solidFill>
                  <a:srgbClr val="005DAC"/>
                </a:solidFill>
              </a:rPr>
              <a:t>ПРЕДСТАВЛЕНИЕ СЛУЧАЯ</a:t>
            </a:r>
            <a:r>
              <a:rPr lang="en-GB" sz="2000" b="1" dirty="0">
                <a:solidFill>
                  <a:srgbClr val="005DAC"/>
                </a:solidFill>
              </a:rPr>
              <a:t/>
            </a:r>
            <a:br>
              <a:rPr lang="en-GB" sz="2000" b="1" dirty="0">
                <a:solidFill>
                  <a:srgbClr val="005DAC"/>
                </a:solidFill>
              </a:rPr>
            </a:br>
            <a:r>
              <a:rPr lang="ru-RU" sz="1800" b="1" dirty="0">
                <a:solidFill>
                  <a:srgbClr val="005DAC"/>
                </a:solidFill>
              </a:rPr>
              <a:t>Исследования</a:t>
            </a:r>
            <a:endParaRPr lang="en-GB" sz="1800" b="1" dirty="0">
              <a:solidFill>
                <a:srgbClr val="005DAC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819790"/>
            <a:ext cx="8352928" cy="11976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Инициирована </a:t>
            </a:r>
            <a:r>
              <a:rPr lang="ru-RU" sz="1200" dirty="0" err="1"/>
              <a:t>антитромботическая</a:t>
            </a:r>
            <a:r>
              <a:rPr lang="ru-RU" sz="1200" dirty="0"/>
              <a:t> терапия (нагрузочные дозы ацетилсалициловой кислоты (АСК), </a:t>
            </a:r>
            <a:r>
              <a:rPr lang="ru-RU" sz="1200" dirty="0" err="1"/>
              <a:t>тикагрелора</a:t>
            </a:r>
            <a:r>
              <a:rPr lang="ru-RU" sz="1200" dirty="0"/>
              <a:t>, болюс гепарина), экстренно выполнена КАГ, выявлена проксимальная окклюзия ПНА (рисунок </a:t>
            </a:r>
            <a:r>
              <a:rPr lang="ru-RU" sz="1200" dirty="0" smtClean="0"/>
              <a:t>3а), </a:t>
            </a:r>
            <a:r>
              <a:rPr lang="ru-RU" sz="1200" dirty="0"/>
              <a:t>выполнена ЧТКА  проксимального отдела ПНА с имплантацией </a:t>
            </a:r>
            <a:r>
              <a:rPr lang="ru-RU" sz="1200" dirty="0" err="1"/>
              <a:t>стента</a:t>
            </a:r>
            <a:r>
              <a:rPr lang="ru-RU" sz="1200" dirty="0"/>
              <a:t> (рисунок 3б). </a:t>
            </a:r>
            <a:r>
              <a:rPr lang="ru-RU" sz="1200" dirty="0" smtClean="0"/>
              <a:t>После </a:t>
            </a:r>
            <a:r>
              <a:rPr lang="ru-RU" sz="1200" dirty="0" err="1"/>
              <a:t>реваскуляризации</a:t>
            </a:r>
            <a:r>
              <a:rPr lang="ru-RU" sz="1200" dirty="0"/>
              <a:t> миокарда проводилась ДАТ, гипотензивная, </a:t>
            </a:r>
            <a:r>
              <a:rPr lang="ru-RU" sz="1200" dirty="0" err="1"/>
              <a:t>липидснижающая</a:t>
            </a:r>
            <a:r>
              <a:rPr lang="ru-RU" sz="1200" dirty="0"/>
              <a:t> терапия.</a:t>
            </a:r>
          </a:p>
          <a:p>
            <a:pPr marL="0" indent="0">
              <a:buNone/>
            </a:pPr>
            <a:r>
              <a:rPr lang="ru-RU" sz="1200" dirty="0"/>
              <a:t>Через 11 часов возобновились ангинозные боли, на ЭКГ сохранялась </a:t>
            </a:r>
            <a:r>
              <a:rPr lang="ru-RU" sz="1200" dirty="0" err="1"/>
              <a:t>элевация</a:t>
            </a:r>
            <a:r>
              <a:rPr lang="ru-RU" sz="1200" dirty="0"/>
              <a:t> сегмента </a:t>
            </a:r>
            <a:r>
              <a:rPr lang="en-US" sz="1200" dirty="0"/>
              <a:t>ST</a:t>
            </a:r>
            <a:r>
              <a:rPr lang="ru-RU" sz="1200" dirty="0"/>
              <a:t>, сформировался патологический зубец  </a:t>
            </a:r>
            <a:r>
              <a:rPr lang="en-US" sz="1200" dirty="0"/>
              <a:t>Q</a:t>
            </a:r>
            <a:r>
              <a:rPr lang="ru-RU" sz="1200" dirty="0"/>
              <a:t> (рисунок 4). 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68836" y="4040588"/>
            <a:ext cx="3879628" cy="29519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/>
              <a:t>Рисунок </a:t>
            </a:r>
            <a:r>
              <a:rPr lang="ru-RU" sz="1200" dirty="0" smtClean="0"/>
              <a:t>4. </a:t>
            </a:r>
            <a:r>
              <a:rPr lang="ru-RU" sz="1200" dirty="0"/>
              <a:t>ЭКГ при рецидиве ангинозных болей. </a:t>
            </a:r>
          </a:p>
          <a:p>
            <a:endParaRPr lang="en-GB" sz="1200" dirty="0"/>
          </a:p>
        </p:txBody>
      </p:sp>
      <p:sp>
        <p:nvSpPr>
          <p:cNvPr id="14" name="Text Placeholder 3"/>
          <p:cNvSpPr>
            <a:spLocks noGrp="1"/>
          </p:cNvSpPr>
          <p:nvPr/>
        </p:nvSpPr>
        <p:spPr>
          <a:xfrm>
            <a:off x="5800328" y="4860926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73976" y="2023524"/>
            <a:ext cx="4259699" cy="2017064"/>
          </a:xfrm>
          <a:prstGeom prst="rect">
            <a:avLst/>
          </a:prstGeom>
        </p:spPr>
      </p:pic>
      <p:sp>
        <p:nvSpPr>
          <p:cNvPr id="1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29963" y="3995248"/>
            <a:ext cx="4303712" cy="4752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/>
              <a:t>Рисунок 3. КАГ. Острая окклюзия ПНА (а), имплантация </a:t>
            </a:r>
            <a:r>
              <a:rPr lang="ru-RU" sz="1200" dirty="0" err="1"/>
              <a:t>стента</a:t>
            </a:r>
            <a:r>
              <a:rPr lang="ru-RU" sz="1200" dirty="0"/>
              <a:t>,  просвет ПНА проходим (б).</a:t>
            </a:r>
          </a:p>
          <a:p>
            <a:endParaRPr lang="en-GB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115" y="2008435"/>
            <a:ext cx="3999411" cy="20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68423" y="4596408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dirty="0" smtClean="0"/>
              <a:t> </a:t>
            </a:r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102394"/>
            <a:ext cx="6552728" cy="857250"/>
          </a:xfrm>
        </p:spPr>
        <p:txBody>
          <a:bodyPr anchor="t">
            <a:normAutofit/>
          </a:bodyPr>
          <a:lstStyle/>
          <a:p>
            <a:pPr algn="l"/>
            <a:r>
              <a:rPr lang="ru-RU" sz="2000" b="1" dirty="0">
                <a:solidFill>
                  <a:srgbClr val="005DAC"/>
                </a:solidFill>
              </a:rPr>
              <a:t>ПРЕДСТАВЛЕНИЕ СЛУЧАЯ</a:t>
            </a:r>
            <a:r>
              <a:rPr lang="en-GB" sz="2000" b="1" dirty="0">
                <a:solidFill>
                  <a:srgbClr val="005DAC"/>
                </a:solidFill>
              </a:rPr>
              <a:t/>
            </a:r>
            <a:br>
              <a:rPr lang="en-GB" sz="2000" b="1" dirty="0">
                <a:solidFill>
                  <a:srgbClr val="005DAC"/>
                </a:solidFill>
              </a:rPr>
            </a:br>
            <a:r>
              <a:rPr lang="ru-RU" sz="1800" b="1" dirty="0">
                <a:solidFill>
                  <a:srgbClr val="005DAC"/>
                </a:solidFill>
              </a:rPr>
              <a:t>Исследования</a:t>
            </a:r>
            <a:endParaRPr lang="en-GB" sz="1800" b="1" dirty="0">
              <a:solidFill>
                <a:srgbClr val="005DA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576451" y="1711351"/>
            <a:ext cx="2540943" cy="2540943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017398" y="1820578"/>
            <a:ext cx="4464546" cy="277394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3000" dirty="0"/>
              <a:t>Был сформулирован клинический диагноз: </a:t>
            </a:r>
            <a:endParaRPr lang="ru-RU" sz="3000" dirty="0" smtClean="0"/>
          </a:p>
          <a:p>
            <a:pPr marL="0" indent="0" algn="just">
              <a:buNone/>
            </a:pPr>
            <a:r>
              <a:rPr lang="ru-RU" sz="3000" dirty="0" smtClean="0"/>
              <a:t>Основное </a:t>
            </a:r>
            <a:r>
              <a:rPr lang="ru-RU" sz="3000" dirty="0"/>
              <a:t>заболевание:</a:t>
            </a:r>
          </a:p>
          <a:p>
            <a:pPr marL="0" indent="0" algn="just">
              <a:buNone/>
            </a:pPr>
            <a:r>
              <a:rPr lang="ru-RU" sz="3000" dirty="0"/>
              <a:t>ИБС. Первичный Q-позитивный ИМ </a:t>
            </a:r>
            <a:r>
              <a:rPr lang="ru-RU" sz="3000" dirty="0" err="1"/>
              <a:t>передне</a:t>
            </a:r>
            <a:r>
              <a:rPr lang="ru-RU" sz="3000" dirty="0"/>
              <a:t>- перегородочной  стенки левого желудочка. ЧТКА ПНА с имплантацией </a:t>
            </a:r>
            <a:r>
              <a:rPr lang="ru-RU" sz="3000" dirty="0" err="1"/>
              <a:t>стента</a:t>
            </a:r>
            <a:r>
              <a:rPr lang="ru-RU" sz="3000" dirty="0"/>
              <a:t>. Острый тромбоз </a:t>
            </a:r>
            <a:r>
              <a:rPr lang="ru-RU" sz="3000" dirty="0" err="1"/>
              <a:t>стента</a:t>
            </a:r>
            <a:r>
              <a:rPr lang="ru-RU" sz="3000" dirty="0"/>
              <a:t>. ЧТКА (</a:t>
            </a:r>
            <a:r>
              <a:rPr lang="ru-RU" sz="3000" dirty="0" err="1"/>
              <a:t>реканализация</a:t>
            </a:r>
            <a:r>
              <a:rPr lang="ru-RU" sz="3000" dirty="0"/>
              <a:t>) ПНА. Постановка ВАБК.</a:t>
            </a:r>
          </a:p>
          <a:p>
            <a:pPr marL="0" indent="0" algn="just">
              <a:buNone/>
            </a:pPr>
            <a:r>
              <a:rPr lang="ru-RU" sz="3000" dirty="0"/>
              <a:t>Осложнения: ОСН IV класс по </a:t>
            </a:r>
            <a:r>
              <a:rPr lang="ru-RU" sz="3000" dirty="0" err="1"/>
              <a:t>Killip</a:t>
            </a:r>
            <a:r>
              <a:rPr lang="ru-RU" sz="3000" dirty="0"/>
              <a:t> (кардиогенный шок). Формирующаяся аневризма левого желудочка.</a:t>
            </a:r>
          </a:p>
          <a:p>
            <a:pPr marL="0" indent="0" algn="just">
              <a:buNone/>
            </a:pPr>
            <a:r>
              <a:rPr lang="ru-RU" sz="3000" dirty="0"/>
              <a:t>Фоновые заболевания: Гипертоническая болезнь III стадии. Контролируемая. Риск 4. Целевой уровень АД 130-139/80 мм </a:t>
            </a:r>
            <a:r>
              <a:rPr lang="ru-RU" sz="3000" dirty="0" err="1"/>
              <a:t>рт.ст</a:t>
            </a:r>
            <a:r>
              <a:rPr lang="ru-RU" sz="3000" dirty="0"/>
              <a:t>.</a:t>
            </a:r>
          </a:p>
          <a:p>
            <a:pPr marL="0" indent="0" algn="just">
              <a:buNone/>
            </a:pPr>
            <a:r>
              <a:rPr lang="ru-RU" sz="3000" dirty="0"/>
              <a:t>Сопутствующие заболевания: Язвенный колит, впервые выявленный, левостороннее  поражение, среднетяжелая атака, активная фаза, индекс Мейо 9 баллов. </a:t>
            </a:r>
          </a:p>
          <a:p>
            <a:pPr algn="just"/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/>
        </p:nvSpPr>
        <p:spPr>
          <a:xfrm>
            <a:off x="5864153" y="4870252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568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Была выполнена повторная КАГ и </a:t>
            </a:r>
            <a:r>
              <a:rPr lang="ru-RU" sz="12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балонная</a:t>
            </a:r>
            <a:r>
              <a:rPr lang="ru-RU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реканализация</a:t>
            </a:r>
            <a:r>
              <a:rPr lang="ru-RU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острого тромбоза </a:t>
            </a:r>
            <a:r>
              <a:rPr lang="ru-RU" sz="12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ПНА (рисунок 5), сохранялось нарушение кровотока в дистальном отделе, многочисленные попытки </a:t>
            </a:r>
            <a:r>
              <a:rPr lang="ru-RU" sz="12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реканализации</a:t>
            </a:r>
            <a:r>
              <a:rPr lang="ru-RU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 дистального русла были безуспешны.    После тромбоза </a:t>
            </a:r>
            <a:r>
              <a:rPr lang="ru-RU" sz="12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течение ИМ  осложнилось кардиогенным </a:t>
            </a:r>
            <a:r>
              <a:rPr lang="ru-RU" sz="1200" kern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шоком. </a:t>
            </a:r>
            <a:r>
              <a:rPr lang="ru-RU" sz="1200" kern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Проводилась </a:t>
            </a:r>
            <a:r>
              <a:rPr lang="ru-RU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>многокомпонентная </a:t>
            </a:r>
            <a:r>
              <a:rPr lang="ru-RU" sz="1200" kern="0" dirty="0" err="1">
                <a:ea typeface="Calibri" panose="020F0502020204030204" pitchFamily="34" charset="0"/>
                <a:cs typeface="Times New Roman" panose="02020603050405020304" pitchFamily="18" charset="0"/>
              </a:rPr>
              <a:t>антитромботическая</a:t>
            </a:r>
            <a:r>
              <a:rPr lang="ru-RU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> терапия (</a:t>
            </a:r>
            <a:r>
              <a:rPr lang="ru-RU" sz="1200" kern="0" dirty="0" err="1">
                <a:ea typeface="Calibri" panose="020F0502020204030204" pitchFamily="34" charset="0"/>
                <a:cs typeface="Times New Roman" panose="02020603050405020304" pitchFamily="18" charset="0"/>
              </a:rPr>
              <a:t>тирофибан</a:t>
            </a:r>
            <a:r>
              <a:rPr lang="ru-RU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kern="0" dirty="0" err="1">
                <a:ea typeface="Calibri" panose="020F0502020204030204" pitchFamily="34" charset="0"/>
                <a:cs typeface="Times New Roman" panose="02020603050405020304" pitchFamily="18" charset="0"/>
              </a:rPr>
              <a:t>тикагрелор</a:t>
            </a:r>
            <a:r>
              <a:rPr lang="ru-RU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>, АСК, гепарин), лечение острой СН (</a:t>
            </a:r>
            <a:r>
              <a:rPr lang="ru-RU" sz="1200" kern="0" dirty="0" err="1">
                <a:ea typeface="Calibri" panose="020F0502020204030204" pitchFamily="34" charset="0"/>
                <a:cs typeface="Times New Roman" panose="02020603050405020304" pitchFamily="18" charset="0"/>
              </a:rPr>
              <a:t>вазопрессоры</a:t>
            </a:r>
            <a:r>
              <a:rPr lang="ru-RU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>, внутриаортальная баллонная </a:t>
            </a:r>
            <a:r>
              <a:rPr lang="ru-RU" sz="1200" kern="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контрпульсация</a:t>
            </a:r>
            <a:r>
              <a:rPr lang="ru-RU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> (ВАБК)), продолжалась терапия ЯК препаратами 5-аминосалициловой кислоты</a:t>
            </a:r>
            <a:r>
              <a:rPr lang="ru-RU" sz="1200" kern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199" y="41917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5. КАГ.  Острый тромбоз </a:t>
            </a:r>
            <a:r>
              <a:rPr lang="ru-RU" sz="1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ПНА.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8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102394"/>
            <a:ext cx="6552728" cy="857250"/>
          </a:xfrm>
        </p:spPr>
        <p:txBody>
          <a:bodyPr anchor="t">
            <a:normAutofit/>
          </a:bodyPr>
          <a:lstStyle/>
          <a:p>
            <a:pPr algn="l"/>
            <a:r>
              <a:rPr lang="ru-RU" sz="2000" b="1" dirty="0">
                <a:solidFill>
                  <a:srgbClr val="005DAC"/>
                </a:solidFill>
              </a:rPr>
              <a:t>ПРЕДСТАВЛЕНИЕ СЛУЧАЯ</a:t>
            </a:r>
            <a:r>
              <a:rPr lang="en-GB" sz="2000" b="1" dirty="0">
                <a:solidFill>
                  <a:srgbClr val="005DAC"/>
                </a:solidFill>
              </a:rPr>
              <a:t/>
            </a:r>
            <a:br>
              <a:rPr lang="en-GB" sz="2000" b="1" dirty="0">
                <a:solidFill>
                  <a:srgbClr val="005DAC"/>
                </a:solidFill>
              </a:rPr>
            </a:br>
            <a:r>
              <a:rPr lang="ru-RU" sz="1800" b="1" dirty="0">
                <a:solidFill>
                  <a:srgbClr val="005DAC"/>
                </a:solidFill>
              </a:rPr>
              <a:t>История и результаты осмотра</a:t>
            </a:r>
            <a:endParaRPr lang="en-GB" sz="1800" b="1" dirty="0">
              <a:solidFill>
                <a:srgbClr val="005DAC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/>
        </p:nvSpPr>
        <p:spPr>
          <a:xfrm>
            <a:off x="5800328" y="4678207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867639" y="1088022"/>
            <a:ext cx="7129463" cy="3168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Пациент на 20 сутки от развития ИМ был переведен в стационар по месту жительства. С учетом риска тромбоза </a:t>
            </a:r>
            <a:r>
              <a:rPr lang="ru-RU" sz="1200" dirty="0" err="1"/>
              <a:t>стента</a:t>
            </a:r>
            <a:r>
              <a:rPr lang="ru-RU" sz="1200" dirty="0"/>
              <a:t> и рецидива желудочно-кишечного кровотечения, рекомендовано продолжить прием ДАТ (АСК и </a:t>
            </a:r>
            <a:r>
              <a:rPr lang="ru-RU" sz="1200" dirty="0" err="1"/>
              <a:t>тикагрелор</a:t>
            </a:r>
            <a:r>
              <a:rPr lang="ru-RU" sz="1200" dirty="0"/>
              <a:t>), </a:t>
            </a:r>
            <a:r>
              <a:rPr lang="ru-RU" sz="1200" dirty="0" err="1"/>
              <a:t>пантопразол</a:t>
            </a:r>
            <a:r>
              <a:rPr lang="ru-RU" sz="1200" dirty="0"/>
              <a:t>, </a:t>
            </a:r>
            <a:r>
              <a:rPr lang="ru-RU" sz="1200" dirty="0" err="1"/>
              <a:t>месалазин</a:t>
            </a:r>
            <a:r>
              <a:rPr lang="ru-RU" sz="1200" dirty="0"/>
              <a:t>, учитывая клинку СН (кардиогенный шок в остром периоде ИМ, дилатация полости левого желудочка, формирующаяся аневризма верхушки, снижение фракции выброса левого желудочка (ФВЛЖ) до 20% на момент перевода) назначены </a:t>
            </a:r>
            <a:r>
              <a:rPr lang="ru-RU" sz="1200" dirty="0" err="1"/>
              <a:t>эмпаглифлозин</a:t>
            </a:r>
            <a:r>
              <a:rPr lang="ru-RU" sz="1200" dirty="0"/>
              <a:t>, </a:t>
            </a:r>
            <a:r>
              <a:rPr lang="ru-RU" sz="1200" dirty="0" err="1"/>
              <a:t>бисопролол</a:t>
            </a:r>
            <a:r>
              <a:rPr lang="ru-RU" sz="1200" dirty="0"/>
              <a:t>, </a:t>
            </a:r>
            <a:r>
              <a:rPr lang="ru-RU" sz="1200" dirty="0" err="1"/>
              <a:t>спиронолактон</a:t>
            </a:r>
            <a:r>
              <a:rPr lang="ru-RU" sz="1200" dirty="0"/>
              <a:t> и </a:t>
            </a:r>
            <a:r>
              <a:rPr lang="ru-RU" sz="1200" dirty="0" err="1"/>
              <a:t>торасемид</a:t>
            </a:r>
            <a:r>
              <a:rPr lang="ru-RU" sz="1200" dirty="0"/>
              <a:t>, </a:t>
            </a:r>
            <a:r>
              <a:rPr lang="ru-RU" sz="1200" dirty="0" err="1"/>
              <a:t>аторвастатин</a:t>
            </a:r>
            <a:r>
              <a:rPr lang="ru-RU" sz="1200" dirty="0"/>
              <a:t>, </a:t>
            </a:r>
            <a:r>
              <a:rPr lang="ru-RU" sz="1200" dirty="0" err="1"/>
              <a:t>периндоприл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Пациент продолжает наблюдение в центре. Ангинозные боли не рецидивировали. Сохраняется умеренное ограничение толерантности к физическим нагрузкам (одышка), значительное снижение ФВЛЖ (25%).  Несмотря на прием в течение года ДАТ, кишечные кровотечения на фоне лечения язвенного колита не возобновлялись. </a:t>
            </a:r>
            <a:r>
              <a:rPr lang="ru-RU" sz="1200" dirty="0" err="1"/>
              <a:t>Иммуносупрессивная</a:t>
            </a:r>
            <a:r>
              <a:rPr lang="ru-RU" sz="1200" dirty="0"/>
              <a:t> терапия включает </a:t>
            </a:r>
            <a:r>
              <a:rPr lang="ru-RU" sz="1200" dirty="0" err="1"/>
              <a:t>азатиоприн</a:t>
            </a:r>
            <a:r>
              <a:rPr lang="ru-RU" sz="1200" dirty="0"/>
              <a:t>, от назначения ГКС решено отказаться в связи с высокими рисками тромбоза, </a:t>
            </a:r>
            <a:r>
              <a:rPr lang="ru-RU" sz="1200" dirty="0" err="1"/>
              <a:t>противоспалительная</a:t>
            </a:r>
            <a:r>
              <a:rPr lang="ru-RU" sz="1200" dirty="0"/>
              <a:t> – </a:t>
            </a:r>
            <a:r>
              <a:rPr lang="ru-RU" sz="1200" dirty="0" err="1"/>
              <a:t>месалазин</a:t>
            </a:r>
            <a:r>
              <a:rPr lang="ru-RU" sz="1200" dirty="0"/>
              <a:t> в комбинации пероральной и ректальной форм.</a:t>
            </a:r>
          </a:p>
          <a:p>
            <a:pPr marL="0" indent="0">
              <a:buNone/>
            </a:pPr>
            <a:r>
              <a:rPr lang="ru-RU" sz="1200" dirty="0"/>
              <a:t>В связи с впервые диагностированным тромбоцитозом было проведено обследование гематологом, установлен диагноз истинной полицитемии, JAK+, проводится </a:t>
            </a:r>
            <a:r>
              <a:rPr lang="ru-RU" sz="1200" dirty="0" err="1"/>
              <a:t>циторедуктивная</a:t>
            </a:r>
            <a:r>
              <a:rPr lang="ru-RU" sz="1200" dirty="0"/>
              <a:t> терапия </a:t>
            </a:r>
            <a:r>
              <a:rPr lang="ru-RU" sz="1200" dirty="0" err="1"/>
              <a:t>гидроксикарбамидом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560" y="4329465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dirty="0" smtClean="0"/>
              <a:t> </a:t>
            </a:r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</p:spTree>
    <p:extLst>
      <p:ext uri="{BB962C8B-B14F-4D97-AF65-F5344CB8AC3E}">
        <p14:creationId xmlns:p14="http://schemas.microsoft.com/office/powerpoint/2010/main" val="30384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932040" cy="483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CLIENTS\Kardiologi\2021_March\RKO-rus-gori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2591"/>
          <a:stretch/>
        </p:blipFill>
        <p:spPr bwMode="auto">
          <a:xfrm>
            <a:off x="7240488" y="106799"/>
            <a:ext cx="1470596" cy="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531D-DCB1-4EDB-9A81-12E238DBCF35}" type="slidenum">
              <a:rPr lang="ru-RU" smtClean="0"/>
              <a:t>9</a:t>
            </a:fld>
            <a:endParaRPr lang="ru-RU"/>
          </a:p>
        </p:txBody>
      </p:sp>
      <p:sp>
        <p:nvSpPr>
          <p:cNvPr id="12" name="Text Placeholder 3"/>
          <p:cNvSpPr>
            <a:spLocks noGrp="1"/>
          </p:cNvSpPr>
          <p:nvPr/>
        </p:nvSpPr>
        <p:spPr>
          <a:xfrm>
            <a:off x="5813202" y="4783709"/>
            <a:ext cx="2880320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кардиологический журнал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552" y="4451128"/>
            <a:ext cx="77152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ru-RU" dirty="0" smtClean="0"/>
              <a:t> </a:t>
            </a:r>
            <a:r>
              <a:rPr lang="ru-RU" b="1" dirty="0"/>
              <a:t>Для цитирования:</a:t>
            </a:r>
            <a:r>
              <a:rPr lang="ru-RU" dirty="0"/>
              <a:t> Гордеева Е. В., Татаринцева З. Г., Алексеенко М. В., </a:t>
            </a:r>
            <a:r>
              <a:rPr lang="ru-RU" dirty="0" err="1"/>
              <a:t>Барбухатти</a:t>
            </a:r>
            <a:r>
              <a:rPr lang="ru-RU" dirty="0"/>
              <a:t> К. О., Космачева Е. Д. Инфаркт миокарда у молодого мужчины с язвенным колитом и истинной полицитемией. Клинический случай.</a:t>
            </a:r>
            <a:r>
              <a:rPr lang="ru-RU" i="1" dirty="0"/>
              <a:t> Российский кардиологический журнал. </a:t>
            </a:r>
            <a:r>
              <a:rPr lang="ru-RU" dirty="0"/>
              <a:t>2025;30(5S):6085. </a:t>
            </a:r>
            <a:r>
              <a:rPr lang="ru-RU" dirty="0" err="1"/>
              <a:t>doi</a:t>
            </a:r>
            <a:r>
              <a:rPr lang="ru-RU" dirty="0"/>
              <a:t>: 10.15829/1560-4071-2025-6085. EDN FYROYX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98" y="491530"/>
            <a:ext cx="6347866" cy="320770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ru-RU" sz="2000" b="1" dirty="0">
                <a:solidFill>
                  <a:srgbClr val="005DAC"/>
                </a:solidFill>
              </a:rPr>
              <a:t>ПРЕДСТАВЛЕНИЕ СЛУЧАЯ</a:t>
            </a:r>
            <a:r>
              <a:rPr lang="en-GB" sz="2000" b="1" dirty="0">
                <a:solidFill>
                  <a:srgbClr val="005DAC"/>
                </a:solidFill>
              </a:rPr>
              <a:t/>
            </a:r>
            <a:br>
              <a:rPr lang="en-GB" sz="2000" b="1" dirty="0">
                <a:solidFill>
                  <a:srgbClr val="005DAC"/>
                </a:solidFill>
              </a:rPr>
            </a:br>
            <a:r>
              <a:rPr lang="ru-RU" sz="1800" b="1" dirty="0">
                <a:solidFill>
                  <a:srgbClr val="005DAC"/>
                </a:solidFill>
              </a:rPr>
              <a:t>История и результаты осмотра</a:t>
            </a:r>
            <a:endParaRPr lang="en-GB" sz="1800" b="1" dirty="0">
              <a:solidFill>
                <a:srgbClr val="005DA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604" y="3622394"/>
            <a:ext cx="8237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Рисунок 6. Пациент Ф, хронология течения болезни, ключевые события</a:t>
            </a:r>
            <a:r>
              <a:rPr lang="ru-RU" sz="1000" dirty="0" smtClean="0"/>
              <a:t>.</a:t>
            </a:r>
          </a:p>
          <a:p>
            <a:r>
              <a:rPr lang="ru-RU" sz="1000" dirty="0" smtClean="0"/>
              <a:t>АСК- ацетилсалициловая кислота, ВАБК- внутриаортальная </a:t>
            </a:r>
            <a:r>
              <a:rPr lang="ru-RU" sz="1000" dirty="0" err="1" smtClean="0"/>
              <a:t>балонная</a:t>
            </a:r>
            <a:r>
              <a:rPr lang="ru-RU" sz="1000" dirty="0" smtClean="0"/>
              <a:t> </a:t>
            </a:r>
            <a:r>
              <a:rPr lang="ru-RU" sz="1000" dirty="0" err="1" smtClean="0"/>
              <a:t>контрпульсация</a:t>
            </a:r>
            <a:r>
              <a:rPr lang="ru-RU" sz="1000" dirty="0" smtClean="0"/>
              <a:t>, ГКС- </a:t>
            </a:r>
            <a:r>
              <a:rPr lang="ru-RU" sz="1000" dirty="0" err="1" smtClean="0"/>
              <a:t>глюкокортикостероиды</a:t>
            </a:r>
            <a:r>
              <a:rPr lang="ru-RU" sz="1000" dirty="0" smtClean="0"/>
              <a:t>, ГЭТО- </a:t>
            </a:r>
            <a:r>
              <a:rPr lang="ru-RU" sz="1000" dirty="0" err="1" smtClean="0"/>
              <a:t>гастроэнтероллогическое</a:t>
            </a:r>
            <a:r>
              <a:rPr lang="ru-RU" sz="1000" dirty="0" smtClean="0"/>
              <a:t> отделение, КАГ- </a:t>
            </a:r>
            <a:r>
              <a:rPr lang="ru-RU" sz="1000" dirty="0" err="1" smtClean="0"/>
              <a:t>коронароангиография</a:t>
            </a:r>
            <a:r>
              <a:rPr lang="ru-RU" sz="1000" dirty="0" smtClean="0"/>
              <a:t>, МПЗ - </a:t>
            </a:r>
            <a:r>
              <a:rPr lang="ru-RU" sz="1000" dirty="0" err="1" smtClean="0"/>
              <a:t>миелопролиферативное</a:t>
            </a:r>
            <a:r>
              <a:rPr lang="ru-RU" sz="1000" dirty="0" smtClean="0"/>
              <a:t> заболевание, ПИТ - палата интенсивной терапии, ФКС – </a:t>
            </a:r>
            <a:r>
              <a:rPr lang="ru-RU" sz="1000" dirty="0" err="1" smtClean="0"/>
              <a:t>фиброколоноскопия</a:t>
            </a:r>
            <a:r>
              <a:rPr lang="ru-RU" sz="1000" dirty="0" smtClean="0"/>
              <a:t>, ЯК- язвенный колит.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928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3169</Words>
  <Application>Microsoft Office PowerPoint</Application>
  <PresentationFormat>Экран (16:9)</PresentationFormat>
  <Paragraphs>117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Инфаркт миокарда у молодого мужчины с язвенным колитом и истинной полицитемией: клинический случай</vt:lpstr>
      <vt:lpstr>ВВЕДЕНИЕ</vt:lpstr>
      <vt:lpstr>ПРЕДСТАВЛЕНИЕ СЛУЧАЯ История и результаты осмотра</vt:lpstr>
      <vt:lpstr>ПРЕДСТАВЛЕНИЕ СЛУЧАЯ История и результаты осмотра</vt:lpstr>
      <vt:lpstr>ПРЕДСТАВЛЕНИЕ СЛУЧАЯ Исследования</vt:lpstr>
      <vt:lpstr>ПРЕДСТАВЛЕНИЕ СЛУЧАЯ Исследования</vt:lpstr>
      <vt:lpstr>ПРЕДСТАВЛЕНИЕ СЛУЧАЯ Исследования</vt:lpstr>
      <vt:lpstr>ПРЕДСТАВЛЕНИЕ СЛУЧАЯ История и результаты осмотра</vt:lpstr>
      <vt:lpstr>ПРЕДСТАВЛЕНИЕ СЛУЧАЯ История и результаты осмотра</vt:lpstr>
      <vt:lpstr>ДИСКУССИЯ</vt:lpstr>
      <vt:lpstr>ДИСКУССИЯ</vt:lpstr>
      <vt:lpstr>КЛЮЧЕВЫЕ МОМЕНТЫ</vt:lpstr>
      <vt:lpstr>ЛИТЕРАТУРА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Tema</dc:creator>
  <cp:lastModifiedBy>kg-am@list.ru</cp:lastModifiedBy>
  <cp:revision>198</cp:revision>
  <dcterms:created xsi:type="dcterms:W3CDTF">2021-03-22T11:30:15Z</dcterms:created>
  <dcterms:modified xsi:type="dcterms:W3CDTF">2025-03-30T17:29:32Z</dcterms:modified>
</cp:coreProperties>
</file>