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9" r:id="rId3"/>
    <p:sldId id="261" r:id="rId4"/>
    <p:sldId id="313" r:id="rId5"/>
    <p:sldId id="318" r:id="rId6"/>
    <p:sldId id="322" r:id="rId7"/>
    <p:sldId id="320" r:id="rId8"/>
    <p:sldId id="319" r:id="rId9"/>
    <p:sldId id="325" r:id="rId10"/>
    <p:sldId id="321" r:id="rId11"/>
    <p:sldId id="323" r:id="rId12"/>
    <p:sldId id="324" r:id="rId13"/>
    <p:sldId id="314" r:id="rId14"/>
    <p:sldId id="326" r:id="rId15"/>
    <p:sldId id="316" r:id="rId16"/>
    <p:sldId id="317" r:id="rId17"/>
    <p:sldId id="312" r:id="rId18"/>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C"/>
    <a:srgbClr val="D0D8E8"/>
    <a:srgbClr val="E9EDF4"/>
    <a:srgbClr val="DA0000"/>
    <a:srgbClr val="4F81BD"/>
    <a:srgbClr val="F20000"/>
    <a:srgbClr val="E20000"/>
    <a:srgbClr val="F4F8FC"/>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5" autoAdjust="0"/>
    <p:restoredTop sz="99189" autoAdjust="0"/>
  </p:normalViewPr>
  <p:slideViewPr>
    <p:cSldViewPr>
      <p:cViewPr varScale="1">
        <p:scale>
          <a:sx n="142" d="100"/>
          <a:sy n="142" d="100"/>
        </p:scale>
        <p:origin x="96" y="14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17C8C-E7DF-4924-A2C6-62F0E551F02F}" type="datetimeFigureOut">
              <a:rPr lang="ru-RU" smtClean="0"/>
              <a:t>30.03.2025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AF3663-B0D3-495C-A898-C3BF23AB8592}" type="slidenum">
              <a:rPr lang="ru-RU" smtClean="0"/>
              <a:t>‹#›</a:t>
            </a:fld>
            <a:endParaRPr lang="ru-RU"/>
          </a:p>
        </p:txBody>
      </p:sp>
    </p:spTree>
    <p:extLst>
      <p:ext uri="{BB962C8B-B14F-4D97-AF65-F5344CB8AC3E}">
        <p14:creationId xmlns:p14="http://schemas.microsoft.com/office/powerpoint/2010/main" val="2234400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AF3663-B0D3-495C-A898-C3BF23AB8592}" type="slidenum">
              <a:rPr lang="ru-RU" smtClean="0"/>
              <a:t>3</a:t>
            </a:fld>
            <a:endParaRPr lang="ru-RU"/>
          </a:p>
        </p:txBody>
      </p:sp>
    </p:spTree>
    <p:extLst>
      <p:ext uri="{BB962C8B-B14F-4D97-AF65-F5344CB8AC3E}">
        <p14:creationId xmlns:p14="http://schemas.microsoft.com/office/powerpoint/2010/main" val="471548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711AA-0A7A-16EE-27AA-51B53F0F4ED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CFC7D818-4042-655F-30D8-3229330122AD}"/>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2BFA4391-5EBC-C908-0E2C-E61D90C4EB68}"/>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3310E2A7-ACC3-5444-52EF-7B7B138C5ACB}"/>
              </a:ext>
            </a:extLst>
          </p:cNvPr>
          <p:cNvSpPr>
            <a:spLocks noGrp="1"/>
          </p:cNvSpPr>
          <p:nvPr>
            <p:ph type="sldNum" sz="quarter" idx="10"/>
          </p:nvPr>
        </p:nvSpPr>
        <p:spPr/>
        <p:txBody>
          <a:bodyPr/>
          <a:lstStyle/>
          <a:p>
            <a:fld id="{13AF3663-B0D3-495C-A898-C3BF23AB8592}" type="slidenum">
              <a:rPr lang="ru-RU" smtClean="0"/>
              <a:t>12</a:t>
            </a:fld>
            <a:endParaRPr lang="ru-RU"/>
          </a:p>
        </p:txBody>
      </p:sp>
    </p:spTree>
    <p:extLst>
      <p:ext uri="{BB962C8B-B14F-4D97-AF65-F5344CB8AC3E}">
        <p14:creationId xmlns:p14="http://schemas.microsoft.com/office/powerpoint/2010/main" val="4116694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AF3663-B0D3-495C-A898-C3BF23AB8592}" type="slidenum">
              <a:rPr lang="ru-RU" smtClean="0"/>
              <a:t>13</a:t>
            </a:fld>
            <a:endParaRPr lang="ru-RU"/>
          </a:p>
        </p:txBody>
      </p:sp>
    </p:spTree>
    <p:extLst>
      <p:ext uri="{BB962C8B-B14F-4D97-AF65-F5344CB8AC3E}">
        <p14:creationId xmlns:p14="http://schemas.microsoft.com/office/powerpoint/2010/main" val="114701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315ED-6B66-7955-206C-24DFAD9E8EDF}"/>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E9B76794-82CA-DF53-19E2-AFE073C5620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4509C2E-3AA3-DF24-8786-CD9658AEC66E}"/>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1D1A6BC0-315B-0CF5-4202-28D086AF9057}"/>
              </a:ext>
            </a:extLst>
          </p:cNvPr>
          <p:cNvSpPr>
            <a:spLocks noGrp="1"/>
          </p:cNvSpPr>
          <p:nvPr>
            <p:ph type="sldNum" sz="quarter" idx="10"/>
          </p:nvPr>
        </p:nvSpPr>
        <p:spPr/>
        <p:txBody>
          <a:bodyPr/>
          <a:lstStyle/>
          <a:p>
            <a:fld id="{13AF3663-B0D3-495C-A898-C3BF23AB8592}" type="slidenum">
              <a:rPr lang="ru-RU" smtClean="0"/>
              <a:t>14</a:t>
            </a:fld>
            <a:endParaRPr lang="ru-RU"/>
          </a:p>
        </p:txBody>
      </p:sp>
    </p:spTree>
    <p:extLst>
      <p:ext uri="{BB962C8B-B14F-4D97-AF65-F5344CB8AC3E}">
        <p14:creationId xmlns:p14="http://schemas.microsoft.com/office/powerpoint/2010/main" val="1414111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AF3663-B0D3-495C-A898-C3BF23AB8592}" type="slidenum">
              <a:rPr lang="ru-RU" smtClean="0"/>
              <a:t>15</a:t>
            </a:fld>
            <a:endParaRPr lang="ru-RU"/>
          </a:p>
        </p:txBody>
      </p:sp>
    </p:spTree>
    <p:extLst>
      <p:ext uri="{BB962C8B-B14F-4D97-AF65-F5344CB8AC3E}">
        <p14:creationId xmlns:p14="http://schemas.microsoft.com/office/powerpoint/2010/main" val="2386543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AF3663-B0D3-495C-A898-C3BF23AB8592}" type="slidenum">
              <a:rPr lang="ru-RU" smtClean="0"/>
              <a:t>16</a:t>
            </a:fld>
            <a:endParaRPr lang="ru-RU"/>
          </a:p>
        </p:txBody>
      </p:sp>
    </p:spTree>
    <p:extLst>
      <p:ext uri="{BB962C8B-B14F-4D97-AF65-F5344CB8AC3E}">
        <p14:creationId xmlns:p14="http://schemas.microsoft.com/office/powerpoint/2010/main" val="90979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AF3663-B0D3-495C-A898-C3BF23AB8592}" type="slidenum">
              <a:rPr lang="ru-RU" smtClean="0"/>
              <a:t>4</a:t>
            </a:fld>
            <a:endParaRPr lang="ru-RU"/>
          </a:p>
        </p:txBody>
      </p:sp>
    </p:spTree>
    <p:extLst>
      <p:ext uri="{BB962C8B-B14F-4D97-AF65-F5344CB8AC3E}">
        <p14:creationId xmlns:p14="http://schemas.microsoft.com/office/powerpoint/2010/main" val="295948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CB7EE-F0A7-AB0F-3B49-D91B772D6DA9}"/>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C06A57B1-FC48-5812-8D83-71FBF1636C75}"/>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C0A8474B-1A18-B891-619E-48F1EBD301CC}"/>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610D4280-93BC-B24F-A195-29F48D73C0C0}"/>
              </a:ext>
            </a:extLst>
          </p:cNvPr>
          <p:cNvSpPr>
            <a:spLocks noGrp="1"/>
          </p:cNvSpPr>
          <p:nvPr>
            <p:ph type="sldNum" sz="quarter" idx="10"/>
          </p:nvPr>
        </p:nvSpPr>
        <p:spPr/>
        <p:txBody>
          <a:bodyPr/>
          <a:lstStyle/>
          <a:p>
            <a:fld id="{13AF3663-B0D3-495C-A898-C3BF23AB8592}" type="slidenum">
              <a:rPr lang="ru-RU" smtClean="0"/>
              <a:t>5</a:t>
            </a:fld>
            <a:endParaRPr lang="ru-RU"/>
          </a:p>
        </p:txBody>
      </p:sp>
    </p:spTree>
    <p:extLst>
      <p:ext uri="{BB962C8B-B14F-4D97-AF65-F5344CB8AC3E}">
        <p14:creationId xmlns:p14="http://schemas.microsoft.com/office/powerpoint/2010/main" val="80925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ABE61-6C61-48C6-76A7-8556D263F44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0EC910FD-56E7-6E3B-B8FD-91F568D4ED36}"/>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9EBF856-64D8-9CBF-50A8-FBAAFA385B48}"/>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A95484E8-756F-DE9C-F4E6-0E8F9201D48D}"/>
              </a:ext>
            </a:extLst>
          </p:cNvPr>
          <p:cNvSpPr>
            <a:spLocks noGrp="1"/>
          </p:cNvSpPr>
          <p:nvPr>
            <p:ph type="sldNum" sz="quarter" idx="10"/>
          </p:nvPr>
        </p:nvSpPr>
        <p:spPr/>
        <p:txBody>
          <a:bodyPr/>
          <a:lstStyle/>
          <a:p>
            <a:fld id="{13AF3663-B0D3-495C-A898-C3BF23AB8592}" type="slidenum">
              <a:rPr lang="ru-RU" smtClean="0"/>
              <a:t>6</a:t>
            </a:fld>
            <a:endParaRPr lang="ru-RU"/>
          </a:p>
        </p:txBody>
      </p:sp>
    </p:spTree>
    <p:extLst>
      <p:ext uri="{BB962C8B-B14F-4D97-AF65-F5344CB8AC3E}">
        <p14:creationId xmlns:p14="http://schemas.microsoft.com/office/powerpoint/2010/main" val="18986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0808C-1F31-2749-D41B-CB4E7440292E}"/>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43327698-1038-80AC-A49C-3D41C8CF61AF}"/>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F68F6C1D-7F3F-67E4-7812-76DA0FB849A5}"/>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5BCAE0DA-C231-1233-3A59-41950B701BB2}"/>
              </a:ext>
            </a:extLst>
          </p:cNvPr>
          <p:cNvSpPr>
            <a:spLocks noGrp="1"/>
          </p:cNvSpPr>
          <p:nvPr>
            <p:ph type="sldNum" sz="quarter" idx="10"/>
          </p:nvPr>
        </p:nvSpPr>
        <p:spPr/>
        <p:txBody>
          <a:bodyPr/>
          <a:lstStyle/>
          <a:p>
            <a:fld id="{13AF3663-B0D3-495C-A898-C3BF23AB8592}" type="slidenum">
              <a:rPr lang="ru-RU" smtClean="0"/>
              <a:t>7</a:t>
            </a:fld>
            <a:endParaRPr lang="ru-RU"/>
          </a:p>
        </p:txBody>
      </p:sp>
    </p:spTree>
    <p:extLst>
      <p:ext uri="{BB962C8B-B14F-4D97-AF65-F5344CB8AC3E}">
        <p14:creationId xmlns:p14="http://schemas.microsoft.com/office/powerpoint/2010/main" val="30038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ABE61-6C61-48C6-76A7-8556D263F44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0EC910FD-56E7-6E3B-B8FD-91F568D4ED36}"/>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9EBF856-64D8-9CBF-50A8-FBAAFA385B48}"/>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A95484E8-756F-DE9C-F4E6-0E8F9201D48D}"/>
              </a:ext>
            </a:extLst>
          </p:cNvPr>
          <p:cNvSpPr>
            <a:spLocks noGrp="1"/>
          </p:cNvSpPr>
          <p:nvPr>
            <p:ph type="sldNum" sz="quarter" idx="10"/>
          </p:nvPr>
        </p:nvSpPr>
        <p:spPr/>
        <p:txBody>
          <a:bodyPr/>
          <a:lstStyle/>
          <a:p>
            <a:fld id="{13AF3663-B0D3-495C-A898-C3BF23AB8592}" type="slidenum">
              <a:rPr lang="ru-RU" smtClean="0"/>
              <a:t>8</a:t>
            </a:fld>
            <a:endParaRPr lang="ru-RU"/>
          </a:p>
        </p:txBody>
      </p:sp>
    </p:spTree>
    <p:extLst>
      <p:ext uri="{BB962C8B-B14F-4D97-AF65-F5344CB8AC3E}">
        <p14:creationId xmlns:p14="http://schemas.microsoft.com/office/powerpoint/2010/main" val="31179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3C3D-5450-ACDA-211E-1551F6750A7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B58A7F6B-AA84-FA3B-B91B-1C863D27721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113170D-588A-2085-16A0-A0465A480077}"/>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DA3D1129-EF4A-1A48-F089-FE6FB6818E64}"/>
              </a:ext>
            </a:extLst>
          </p:cNvPr>
          <p:cNvSpPr>
            <a:spLocks noGrp="1"/>
          </p:cNvSpPr>
          <p:nvPr>
            <p:ph type="sldNum" sz="quarter" idx="10"/>
          </p:nvPr>
        </p:nvSpPr>
        <p:spPr/>
        <p:txBody>
          <a:bodyPr/>
          <a:lstStyle/>
          <a:p>
            <a:fld id="{13AF3663-B0D3-495C-A898-C3BF23AB8592}" type="slidenum">
              <a:rPr lang="ru-RU" smtClean="0"/>
              <a:t>9</a:t>
            </a:fld>
            <a:endParaRPr lang="ru-RU"/>
          </a:p>
        </p:txBody>
      </p:sp>
    </p:spTree>
    <p:extLst>
      <p:ext uri="{BB962C8B-B14F-4D97-AF65-F5344CB8AC3E}">
        <p14:creationId xmlns:p14="http://schemas.microsoft.com/office/powerpoint/2010/main" val="339893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1F099-26A0-33D8-0F72-9B6698CAF88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BD38A60-8C0B-3360-9FE4-4A817B00C9A0}"/>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4C8CD59D-028F-3B7F-48DA-44E60BBC9792}"/>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7119C1C-66D8-8B2D-976F-3C9E82805E7F}"/>
              </a:ext>
            </a:extLst>
          </p:cNvPr>
          <p:cNvSpPr>
            <a:spLocks noGrp="1"/>
          </p:cNvSpPr>
          <p:nvPr>
            <p:ph type="sldNum" sz="quarter" idx="10"/>
          </p:nvPr>
        </p:nvSpPr>
        <p:spPr/>
        <p:txBody>
          <a:bodyPr/>
          <a:lstStyle/>
          <a:p>
            <a:fld id="{13AF3663-B0D3-495C-A898-C3BF23AB8592}" type="slidenum">
              <a:rPr lang="ru-RU" smtClean="0"/>
              <a:t>10</a:t>
            </a:fld>
            <a:endParaRPr lang="ru-RU"/>
          </a:p>
        </p:txBody>
      </p:sp>
    </p:spTree>
    <p:extLst>
      <p:ext uri="{BB962C8B-B14F-4D97-AF65-F5344CB8AC3E}">
        <p14:creationId xmlns:p14="http://schemas.microsoft.com/office/powerpoint/2010/main" val="275019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1F099-26A0-33D8-0F72-9B6698CAF88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BD38A60-8C0B-3360-9FE4-4A817B00C9A0}"/>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4C8CD59D-028F-3B7F-48DA-44E60BBC9792}"/>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7119C1C-66D8-8B2D-976F-3C9E82805E7F}"/>
              </a:ext>
            </a:extLst>
          </p:cNvPr>
          <p:cNvSpPr>
            <a:spLocks noGrp="1"/>
          </p:cNvSpPr>
          <p:nvPr>
            <p:ph type="sldNum" sz="quarter" idx="10"/>
          </p:nvPr>
        </p:nvSpPr>
        <p:spPr/>
        <p:txBody>
          <a:bodyPr/>
          <a:lstStyle/>
          <a:p>
            <a:fld id="{13AF3663-B0D3-495C-A898-C3BF23AB8592}" type="slidenum">
              <a:rPr lang="ru-RU" smtClean="0"/>
              <a:t>11</a:t>
            </a:fld>
            <a:endParaRPr lang="ru-RU"/>
          </a:p>
        </p:txBody>
      </p:sp>
    </p:spTree>
    <p:extLst>
      <p:ext uri="{BB962C8B-B14F-4D97-AF65-F5344CB8AC3E}">
        <p14:creationId xmlns:p14="http://schemas.microsoft.com/office/powerpoint/2010/main" val="56631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19AF1F9-3D12-408E-B804-35C330EDCEFA}" type="datetime1">
              <a:rPr lang="ru-RU" smtClean="0"/>
              <a:t>30.03.2025</a:t>
            </a:fld>
            <a:endParaRPr lang="ru-RU"/>
          </a:p>
        </p:txBody>
      </p:sp>
      <p:sp>
        <p:nvSpPr>
          <p:cNvPr id="5" name="Нижний колонтитул 4"/>
          <p:cNvSpPr>
            <a:spLocks noGrp="1"/>
          </p:cNvSpPr>
          <p:nvPr>
            <p:ph type="ftr" sz="quarter" idx="11"/>
          </p:nvPr>
        </p:nvSpPr>
        <p:spPr/>
        <p:txBody>
          <a:bodyPr/>
          <a:lstStyle/>
          <a:p>
            <a:r>
              <a:rPr lang="ru-RU"/>
              <a:t>Ссылка для цитирования:</a:t>
            </a:r>
          </a:p>
        </p:txBody>
      </p:sp>
      <p:sp>
        <p:nvSpPr>
          <p:cNvPr id="6" name="Номер слайда 5"/>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280824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31FCC92-879A-4AEA-AECB-2D29999C0F8E}" type="datetime1">
              <a:rPr lang="ru-RU" smtClean="0"/>
              <a:t>30.03.2025</a:t>
            </a:fld>
            <a:endParaRPr lang="ru-RU"/>
          </a:p>
        </p:txBody>
      </p:sp>
      <p:sp>
        <p:nvSpPr>
          <p:cNvPr id="5" name="Нижний колонтитул 4"/>
          <p:cNvSpPr>
            <a:spLocks noGrp="1"/>
          </p:cNvSpPr>
          <p:nvPr>
            <p:ph type="ftr" sz="quarter" idx="11"/>
          </p:nvPr>
        </p:nvSpPr>
        <p:spPr/>
        <p:txBody>
          <a:bodyPr/>
          <a:lstStyle/>
          <a:p>
            <a:r>
              <a:rPr lang="ru-RU"/>
              <a:t>Ссылка для цитирования:</a:t>
            </a:r>
          </a:p>
        </p:txBody>
      </p:sp>
      <p:sp>
        <p:nvSpPr>
          <p:cNvPr id="6" name="Номер слайда 5"/>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24114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6A7352-1A21-4014-90A2-A11B906D2F20}" type="datetime1">
              <a:rPr lang="ru-RU" smtClean="0"/>
              <a:t>30.03.2025</a:t>
            </a:fld>
            <a:endParaRPr lang="ru-RU"/>
          </a:p>
        </p:txBody>
      </p:sp>
      <p:sp>
        <p:nvSpPr>
          <p:cNvPr id="5" name="Нижний колонтитул 4"/>
          <p:cNvSpPr>
            <a:spLocks noGrp="1"/>
          </p:cNvSpPr>
          <p:nvPr>
            <p:ph type="ftr" sz="quarter" idx="11"/>
          </p:nvPr>
        </p:nvSpPr>
        <p:spPr/>
        <p:txBody>
          <a:bodyPr/>
          <a:lstStyle/>
          <a:p>
            <a:r>
              <a:rPr lang="ru-RU"/>
              <a:t>Ссылка для цитирования:</a:t>
            </a:r>
          </a:p>
        </p:txBody>
      </p:sp>
      <p:sp>
        <p:nvSpPr>
          <p:cNvPr id="6" name="Номер слайда 5"/>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39672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ижний колонтитул 4"/>
          <p:cNvSpPr>
            <a:spLocks noGrp="1"/>
          </p:cNvSpPr>
          <p:nvPr>
            <p:ph type="ftr" sz="quarter" idx="11"/>
          </p:nvPr>
        </p:nvSpPr>
        <p:spPr>
          <a:xfrm>
            <a:off x="971600" y="4767264"/>
            <a:ext cx="7715200" cy="273844"/>
          </a:xfrm>
        </p:spPr>
        <p:txBody>
          <a:bodyPr/>
          <a:lstStyle>
            <a:lvl1pPr>
              <a:defRPr>
                <a:solidFill>
                  <a:schemeClr val="tx1">
                    <a:lumMod val="65000"/>
                    <a:lumOff val="35000"/>
                  </a:schemeClr>
                </a:solidFill>
              </a:defRPr>
            </a:lvl1pPr>
          </a:lstStyle>
          <a:p>
            <a:pPr algn="l"/>
            <a:r>
              <a:rPr lang="ru-RU"/>
              <a:t>Ссылка для цитирования:</a:t>
            </a:r>
            <a:endParaRPr lang="ru-RU" dirty="0"/>
          </a:p>
        </p:txBody>
      </p:sp>
      <p:sp>
        <p:nvSpPr>
          <p:cNvPr id="6" name="Номер слайда 5"/>
          <p:cNvSpPr>
            <a:spLocks noGrp="1"/>
          </p:cNvSpPr>
          <p:nvPr>
            <p:ph type="sldNum" sz="quarter" idx="12"/>
          </p:nvPr>
        </p:nvSpPr>
        <p:spPr>
          <a:xfrm>
            <a:off x="251520" y="4767264"/>
            <a:ext cx="576064" cy="273844"/>
          </a:xfrm>
        </p:spPr>
        <p:txBody>
          <a:bodyPr/>
          <a:lstStyle>
            <a:lvl1pPr algn="l">
              <a:defRPr/>
            </a:lvl1pPr>
          </a:lstStyle>
          <a:p>
            <a:fld id="{77B8531D-DCB1-4EDB-9A81-12E238DBCF35}" type="slidenum">
              <a:rPr lang="ru-RU" smtClean="0"/>
              <a:pPr/>
              <a:t>‹#›</a:t>
            </a:fld>
            <a:endParaRPr lang="ru-RU" dirty="0"/>
          </a:p>
        </p:txBody>
      </p:sp>
    </p:spTree>
    <p:extLst>
      <p:ext uri="{BB962C8B-B14F-4D97-AF65-F5344CB8AC3E}">
        <p14:creationId xmlns:p14="http://schemas.microsoft.com/office/powerpoint/2010/main" val="254078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22B6D28-6354-45A9-A42A-476FC92776BD}" type="datetime1">
              <a:rPr lang="ru-RU" smtClean="0"/>
              <a:t>30.03.2025</a:t>
            </a:fld>
            <a:endParaRPr lang="ru-RU"/>
          </a:p>
        </p:txBody>
      </p:sp>
      <p:sp>
        <p:nvSpPr>
          <p:cNvPr id="5" name="Нижний колонтитул 4"/>
          <p:cNvSpPr>
            <a:spLocks noGrp="1"/>
          </p:cNvSpPr>
          <p:nvPr>
            <p:ph type="ftr" sz="quarter" idx="11"/>
          </p:nvPr>
        </p:nvSpPr>
        <p:spPr/>
        <p:txBody>
          <a:bodyPr/>
          <a:lstStyle/>
          <a:p>
            <a:r>
              <a:rPr lang="ru-RU"/>
              <a:t>Ссылка для цитирования:</a:t>
            </a:r>
          </a:p>
        </p:txBody>
      </p:sp>
      <p:sp>
        <p:nvSpPr>
          <p:cNvPr id="6" name="Номер слайда 5"/>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136206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8479269-1427-4723-B13B-2B46D681C3DF}" type="datetime1">
              <a:rPr lang="ru-RU" smtClean="0"/>
              <a:t>30.03.2025</a:t>
            </a:fld>
            <a:endParaRPr lang="ru-RU"/>
          </a:p>
        </p:txBody>
      </p:sp>
      <p:sp>
        <p:nvSpPr>
          <p:cNvPr id="6" name="Нижний колонтитул 5"/>
          <p:cNvSpPr>
            <a:spLocks noGrp="1"/>
          </p:cNvSpPr>
          <p:nvPr>
            <p:ph type="ftr" sz="quarter" idx="11"/>
          </p:nvPr>
        </p:nvSpPr>
        <p:spPr/>
        <p:txBody>
          <a:bodyPr/>
          <a:lstStyle/>
          <a:p>
            <a:r>
              <a:rPr lang="ru-RU"/>
              <a:t>Ссылка для цитирования:</a:t>
            </a:r>
          </a:p>
        </p:txBody>
      </p:sp>
      <p:sp>
        <p:nvSpPr>
          <p:cNvPr id="7" name="Номер слайда 6"/>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422198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5FBD3E0-C87C-4C42-B323-795C9F85A7A9}" type="datetime1">
              <a:rPr lang="ru-RU" smtClean="0"/>
              <a:t>30.03.2025</a:t>
            </a:fld>
            <a:endParaRPr lang="ru-RU"/>
          </a:p>
        </p:txBody>
      </p:sp>
      <p:sp>
        <p:nvSpPr>
          <p:cNvPr id="8" name="Нижний колонтитул 7"/>
          <p:cNvSpPr>
            <a:spLocks noGrp="1"/>
          </p:cNvSpPr>
          <p:nvPr>
            <p:ph type="ftr" sz="quarter" idx="11"/>
          </p:nvPr>
        </p:nvSpPr>
        <p:spPr/>
        <p:txBody>
          <a:bodyPr/>
          <a:lstStyle/>
          <a:p>
            <a:r>
              <a:rPr lang="ru-RU"/>
              <a:t>Ссылка для цитирования:</a:t>
            </a:r>
          </a:p>
        </p:txBody>
      </p:sp>
      <p:sp>
        <p:nvSpPr>
          <p:cNvPr id="9" name="Номер слайда 8"/>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387300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36416F1-D628-440A-8F31-DD7477EF1E71}" type="datetime1">
              <a:rPr lang="ru-RU" smtClean="0"/>
              <a:t>30.03.2025</a:t>
            </a:fld>
            <a:endParaRPr lang="ru-RU"/>
          </a:p>
        </p:txBody>
      </p:sp>
      <p:sp>
        <p:nvSpPr>
          <p:cNvPr id="4" name="Нижний колонтитул 3"/>
          <p:cNvSpPr>
            <a:spLocks noGrp="1"/>
          </p:cNvSpPr>
          <p:nvPr>
            <p:ph type="ftr" sz="quarter" idx="11"/>
          </p:nvPr>
        </p:nvSpPr>
        <p:spPr/>
        <p:txBody>
          <a:bodyPr/>
          <a:lstStyle/>
          <a:p>
            <a:r>
              <a:rPr lang="ru-RU"/>
              <a:t>Ссылка для цитирования:</a:t>
            </a:r>
          </a:p>
        </p:txBody>
      </p:sp>
      <p:sp>
        <p:nvSpPr>
          <p:cNvPr id="5" name="Номер слайда 4"/>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50410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75BB020-5152-4F96-8DDB-36542EC90850}" type="datetime1">
              <a:rPr lang="ru-RU" smtClean="0"/>
              <a:t>30.03.2025</a:t>
            </a:fld>
            <a:endParaRPr lang="ru-RU"/>
          </a:p>
        </p:txBody>
      </p:sp>
      <p:sp>
        <p:nvSpPr>
          <p:cNvPr id="3" name="Нижний колонтитул 2"/>
          <p:cNvSpPr>
            <a:spLocks noGrp="1"/>
          </p:cNvSpPr>
          <p:nvPr>
            <p:ph type="ftr" sz="quarter" idx="11"/>
          </p:nvPr>
        </p:nvSpPr>
        <p:spPr/>
        <p:txBody>
          <a:bodyPr/>
          <a:lstStyle/>
          <a:p>
            <a:r>
              <a:rPr lang="ru-RU"/>
              <a:t>Ссылка для цитирования:</a:t>
            </a:r>
          </a:p>
        </p:txBody>
      </p:sp>
      <p:sp>
        <p:nvSpPr>
          <p:cNvPr id="4" name="Номер слайда 3"/>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218177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BF3E280-0EB0-4544-9AA5-8ED058803167}" type="datetime1">
              <a:rPr lang="ru-RU" smtClean="0"/>
              <a:t>30.03.2025</a:t>
            </a:fld>
            <a:endParaRPr lang="ru-RU"/>
          </a:p>
        </p:txBody>
      </p:sp>
      <p:sp>
        <p:nvSpPr>
          <p:cNvPr id="6" name="Нижний колонтитул 5"/>
          <p:cNvSpPr>
            <a:spLocks noGrp="1"/>
          </p:cNvSpPr>
          <p:nvPr>
            <p:ph type="ftr" sz="quarter" idx="11"/>
          </p:nvPr>
        </p:nvSpPr>
        <p:spPr/>
        <p:txBody>
          <a:bodyPr/>
          <a:lstStyle/>
          <a:p>
            <a:r>
              <a:rPr lang="ru-RU"/>
              <a:t>Ссылка для цитирования:</a:t>
            </a:r>
          </a:p>
        </p:txBody>
      </p:sp>
      <p:sp>
        <p:nvSpPr>
          <p:cNvPr id="7" name="Номер слайда 6"/>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205065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50DFD81-EB87-4073-982A-438EE302B35B}" type="datetime1">
              <a:rPr lang="ru-RU" smtClean="0"/>
              <a:t>30.03.2025</a:t>
            </a:fld>
            <a:endParaRPr lang="ru-RU"/>
          </a:p>
        </p:txBody>
      </p:sp>
      <p:sp>
        <p:nvSpPr>
          <p:cNvPr id="6" name="Нижний колонтитул 5"/>
          <p:cNvSpPr>
            <a:spLocks noGrp="1"/>
          </p:cNvSpPr>
          <p:nvPr>
            <p:ph type="ftr" sz="quarter" idx="11"/>
          </p:nvPr>
        </p:nvSpPr>
        <p:spPr/>
        <p:txBody>
          <a:bodyPr/>
          <a:lstStyle/>
          <a:p>
            <a:r>
              <a:rPr lang="ru-RU"/>
              <a:t>Ссылка для цитирования:</a:t>
            </a:r>
          </a:p>
        </p:txBody>
      </p:sp>
      <p:sp>
        <p:nvSpPr>
          <p:cNvPr id="7" name="Номер слайда 6"/>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401254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7B30A16-6396-4A5C-BB5B-145290F05401}" type="datetime1">
              <a:rPr lang="ru-RU" smtClean="0"/>
              <a:t>30.03.2025</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Ссылка для цитирования:</a:t>
            </a:r>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7B8531D-DCB1-4EDB-9A81-12E238DBCF35}" type="slidenum">
              <a:rPr lang="ru-RU" smtClean="0"/>
              <a:t>‹#›</a:t>
            </a:fld>
            <a:endParaRPr lang="ru-RU"/>
          </a:p>
        </p:txBody>
      </p:sp>
    </p:spTree>
    <p:extLst>
      <p:ext uri="{BB962C8B-B14F-4D97-AF65-F5344CB8AC3E}">
        <p14:creationId xmlns:p14="http://schemas.microsoft.com/office/powerpoint/2010/main" val="188615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75856" y="1419622"/>
            <a:ext cx="5868144" cy="1872208"/>
          </a:xfrm>
        </p:spPr>
        <p:txBody>
          <a:bodyPr vert="horz" lIns="91440" tIns="45720" rIns="91440" bIns="45720" rtlCol="0" anchor="ctr">
            <a:noAutofit/>
          </a:bodyPr>
          <a:lstStyle/>
          <a:p>
            <a:pPr algn="l"/>
            <a:r>
              <a:rPr lang="ru-RU" sz="3200" b="1" dirty="0">
                <a:solidFill>
                  <a:srgbClr val="005DAC"/>
                </a:solidFill>
                <a:latin typeface="+mn-lt"/>
              </a:rPr>
              <a:t>Расслоение аорты и тромбоэмболия легочной артерии: фатальное сочетание. Клинический случай. </a:t>
            </a:r>
          </a:p>
        </p:txBody>
      </p:sp>
      <p:pic>
        <p:nvPicPr>
          <p:cNvPr id="1026" name="Picture 2" descr="C:\CLIENTS\Kardiologi\RKO-rus-ve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91630"/>
            <a:ext cx="1944216" cy="164402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я соединительная линия 5"/>
          <p:cNvCxnSpPr/>
          <p:nvPr/>
        </p:nvCxnSpPr>
        <p:spPr>
          <a:xfrm>
            <a:off x="3275856" y="1635094"/>
            <a:ext cx="0" cy="1429105"/>
          </a:xfrm>
          <a:prstGeom prst="line">
            <a:avLst/>
          </a:prstGeom>
          <a:ln w="28575">
            <a:solidFill>
              <a:srgbClr val="E20000"/>
            </a:solidFill>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nvSpPr>
        <p:spPr>
          <a:xfrm>
            <a:off x="0" y="4515966"/>
            <a:ext cx="9036496" cy="627534"/>
          </a:xfrm>
          <a:prstGeom prst="rect">
            <a:avLst/>
          </a:prstGeom>
        </p:spPr>
        <p:txBody>
          <a:bodyPr vert="horz" lIns="91440" tIns="45720" rIns="91440" bIns="45720" rtlCol="0" anchor="ctr">
            <a:normAutofit lnSpcReduction="10000"/>
          </a:bodyPr>
          <a:lstStyle>
            <a:lvl1pPr marL="0" indent="0" algn="l" defTabSz="914400" rtl="0" eaLnBrk="1" latinLnBrk="0" hangingPunct="1">
              <a:spcBef>
                <a:spcPct val="20000"/>
              </a:spcBef>
              <a:buFont typeface="Arial" panose="020B0604020202020204" pitchFamily="34" charset="0"/>
              <a:buNone/>
              <a:defRPr sz="1200" kern="1200">
                <a:solidFill>
                  <a:srgbClr val="E1586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dirty="0">
                <a:solidFill>
                  <a:schemeClr val="tx1">
                    <a:lumMod val="50000"/>
                    <a:lumOff val="50000"/>
                  </a:schemeClr>
                </a:solidFill>
              </a:rPr>
              <a:t>Ссылка для цитирования: Гаврилов Ю. В., Мануйлова О. О., Мелехов А. В., </a:t>
            </a:r>
            <a:r>
              <a:rPr lang="ru-RU" dirty="0" err="1">
                <a:solidFill>
                  <a:schemeClr val="tx1">
                    <a:lumMod val="50000"/>
                    <a:lumOff val="50000"/>
                  </a:schemeClr>
                </a:solidFill>
              </a:rPr>
              <a:t>Мишутченко</a:t>
            </a:r>
            <a:r>
              <a:rPr lang="ru-RU" dirty="0">
                <a:solidFill>
                  <a:schemeClr val="tx1">
                    <a:lumMod val="50000"/>
                    <a:lumOff val="50000"/>
                  </a:schemeClr>
                </a:solidFill>
              </a:rPr>
              <a:t> О. П., Никитин И. Г., Петренко Н. В., Саликов А. В., </a:t>
            </a:r>
            <a:r>
              <a:rPr lang="ru-RU" dirty="0" err="1">
                <a:solidFill>
                  <a:schemeClr val="tx1">
                    <a:lumMod val="50000"/>
                    <a:lumOff val="50000"/>
                  </a:schemeClr>
                </a:solidFill>
              </a:rPr>
              <a:t>Суряхин</a:t>
            </a:r>
            <a:r>
              <a:rPr lang="ru-RU" dirty="0">
                <a:solidFill>
                  <a:schemeClr val="tx1">
                    <a:lumMod val="50000"/>
                    <a:lumOff val="50000"/>
                  </a:schemeClr>
                </a:solidFill>
              </a:rPr>
              <a:t> В. С., Тевосян А. Г. Расслоение аорты и тромбоэмболия легочной артерии: фатальное сочетание. Клинический случай. Российский кардиологический журнал. 2025;30(5S):6082. </a:t>
            </a:r>
            <a:r>
              <a:rPr lang="ru-RU" dirty="0" err="1">
                <a:solidFill>
                  <a:schemeClr val="tx1">
                    <a:lumMod val="50000"/>
                    <a:lumOff val="50000"/>
                  </a:schemeClr>
                </a:solidFill>
              </a:rPr>
              <a:t>doi</a:t>
            </a:r>
            <a:r>
              <a:rPr lang="ru-RU" dirty="0">
                <a:solidFill>
                  <a:schemeClr val="tx1">
                    <a:lumMod val="50000"/>
                    <a:lumOff val="50000"/>
                  </a:schemeClr>
                </a:solidFill>
              </a:rPr>
              <a:t>: 10.15829/1560-4071-2025-6082. EDN VQTEDK</a:t>
            </a:r>
            <a:endParaRPr lang="en-GB" dirty="0">
              <a:solidFill>
                <a:schemeClr val="tx1">
                  <a:lumMod val="50000"/>
                  <a:lumOff val="50000"/>
                </a:schemeClr>
              </a:solidFill>
            </a:endParaRPr>
          </a:p>
        </p:txBody>
      </p:sp>
      <p:sp>
        <p:nvSpPr>
          <p:cNvPr id="8" name="Text Placeholder 3"/>
          <p:cNvSpPr>
            <a:spLocks noGrp="1"/>
          </p:cNvSpPr>
          <p:nvPr/>
        </p:nvSpPr>
        <p:spPr>
          <a:xfrm>
            <a:off x="3491880" y="3653186"/>
            <a:ext cx="2880320" cy="360363"/>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1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dirty="0">
                <a:solidFill>
                  <a:schemeClr val="tx1">
                    <a:lumMod val="50000"/>
                    <a:lumOff val="50000"/>
                  </a:schemeClr>
                </a:solidFill>
              </a:rPr>
              <a:t>Март 202</a:t>
            </a:r>
            <a:r>
              <a:rPr lang="en-US" dirty="0">
                <a:solidFill>
                  <a:schemeClr val="tx1">
                    <a:lumMod val="50000"/>
                    <a:lumOff val="50000"/>
                  </a:schemeClr>
                </a:solidFill>
              </a:rPr>
              <a:t>5</a:t>
            </a:r>
            <a:endParaRPr lang="en-GB" dirty="0">
              <a:solidFill>
                <a:schemeClr val="tx1">
                  <a:lumMod val="50000"/>
                  <a:lumOff val="50000"/>
                </a:schemeClr>
              </a:solidFill>
            </a:endParaRPr>
          </a:p>
        </p:txBody>
      </p:sp>
      <p:sp>
        <p:nvSpPr>
          <p:cNvPr id="10" name="Text Placeholder 3"/>
          <p:cNvSpPr>
            <a:spLocks noGrp="1"/>
          </p:cNvSpPr>
          <p:nvPr/>
        </p:nvSpPr>
        <p:spPr>
          <a:xfrm>
            <a:off x="1475656" y="783863"/>
            <a:ext cx="6552728" cy="360363"/>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800" dirty="0">
                <a:solidFill>
                  <a:schemeClr val="tx2">
                    <a:lumMod val="60000"/>
                    <a:lumOff val="40000"/>
                  </a:schemeClr>
                </a:solidFill>
              </a:rPr>
              <a:t>Российский кардиологический журнал</a:t>
            </a:r>
            <a:endParaRPr lang="en-GB" sz="2800" dirty="0">
              <a:solidFill>
                <a:schemeClr val="tx2">
                  <a:lumMod val="60000"/>
                  <a:lumOff val="40000"/>
                </a:schemeClr>
              </a:solidFill>
            </a:endParaRPr>
          </a:p>
        </p:txBody>
      </p:sp>
    </p:spTree>
    <p:extLst>
      <p:ext uri="{BB962C8B-B14F-4D97-AF65-F5344CB8AC3E}">
        <p14:creationId xmlns:p14="http://schemas.microsoft.com/office/powerpoint/2010/main" val="3819504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4FEDB-A5F7-DAB4-2130-36F124F4A4EE}"/>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2B708408-B347-A7D7-3BA3-2552D16E944D}"/>
              </a:ext>
            </a:extLst>
          </p:cNvPr>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ACB5DEBC-04CF-8EEC-6858-24C8BEBE5011}"/>
              </a:ext>
            </a:extLst>
          </p:cNvPr>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a:extLst>
              <a:ext uri="{FF2B5EF4-FFF2-40B4-BE49-F238E27FC236}">
                <a16:creationId xmlns:a16="http://schemas.microsoft.com/office/drawing/2014/main" id="{7901BC39-EA0B-8F49-152E-31E00D41F1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926A9B88-F9FE-B5C3-A37A-3B731175F0C0}"/>
              </a:ext>
            </a:extLst>
          </p:cNvPr>
          <p:cNvSpPr>
            <a:spLocks noGrp="1"/>
          </p:cNvSpPr>
          <p:nvPr>
            <p:ph type="sldNum" sz="quarter" idx="12"/>
          </p:nvPr>
        </p:nvSpPr>
        <p:spPr/>
        <p:txBody>
          <a:bodyPr/>
          <a:lstStyle/>
          <a:p>
            <a:fld id="{77B8531D-DCB1-4EDB-9A81-12E238DBCF35}" type="slidenum">
              <a:rPr lang="ru-RU" smtClean="0"/>
              <a:t>10</a:t>
            </a:fld>
            <a:endParaRPr lang="ru-RU"/>
          </a:p>
        </p:txBody>
      </p:sp>
      <p:sp>
        <p:nvSpPr>
          <p:cNvPr id="11" name="Title 1">
            <a:extLst>
              <a:ext uri="{FF2B5EF4-FFF2-40B4-BE49-F238E27FC236}">
                <a16:creationId xmlns:a16="http://schemas.microsoft.com/office/drawing/2014/main" id="{BD830DA8-441C-8312-CC81-CCD513F98148}"/>
              </a:ext>
            </a:extLst>
          </p:cNvPr>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endParaRPr lang="en-GB" sz="1800" b="1" dirty="0">
              <a:solidFill>
                <a:srgbClr val="005DAC"/>
              </a:solidFill>
            </a:endParaRPr>
          </a:p>
        </p:txBody>
      </p:sp>
      <p:sp>
        <p:nvSpPr>
          <p:cNvPr id="8" name="Content Placeholder 4">
            <a:extLst>
              <a:ext uri="{FF2B5EF4-FFF2-40B4-BE49-F238E27FC236}">
                <a16:creationId xmlns:a16="http://schemas.microsoft.com/office/drawing/2014/main" id="{C41F1BA9-1F56-8366-A690-EEA9CBED8447}"/>
              </a:ext>
            </a:extLst>
          </p:cNvPr>
          <p:cNvSpPr>
            <a:spLocks noGrp="1"/>
          </p:cNvSpPr>
          <p:nvPr>
            <p:ph sz="quarter" idx="4294967295"/>
          </p:nvPr>
        </p:nvSpPr>
        <p:spPr>
          <a:xfrm>
            <a:off x="-3520" y="1084591"/>
            <a:ext cx="9108504" cy="3222612"/>
          </a:xfrm>
          <a:prstGeom prst="rect">
            <a:avLst/>
          </a:prstGeom>
        </p:spPr>
        <p:txBody>
          <a:bodyPr>
            <a:normAutofit/>
          </a:bodyPr>
          <a:lstStyle/>
          <a:p>
            <a:r>
              <a:rPr lang="ru-RU" sz="1200" dirty="0"/>
              <a:t>КТ головного мозга без контрастирования признаков наличия острой интракраниальной патологии не выявила. </a:t>
            </a:r>
          </a:p>
          <a:p>
            <a:r>
              <a:rPr lang="ru-RU" sz="1200" dirty="0"/>
              <a:t>Отмечено нарастание одышки, снижение АД. Зафиксирован эпизод фибрилляции желудочков, купировавшийся спонтанно, далее - эпизод идиовентрикулярного ритма с переходом в асистолию. Проведены реанимационные мероприятия, восстановлена сердечная деятельность. Установлен ВЭКС. Начата искусственная вентиляция легких (ИВЛ). Крайне тяжелое нестабильное состояние делало невозможным перевод пациента в кардиохирургический стационар, установку кава-фильтра. </a:t>
            </a:r>
          </a:p>
          <a:p>
            <a:r>
              <a:rPr lang="ru-RU" sz="1200" dirty="0"/>
              <a:t>При повторной ЭХО-КГ на фоне ИВЛ, реанимационных мероприятий. Дуга аорты 4,1 см, в просвете аорты на визуализируемом участке нитевидная структура – отслойка интимы. Фракция выброса ЛЖ не более 15%. Перикард из полученного доступа без особенностей. </a:t>
            </a:r>
          </a:p>
          <a:p>
            <a:r>
              <a:rPr lang="ru-RU" sz="1200" dirty="0"/>
              <a:t>При повторной рентгенографии ОГК (лежа, в условиях динамической нерезкости). Тень центрального венозного катетера слева с концом в проекции верхней полой вены. Инструментальные тени в проекции легочных полей. В легких без очаговых и инфильтративных изменений. Легочный рисунок смазан. Корни легких не расширены, структурны. Синусы свободны, латеральный слева частично вне поля исследования. Купола диафрагмы расположены обычно, контуры четкие, ровные. Тень сердца расширена. Сосудистый пучок расширен. </a:t>
            </a:r>
          </a:p>
          <a:p>
            <a:r>
              <a:rPr lang="ru-RU" sz="1200" dirty="0"/>
              <a:t>Несмотря на проводимое лечение прогрессия полиорганной недостаточности привела к смерти пациента.</a:t>
            </a:r>
          </a:p>
        </p:txBody>
      </p:sp>
      <p:sp>
        <p:nvSpPr>
          <p:cNvPr id="4" name="Нижний колонтитул 4">
            <a:extLst>
              <a:ext uri="{FF2B5EF4-FFF2-40B4-BE49-F238E27FC236}">
                <a16:creationId xmlns:a16="http://schemas.microsoft.com/office/drawing/2014/main" id="{78055D9F-701C-51DB-8B57-31F13ED101DE}"/>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Гаврилов Ю. В., Мануйлова О. О., Мелехов А. В., </a:t>
            </a:r>
            <a:r>
              <a:rPr lang="ru-RU" sz="900" dirty="0" err="1"/>
              <a:t>Мишутченко</a:t>
            </a:r>
            <a:r>
              <a:rPr lang="ru-RU" sz="900" dirty="0"/>
              <a:t> О. П., Никитин И. Г., Петренко Н. В., Саликов А. В., </a:t>
            </a:r>
            <a:r>
              <a:rPr lang="ru-RU" sz="900" dirty="0" err="1"/>
              <a:t>Суряхин</a:t>
            </a:r>
            <a:r>
              <a:rPr lang="ru-RU" sz="900" dirty="0"/>
              <a:t> В. С., Тевосян А. Г. Расслоение аорты и тромбоэмболия легочной артерии: фатальное сочетание. Клинический случай. Российский кардиологический журнал. 2025;30(5S):6082. </a:t>
            </a:r>
            <a:r>
              <a:rPr lang="ru-RU" sz="900" dirty="0" err="1"/>
              <a:t>doi</a:t>
            </a:r>
            <a:r>
              <a:rPr lang="ru-RU" sz="900" dirty="0"/>
              <a:t>: 10.15829/1560-4071-2025-6082. EDN VQTEDK</a:t>
            </a:r>
          </a:p>
        </p:txBody>
      </p:sp>
    </p:spTree>
    <p:extLst>
      <p:ext uri="{BB962C8B-B14F-4D97-AF65-F5344CB8AC3E}">
        <p14:creationId xmlns:p14="http://schemas.microsoft.com/office/powerpoint/2010/main" val="2473807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4FEDB-A5F7-DAB4-2130-36F124F4A4EE}"/>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2B708408-B347-A7D7-3BA3-2552D16E944D}"/>
              </a:ext>
            </a:extLst>
          </p:cNvPr>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ACB5DEBC-04CF-8EEC-6858-24C8BEBE5011}"/>
              </a:ext>
            </a:extLst>
          </p:cNvPr>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a:extLst>
              <a:ext uri="{FF2B5EF4-FFF2-40B4-BE49-F238E27FC236}">
                <a16:creationId xmlns:a16="http://schemas.microsoft.com/office/drawing/2014/main" id="{7901BC39-EA0B-8F49-152E-31E00D41F1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926A9B88-F9FE-B5C3-A37A-3B731175F0C0}"/>
              </a:ext>
            </a:extLst>
          </p:cNvPr>
          <p:cNvSpPr>
            <a:spLocks noGrp="1"/>
          </p:cNvSpPr>
          <p:nvPr>
            <p:ph type="sldNum" sz="quarter" idx="12"/>
          </p:nvPr>
        </p:nvSpPr>
        <p:spPr/>
        <p:txBody>
          <a:bodyPr/>
          <a:lstStyle/>
          <a:p>
            <a:fld id="{77B8531D-DCB1-4EDB-9A81-12E238DBCF35}" type="slidenum">
              <a:rPr lang="ru-RU" smtClean="0"/>
              <a:t>11</a:t>
            </a:fld>
            <a:endParaRPr lang="ru-RU"/>
          </a:p>
        </p:txBody>
      </p:sp>
      <p:sp>
        <p:nvSpPr>
          <p:cNvPr id="11" name="Title 1">
            <a:extLst>
              <a:ext uri="{FF2B5EF4-FFF2-40B4-BE49-F238E27FC236}">
                <a16:creationId xmlns:a16="http://schemas.microsoft.com/office/drawing/2014/main" id="{BD830DA8-441C-8312-CC81-CCD513F98148}"/>
              </a:ext>
            </a:extLst>
          </p:cNvPr>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endParaRPr lang="en-GB" sz="1800" b="1" dirty="0">
              <a:solidFill>
                <a:srgbClr val="005DAC"/>
              </a:solidFill>
            </a:endParaRPr>
          </a:p>
        </p:txBody>
      </p:sp>
      <p:sp>
        <p:nvSpPr>
          <p:cNvPr id="8" name="Content Placeholder 4">
            <a:extLst>
              <a:ext uri="{FF2B5EF4-FFF2-40B4-BE49-F238E27FC236}">
                <a16:creationId xmlns:a16="http://schemas.microsoft.com/office/drawing/2014/main" id="{C41F1BA9-1F56-8366-A690-EEA9CBED8447}"/>
              </a:ext>
            </a:extLst>
          </p:cNvPr>
          <p:cNvSpPr>
            <a:spLocks noGrp="1"/>
          </p:cNvSpPr>
          <p:nvPr>
            <p:ph sz="quarter" idx="4294967295"/>
          </p:nvPr>
        </p:nvSpPr>
        <p:spPr>
          <a:xfrm>
            <a:off x="-2" y="488383"/>
            <a:ext cx="9139773" cy="818894"/>
          </a:xfrm>
          <a:prstGeom prst="rect">
            <a:avLst/>
          </a:prstGeom>
        </p:spPr>
        <p:txBody>
          <a:bodyPr>
            <a:noAutofit/>
          </a:bodyPr>
          <a:lstStyle/>
          <a:p>
            <a:r>
              <a:rPr lang="ru-RU" sz="1100" dirty="0"/>
              <a:t>На аутопсии диагноз подтвержден. Макроскопическая картина свидетельствовала о достаточно длительном (дни-недели) существовании расслоения аневризмы аорты с сохранением приемлемого кровоснабжения внутренних органов. Помимо диагностированного тромбоза глубоких вен нижних конечностей, дополнительным источником ТЭЛА мог быть тромбоз ушка ПП.</a:t>
            </a:r>
          </a:p>
        </p:txBody>
      </p:sp>
      <p:sp>
        <p:nvSpPr>
          <p:cNvPr id="6" name="Нижний колонтитул 4">
            <a:extLst>
              <a:ext uri="{FF2B5EF4-FFF2-40B4-BE49-F238E27FC236}">
                <a16:creationId xmlns:a16="http://schemas.microsoft.com/office/drawing/2014/main" id="{C4BF9C94-22B8-9873-5CAB-A384B655448A}"/>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Гаврилов Ю. В., Мануйлова О. О., Мелехов А. В., </a:t>
            </a:r>
            <a:r>
              <a:rPr lang="ru-RU" sz="900" dirty="0" err="1"/>
              <a:t>Мишутченко</a:t>
            </a:r>
            <a:r>
              <a:rPr lang="ru-RU" sz="900" dirty="0"/>
              <a:t> О. П., Никитин И. Г., Петренко Н. В., Саликов А. В., </a:t>
            </a:r>
            <a:r>
              <a:rPr lang="ru-RU" sz="900" dirty="0" err="1"/>
              <a:t>Суряхин</a:t>
            </a:r>
            <a:r>
              <a:rPr lang="ru-RU" sz="900" dirty="0"/>
              <a:t> В. С., Тевосян А. Г. Расслоение аорты и тромбоэмболия легочной артерии: фатальное сочетание. Клинический случай. Российский кардиологический журнал. 2025;30(5S):6082. </a:t>
            </a:r>
            <a:r>
              <a:rPr lang="ru-RU" sz="900" dirty="0" err="1"/>
              <a:t>doi</a:t>
            </a:r>
            <a:r>
              <a:rPr lang="ru-RU" sz="900" dirty="0"/>
              <a:t>: 10.15829/1560-4071-2025-6082. EDN VQTEDK</a:t>
            </a:r>
          </a:p>
        </p:txBody>
      </p:sp>
      <p:pic>
        <p:nvPicPr>
          <p:cNvPr id="7" name="Рисунок 6">
            <a:extLst>
              <a:ext uri="{FF2B5EF4-FFF2-40B4-BE49-F238E27FC236}">
                <a16:creationId xmlns:a16="http://schemas.microsoft.com/office/drawing/2014/main" id="{D9A5636F-0868-1904-4EBD-624A5011EA3B}"/>
              </a:ext>
            </a:extLst>
          </p:cNvPr>
          <p:cNvPicPr>
            <a:picLocks noChangeAspect="1"/>
          </p:cNvPicPr>
          <p:nvPr/>
        </p:nvPicPr>
        <p:blipFill>
          <a:blip r:embed="rId4"/>
          <a:stretch>
            <a:fillRect/>
          </a:stretch>
        </p:blipFill>
        <p:spPr>
          <a:xfrm>
            <a:off x="236784" y="1091750"/>
            <a:ext cx="4276074" cy="3207055"/>
          </a:xfrm>
          <a:prstGeom prst="rect">
            <a:avLst/>
          </a:prstGeom>
        </p:spPr>
      </p:pic>
      <p:pic>
        <p:nvPicPr>
          <p:cNvPr id="10" name="Рисунок 9">
            <a:extLst>
              <a:ext uri="{FF2B5EF4-FFF2-40B4-BE49-F238E27FC236}">
                <a16:creationId xmlns:a16="http://schemas.microsoft.com/office/drawing/2014/main" id="{F4558632-AD82-E73F-888F-5AB7AEEF7F9D}"/>
              </a:ext>
            </a:extLst>
          </p:cNvPr>
          <p:cNvPicPr>
            <a:picLocks noChangeAspect="1"/>
          </p:cNvPicPr>
          <p:nvPr/>
        </p:nvPicPr>
        <p:blipFill>
          <a:blip r:embed="rId5"/>
          <a:stretch>
            <a:fillRect/>
          </a:stretch>
        </p:blipFill>
        <p:spPr>
          <a:xfrm>
            <a:off x="4548357" y="1091750"/>
            <a:ext cx="4276074" cy="3203589"/>
          </a:xfrm>
          <a:prstGeom prst="rect">
            <a:avLst/>
          </a:prstGeom>
        </p:spPr>
      </p:pic>
      <p:sp>
        <p:nvSpPr>
          <p:cNvPr id="15" name="TextBox 14">
            <a:extLst>
              <a:ext uri="{FF2B5EF4-FFF2-40B4-BE49-F238E27FC236}">
                <a16:creationId xmlns:a16="http://schemas.microsoft.com/office/drawing/2014/main" id="{76E652CA-D66B-8D94-104C-7DE6EE2980F6}"/>
              </a:ext>
            </a:extLst>
          </p:cNvPr>
          <p:cNvSpPr txBox="1"/>
          <p:nvPr/>
        </p:nvSpPr>
        <p:spPr>
          <a:xfrm>
            <a:off x="524815" y="4303047"/>
            <a:ext cx="3634947" cy="338554"/>
          </a:xfrm>
          <a:prstGeom prst="rect">
            <a:avLst/>
          </a:prstGeom>
          <a:noFill/>
        </p:spPr>
        <p:txBody>
          <a:bodyPr wrap="square">
            <a:spAutoFit/>
          </a:bodyPr>
          <a:lstStyle/>
          <a:p>
            <a:r>
              <a:rPr lang="ru-RU" sz="800" dirty="0"/>
              <a:t>Расслоение грудной аорты, истинный (красная звездочка) и ложный (белая звездочка) просветы аорты. Стрелками указаны атеромы.</a:t>
            </a:r>
          </a:p>
        </p:txBody>
      </p:sp>
      <p:sp>
        <p:nvSpPr>
          <p:cNvPr id="17" name="TextBox 16">
            <a:extLst>
              <a:ext uri="{FF2B5EF4-FFF2-40B4-BE49-F238E27FC236}">
                <a16:creationId xmlns:a16="http://schemas.microsoft.com/office/drawing/2014/main" id="{03CC1F1E-5FE3-7B4D-A636-4510C47DCFE1}"/>
              </a:ext>
            </a:extLst>
          </p:cNvPr>
          <p:cNvSpPr txBox="1"/>
          <p:nvPr/>
        </p:nvSpPr>
        <p:spPr>
          <a:xfrm>
            <a:off x="4485254" y="4272060"/>
            <a:ext cx="4427116" cy="461665"/>
          </a:xfrm>
          <a:prstGeom prst="rect">
            <a:avLst/>
          </a:prstGeom>
          <a:noFill/>
        </p:spPr>
        <p:txBody>
          <a:bodyPr wrap="square">
            <a:spAutoFit/>
          </a:bodyPr>
          <a:lstStyle/>
          <a:p>
            <a:r>
              <a:rPr lang="ru-RU" sz="800" dirty="0"/>
              <a:t>А – тромбоэмболы в просвете левой главной ветви ЛА (белые стрелки). Б – тромбоэмбол в сегментарной ветви ЛА (желтая стрелка). В – тромбоз ушка ПП, Г – площадка прикрепления тромба в ушке ПП.</a:t>
            </a:r>
          </a:p>
        </p:txBody>
      </p:sp>
    </p:spTree>
    <p:extLst>
      <p:ext uri="{BB962C8B-B14F-4D97-AF65-F5344CB8AC3E}">
        <p14:creationId xmlns:p14="http://schemas.microsoft.com/office/powerpoint/2010/main" val="1935296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6BF51-1A1F-D4FF-8B97-74FEEA9D24CD}"/>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5B08A0BD-6199-80CF-B97F-245F8965FE07}"/>
              </a:ext>
            </a:extLst>
          </p:cNvPr>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D30CD5AA-A0A6-28D6-D89D-3DF48FF1EEA2}"/>
              </a:ext>
            </a:extLst>
          </p:cNvPr>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a:extLst>
              <a:ext uri="{FF2B5EF4-FFF2-40B4-BE49-F238E27FC236}">
                <a16:creationId xmlns:a16="http://schemas.microsoft.com/office/drawing/2014/main" id="{9F4F99FD-81E6-60C7-D914-19F7AB10F7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623AED20-F00D-65DE-0EA9-E8F7A3A0F467}"/>
              </a:ext>
            </a:extLst>
          </p:cNvPr>
          <p:cNvSpPr>
            <a:spLocks noGrp="1"/>
          </p:cNvSpPr>
          <p:nvPr>
            <p:ph type="sldNum" sz="quarter" idx="12"/>
          </p:nvPr>
        </p:nvSpPr>
        <p:spPr/>
        <p:txBody>
          <a:bodyPr/>
          <a:lstStyle/>
          <a:p>
            <a:fld id="{77B8531D-DCB1-4EDB-9A81-12E238DBCF35}" type="slidenum">
              <a:rPr lang="ru-RU" smtClean="0"/>
              <a:t>12</a:t>
            </a:fld>
            <a:endParaRPr lang="ru-RU"/>
          </a:p>
        </p:txBody>
      </p:sp>
      <p:sp>
        <p:nvSpPr>
          <p:cNvPr id="11" name="Title 1">
            <a:extLst>
              <a:ext uri="{FF2B5EF4-FFF2-40B4-BE49-F238E27FC236}">
                <a16:creationId xmlns:a16="http://schemas.microsoft.com/office/drawing/2014/main" id="{D5BAB7AF-7090-3A06-56F9-8E2893298AA5}"/>
              </a:ext>
            </a:extLst>
          </p:cNvPr>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br>
              <a:rPr lang="en-GB" sz="2000" b="1" dirty="0">
                <a:solidFill>
                  <a:srgbClr val="005DAC"/>
                </a:solidFill>
              </a:rPr>
            </a:br>
            <a:r>
              <a:rPr lang="ru-RU" sz="1800" b="1" dirty="0">
                <a:solidFill>
                  <a:srgbClr val="005DAC"/>
                </a:solidFill>
              </a:rPr>
              <a:t>Исследования</a:t>
            </a:r>
            <a:endParaRPr lang="en-GB" sz="1800" b="1" dirty="0">
              <a:solidFill>
                <a:srgbClr val="005DAC"/>
              </a:solidFill>
            </a:endParaRPr>
          </a:p>
        </p:txBody>
      </p:sp>
      <p:sp>
        <p:nvSpPr>
          <p:cNvPr id="4" name="Нижний колонтитул 4">
            <a:extLst>
              <a:ext uri="{FF2B5EF4-FFF2-40B4-BE49-F238E27FC236}">
                <a16:creationId xmlns:a16="http://schemas.microsoft.com/office/drawing/2014/main" id="{2C33870A-4E38-8535-127E-8CE1BD52D9AD}"/>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Гаврилов Ю. В., Мануйлова О. О., Мелехов А. В., </a:t>
            </a:r>
            <a:r>
              <a:rPr lang="ru-RU" sz="900" dirty="0" err="1"/>
              <a:t>Мишутченко</a:t>
            </a:r>
            <a:r>
              <a:rPr lang="ru-RU" sz="900" dirty="0"/>
              <a:t> О. П., Никитин И. Г., Петренко Н. В., Саликов А. В., </a:t>
            </a:r>
            <a:r>
              <a:rPr lang="ru-RU" sz="900" dirty="0" err="1"/>
              <a:t>Суряхин</a:t>
            </a:r>
            <a:r>
              <a:rPr lang="ru-RU" sz="900" dirty="0"/>
              <a:t> В. С., Тевосян А. Г. Расслоение аорты и тромбоэмболия легочной артерии: фатальное сочетание. Клинический случай. Российский кардиологический журнал. 2025;30(5S):6082. </a:t>
            </a:r>
            <a:r>
              <a:rPr lang="ru-RU" sz="900" dirty="0" err="1"/>
              <a:t>doi</a:t>
            </a:r>
            <a:r>
              <a:rPr lang="ru-RU" sz="900" dirty="0"/>
              <a:t>: 10.15829/1560-4071-2025-6082. EDN VQTEDK</a:t>
            </a:r>
          </a:p>
        </p:txBody>
      </p:sp>
      <p:pic>
        <p:nvPicPr>
          <p:cNvPr id="5" name="Рисунок 4">
            <a:extLst>
              <a:ext uri="{FF2B5EF4-FFF2-40B4-BE49-F238E27FC236}">
                <a16:creationId xmlns:a16="http://schemas.microsoft.com/office/drawing/2014/main" id="{63DB6559-2A95-5DD1-5004-AFE14EB7156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16865"/>
            <a:ext cx="6402953" cy="3204243"/>
          </a:xfrm>
          <a:prstGeom prst="rect">
            <a:avLst/>
          </a:prstGeom>
          <a:noFill/>
        </p:spPr>
      </p:pic>
      <p:sp>
        <p:nvSpPr>
          <p:cNvPr id="16" name="TextBox 15">
            <a:extLst>
              <a:ext uri="{FF2B5EF4-FFF2-40B4-BE49-F238E27FC236}">
                <a16:creationId xmlns:a16="http://schemas.microsoft.com/office/drawing/2014/main" id="{72E57507-7901-8AB4-ABED-CA5158A908F2}"/>
              </a:ext>
            </a:extLst>
          </p:cNvPr>
          <p:cNvSpPr txBox="1"/>
          <p:nvPr/>
        </p:nvSpPr>
        <p:spPr>
          <a:xfrm>
            <a:off x="6402953" y="716865"/>
            <a:ext cx="2736818" cy="2970044"/>
          </a:xfrm>
          <a:prstGeom prst="rect">
            <a:avLst/>
          </a:prstGeom>
          <a:noFill/>
        </p:spPr>
        <p:txBody>
          <a:bodyPr wrap="square">
            <a:spAutoFit/>
          </a:bodyPr>
          <a:lstStyle/>
          <a:p>
            <a:pPr marL="285750" indent="-285750">
              <a:buFont typeface="Arial" panose="020B0604020202020204" pitchFamily="34" charset="0"/>
              <a:buChar char="•"/>
            </a:pPr>
            <a:r>
              <a:rPr lang="ru-RU" sz="1100" dirty="0"/>
              <a:t>Микроскопическая картина демонстрировала атеросклеротическое поражение стенки аорты умеренной выраженности. Признаков воспаления аортальной стенки, соединительнотканной дисплазии не выявлено. Структурные компоненты медии сохранены, </a:t>
            </a:r>
            <a:r>
              <a:rPr lang="ru-RU" sz="1100" dirty="0" err="1"/>
              <a:t>мукоидоподобного</a:t>
            </a:r>
            <a:r>
              <a:rPr lang="ru-RU" sz="1100" dirty="0"/>
              <a:t> вещества в участках, лишенных волокнистых структур, очаговой деструкции медии с дегенерацией эластического компонента или поражением мышечного компонента - признаков </a:t>
            </a:r>
            <a:r>
              <a:rPr lang="ru-RU" sz="1100" dirty="0" err="1"/>
              <a:t>медианекроза</a:t>
            </a:r>
            <a:r>
              <a:rPr lang="ru-RU" sz="1100" dirty="0"/>
              <a:t>, описанных </a:t>
            </a:r>
            <a:r>
              <a:rPr lang="ru-RU" sz="1100" dirty="0" err="1"/>
              <a:t>O.Gsell</a:t>
            </a:r>
            <a:r>
              <a:rPr lang="ru-RU" sz="1100" dirty="0"/>
              <a:t> и </a:t>
            </a:r>
            <a:r>
              <a:rPr lang="ru-RU" sz="1100" dirty="0" err="1"/>
              <a:t>J.Erdheim</a:t>
            </a:r>
            <a:r>
              <a:rPr lang="ru-RU" sz="1100" dirty="0"/>
              <a:t> [11], не выявлено.</a:t>
            </a:r>
          </a:p>
        </p:txBody>
      </p:sp>
      <p:sp>
        <p:nvSpPr>
          <p:cNvPr id="19" name="TextBox 18">
            <a:extLst>
              <a:ext uri="{FF2B5EF4-FFF2-40B4-BE49-F238E27FC236}">
                <a16:creationId xmlns:a16="http://schemas.microsoft.com/office/drawing/2014/main" id="{3C3614AC-1761-E1BD-1DB3-ADC04D3561B8}"/>
              </a:ext>
            </a:extLst>
          </p:cNvPr>
          <p:cNvSpPr txBox="1"/>
          <p:nvPr/>
        </p:nvSpPr>
        <p:spPr>
          <a:xfrm>
            <a:off x="0" y="3999736"/>
            <a:ext cx="9139771" cy="707886"/>
          </a:xfrm>
          <a:prstGeom prst="rect">
            <a:avLst/>
          </a:prstGeom>
          <a:noFill/>
        </p:spPr>
        <p:txBody>
          <a:bodyPr wrap="square">
            <a:spAutoFit/>
          </a:bodyPr>
          <a:lstStyle/>
          <a:p>
            <a:r>
              <a:rPr lang="ru-RU" sz="1000" dirty="0"/>
              <a:t>Микроскопия. А – поперечный срез аневризмы грудной аорты. Б – полнокровные </a:t>
            </a:r>
            <a:r>
              <a:rPr lang="ru-RU" sz="1000" dirty="0" err="1"/>
              <a:t>vasa</a:t>
            </a:r>
            <a:r>
              <a:rPr lang="ru-RU" sz="1000" dirty="0"/>
              <a:t> </a:t>
            </a:r>
            <a:r>
              <a:rPr lang="ru-RU" sz="1000" dirty="0" err="1"/>
              <a:t>vasorum</a:t>
            </a:r>
            <a:r>
              <a:rPr lang="ru-RU" sz="1000" dirty="0"/>
              <a:t>, кровоизлияния в стенке аневризмы аорты (белые стрелки). В,Г,Д – атеросклеротические бляшки в грудной аорте. Окраска гематоксилином и эозином, ×100. Белыми звездочками обозначены зоны хронической лимфоплазмоцитарной инфильтрацией, желтой звездочкой – кальциноз, красными треугольниками - белково-липидное ядро бляшек, желтыми треугольниками - покрышка бляшек. Е – эластические волокна в стенке аорты, окраска на эластику по </a:t>
            </a:r>
            <a:r>
              <a:rPr lang="ru-RU" sz="1000" dirty="0" err="1"/>
              <a:t>Вейгерту</a:t>
            </a:r>
            <a:r>
              <a:rPr lang="ru-RU" sz="1000" dirty="0"/>
              <a:t>, ×100.</a:t>
            </a:r>
          </a:p>
        </p:txBody>
      </p:sp>
    </p:spTree>
    <p:extLst>
      <p:ext uri="{BB962C8B-B14F-4D97-AF65-F5344CB8AC3E}">
        <p14:creationId xmlns:p14="http://schemas.microsoft.com/office/powerpoint/2010/main" val="395691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77B8531D-DCB1-4EDB-9A81-12E238DBCF35}" type="slidenum">
              <a:rPr lang="ru-RU" smtClean="0"/>
              <a:t>13</a:t>
            </a:fld>
            <a:endParaRPr lang="ru-RU"/>
          </a:p>
        </p:txBody>
      </p:sp>
      <p:sp>
        <p:nvSpPr>
          <p:cNvPr id="11" name="Title 1"/>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ДИСКУССИЯ</a:t>
            </a:r>
            <a:endParaRPr lang="en-GB" sz="1800" b="1" dirty="0">
              <a:solidFill>
                <a:srgbClr val="005DAC"/>
              </a:solidFill>
            </a:endParaRPr>
          </a:p>
        </p:txBody>
      </p:sp>
      <p:sp>
        <p:nvSpPr>
          <p:cNvPr id="8" name="Content Placeholder 4"/>
          <p:cNvSpPr>
            <a:spLocks noGrp="1"/>
          </p:cNvSpPr>
          <p:nvPr>
            <p:ph sz="quarter" idx="4294967295"/>
          </p:nvPr>
        </p:nvSpPr>
        <p:spPr>
          <a:xfrm>
            <a:off x="77997" y="566128"/>
            <a:ext cx="4320930" cy="4165861"/>
          </a:xfrm>
          <a:prstGeom prst="rect">
            <a:avLst/>
          </a:prstGeom>
        </p:spPr>
        <p:txBody>
          <a:bodyPr>
            <a:normAutofit/>
          </a:bodyPr>
          <a:lstStyle/>
          <a:p>
            <a:r>
              <a:rPr lang="ru-RU" sz="1000" dirty="0"/>
              <a:t>Наиболее вероятно, что на фоне нелеченой артериальной гипертензии у пациента с ожирением и подагрой с 1.06.2024 начало развиваться расслоение имевшейся аневризмы восходящего отдела аорты, спровоцировавшее дисбаланс в системе коагуляции, тромбоз подколенной вены и ушка ПП, ТЭЛА, что через последовательность гемодинамических нарушений, аритмических событий, дыхательную недостаточность и почечную дисфункцию привело к смерти пациента. Несмотря на низкую вероятность ОАС у относительно молодого пациента без клинически явного атеросклероза и синдрома соединительнотканной дисплазии, на тяжесть его состояния и краткость пребывания в стационаре, удалось прижизненно диагностировать редкое сочетание этих сердечно-сосудистых катастроф. </a:t>
            </a:r>
          </a:p>
          <a:p>
            <a:r>
              <a:rPr lang="ru-RU" sz="1000" dirty="0"/>
              <a:t>Ретроспективно можно отметить, что расширение сосудистого пучка на прямой рентгенограмме ОГК в контексте описанной неспецифической клиники должно было быть своевременно интерпретировано. Поскольку при первой КТ клинической гипотезы об ОАС не было сформулировано, контрастирование аорты не проводили. Однако ретроспективно на аксиальных срезах можно заметить расширение восходящей аорты и неоднородность внутри просвета (Рисунок 3), соответствующую хорошо видному разделению истинного и ложного просветов на Рисунке 4. При этом очевидное наличие тромбоэмболов в обеих ветвях ЛА, вероятно, имевших своим источником выявленный тромбоз вен нижних конечностей, исключает возможность мимикрии ОАС под ТЭЛА за счет сдавления легочного ствола интрамуральной гематомой.</a:t>
            </a:r>
          </a:p>
        </p:txBody>
      </p:sp>
      <p:sp>
        <p:nvSpPr>
          <p:cNvPr id="12" name="Content Placeholder 5"/>
          <p:cNvSpPr>
            <a:spLocks noGrp="1"/>
          </p:cNvSpPr>
          <p:nvPr>
            <p:ph sz="quarter" idx="4294967295"/>
          </p:nvPr>
        </p:nvSpPr>
        <p:spPr>
          <a:xfrm>
            <a:off x="4326469" y="566128"/>
            <a:ext cx="4783796" cy="4201135"/>
          </a:xfrm>
          <a:prstGeom prst="rect">
            <a:avLst/>
          </a:prstGeom>
        </p:spPr>
        <p:txBody>
          <a:bodyPr>
            <a:normAutofit/>
          </a:bodyPr>
          <a:lstStyle/>
          <a:p>
            <a:r>
              <a:rPr lang="ru-RU" sz="1000" dirty="0"/>
              <a:t>К сожалению, эта комбинация патологий, каждая из которых потенциально фатальна, является достаточно сложной в отношении лечебной тактики, поскольку применение антитромботических препаратов для лечения ТЭЛА, выявленной первой, было абсолютно противопоказано после выявления расслоения аорты.</a:t>
            </a:r>
          </a:p>
          <a:p>
            <a:r>
              <a:rPr lang="ru-RU" sz="1000" dirty="0"/>
              <a:t>Редкость описанной коморбидности обуславливает невозможность появления обоснованных рекомендаций по ведению таких пациентов. В доступной литературе мы обнаружили описание нескольких случаев сочетания ТЭЛА и расслоения аорты - 7 типа А по Stanford и 4 – типа В (Таблица). Как видно из этого беглого обзора, случаи достаточно разнообразны с точки зрения клинических обстоятельств, этиологии расслоения аорты и тактики ведения пациентов. Так, при диагностированном тромбозе глубоких вен (ТГВ) и невозможности назначения антикоагулянтов, на первый план закономерно выходит установка кава-фильтра. В передовых кардиохирургических центрах возможно выполнение одномоментного вмешательства на аорте и удаление тромбоэмболов из легочной артерии.</a:t>
            </a:r>
          </a:p>
          <a:p>
            <a:r>
              <a:rPr lang="ru-RU" sz="1000" dirty="0"/>
              <a:t>Редкость сочетания значимой патологии аорты и ТЭЛА обуславливает отсутствие необходимости рутинного контрастирования и аорты и легочной артерии при проведении КТ для исключения кардиальной патологии. Однако даже при отсутствующей клинической гипотезе (в нашем случае из-за неспецифичной клинической картины и отсутствия четких факторов риска ОАС) и проведении визуализирующего исследования без соответствующей подготовки, КТ может выявлять патологию вне зоны, к которой приковано внимание клиницистов [23]. В нашем случае ключевым диагностическим методом, позволившим заподозрить ОАС, стало ЭХО-КГ.</a:t>
            </a:r>
          </a:p>
        </p:txBody>
      </p:sp>
      <p:sp>
        <p:nvSpPr>
          <p:cNvPr id="4" name="Нижний колонтитул 4">
            <a:extLst>
              <a:ext uri="{FF2B5EF4-FFF2-40B4-BE49-F238E27FC236}">
                <a16:creationId xmlns:a16="http://schemas.microsoft.com/office/drawing/2014/main" id="{62728933-7835-1CC4-052D-1BAA7469672D}"/>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Гаврилов Ю. В., Мануйлова О. О., Мелехов А. В., </a:t>
            </a:r>
            <a:r>
              <a:rPr lang="ru-RU" sz="900" dirty="0" err="1"/>
              <a:t>Мишутченко</a:t>
            </a:r>
            <a:r>
              <a:rPr lang="ru-RU" sz="900" dirty="0"/>
              <a:t> О. П., Никитин И. Г., Петренко Н. В., Саликов А. В., </a:t>
            </a:r>
            <a:r>
              <a:rPr lang="ru-RU" sz="900" dirty="0" err="1"/>
              <a:t>Суряхин</a:t>
            </a:r>
            <a:r>
              <a:rPr lang="ru-RU" sz="900" dirty="0"/>
              <a:t> В. С., Тевосян А. Г. Расслоение аорты и тромбоэмболия легочной артерии: фатальное сочетание. Клинический случай. Российский кардиологический журнал. 2025;30(5S):6082. </a:t>
            </a:r>
            <a:r>
              <a:rPr lang="ru-RU" sz="900" dirty="0" err="1"/>
              <a:t>doi</a:t>
            </a:r>
            <a:r>
              <a:rPr lang="ru-RU" sz="900" dirty="0"/>
              <a:t>: 10.15829/1560-4071-2025-6082. EDN VQTEDK</a:t>
            </a:r>
          </a:p>
        </p:txBody>
      </p:sp>
    </p:spTree>
    <p:extLst>
      <p:ext uri="{BB962C8B-B14F-4D97-AF65-F5344CB8AC3E}">
        <p14:creationId xmlns:p14="http://schemas.microsoft.com/office/powerpoint/2010/main" val="318731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988C8-4D86-495B-19D4-DE26CEAB7EA0}"/>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0CE30C24-A8B8-9482-7DC0-B22DCCC744D3}"/>
              </a:ext>
            </a:extLst>
          </p:cNvPr>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85600D76-47F8-EBA4-6F32-603BC42D54BA}"/>
              </a:ext>
            </a:extLst>
          </p:cNvPr>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a:extLst>
              <a:ext uri="{FF2B5EF4-FFF2-40B4-BE49-F238E27FC236}">
                <a16:creationId xmlns:a16="http://schemas.microsoft.com/office/drawing/2014/main" id="{91E29356-F2ED-E1FB-377A-3B0EE5B26CA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0ED5EEB9-0989-6CAF-85AB-85C867CF891D}"/>
              </a:ext>
            </a:extLst>
          </p:cNvPr>
          <p:cNvSpPr>
            <a:spLocks noGrp="1"/>
          </p:cNvSpPr>
          <p:nvPr>
            <p:ph type="sldNum" sz="quarter" idx="12"/>
          </p:nvPr>
        </p:nvSpPr>
        <p:spPr/>
        <p:txBody>
          <a:bodyPr/>
          <a:lstStyle/>
          <a:p>
            <a:fld id="{77B8531D-DCB1-4EDB-9A81-12E238DBCF35}" type="slidenum">
              <a:rPr lang="ru-RU" smtClean="0"/>
              <a:t>14</a:t>
            </a:fld>
            <a:endParaRPr lang="ru-RU"/>
          </a:p>
        </p:txBody>
      </p:sp>
      <p:sp>
        <p:nvSpPr>
          <p:cNvPr id="11" name="Title 1">
            <a:extLst>
              <a:ext uri="{FF2B5EF4-FFF2-40B4-BE49-F238E27FC236}">
                <a16:creationId xmlns:a16="http://schemas.microsoft.com/office/drawing/2014/main" id="{37B71C5A-2D7A-D597-203C-4A9BE30B769B}"/>
              </a:ext>
            </a:extLst>
          </p:cNvPr>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ДИСКУССИЯ</a:t>
            </a:r>
            <a:endParaRPr lang="en-GB" sz="1800" b="1" dirty="0">
              <a:solidFill>
                <a:srgbClr val="005DAC"/>
              </a:solidFill>
            </a:endParaRPr>
          </a:p>
        </p:txBody>
      </p:sp>
      <p:sp>
        <p:nvSpPr>
          <p:cNvPr id="4" name="Нижний колонтитул 4">
            <a:extLst>
              <a:ext uri="{FF2B5EF4-FFF2-40B4-BE49-F238E27FC236}">
                <a16:creationId xmlns:a16="http://schemas.microsoft.com/office/drawing/2014/main" id="{2A6F9385-EC57-ABF7-75C6-792F45B0EA41}"/>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Гаврилов Ю. В., Мануйлова О. О., Мелехов А. В., </a:t>
            </a:r>
            <a:r>
              <a:rPr lang="ru-RU" sz="900" dirty="0" err="1"/>
              <a:t>Мишутченко</a:t>
            </a:r>
            <a:r>
              <a:rPr lang="ru-RU" sz="900" dirty="0"/>
              <a:t> О. П., Никитин И. Г., Петренко Н. В., Саликов А. В., </a:t>
            </a:r>
            <a:r>
              <a:rPr lang="ru-RU" sz="900" dirty="0" err="1"/>
              <a:t>Суряхин</a:t>
            </a:r>
            <a:r>
              <a:rPr lang="ru-RU" sz="900" dirty="0"/>
              <a:t> В. С., Тевосян А. Г. Расслоение аорты и тромбоэмболия легочной артерии: фатальное сочетание. Клинический случай. Российский кардиологический журнал. 2025;30(5S):6082. </a:t>
            </a:r>
            <a:r>
              <a:rPr lang="ru-RU" sz="900" dirty="0" err="1"/>
              <a:t>doi</a:t>
            </a:r>
            <a:r>
              <a:rPr lang="ru-RU" sz="900" dirty="0"/>
              <a:t>: 10.15829/1560-4071-2025-6082. EDN VQTEDK</a:t>
            </a:r>
          </a:p>
        </p:txBody>
      </p:sp>
      <p:graphicFrame>
        <p:nvGraphicFramePr>
          <p:cNvPr id="3" name="Таблица 2">
            <a:extLst>
              <a:ext uri="{FF2B5EF4-FFF2-40B4-BE49-F238E27FC236}">
                <a16:creationId xmlns:a16="http://schemas.microsoft.com/office/drawing/2014/main" id="{F1CA13E3-7C9D-44DD-20E4-75E60D3F8AEB}"/>
              </a:ext>
            </a:extLst>
          </p:cNvPr>
          <p:cNvGraphicFramePr>
            <a:graphicFrameLocks noGrp="1"/>
          </p:cNvGraphicFramePr>
          <p:nvPr>
            <p:extLst>
              <p:ext uri="{D42A27DB-BD31-4B8C-83A1-F6EECF244321}">
                <p14:modId xmlns:p14="http://schemas.microsoft.com/office/powerpoint/2010/main" val="394658566"/>
              </p:ext>
            </p:extLst>
          </p:nvPr>
        </p:nvGraphicFramePr>
        <p:xfrm>
          <a:off x="21214" y="511270"/>
          <a:ext cx="8928991" cy="4246698"/>
        </p:xfrm>
        <a:graphic>
          <a:graphicData uri="http://schemas.openxmlformats.org/drawingml/2006/table">
            <a:tbl>
              <a:tblPr firstRow="1" firstCol="1" bandRow="1">
                <a:tableStyleId>{5940675A-B579-460E-94D1-54222C63F5DA}</a:tableStyleId>
              </a:tblPr>
              <a:tblGrid>
                <a:gridCol w="1008111">
                  <a:extLst>
                    <a:ext uri="{9D8B030D-6E8A-4147-A177-3AD203B41FA5}">
                      <a16:colId xmlns:a16="http://schemas.microsoft.com/office/drawing/2014/main" val="3169259812"/>
                    </a:ext>
                  </a:extLst>
                </a:gridCol>
                <a:gridCol w="3096344">
                  <a:extLst>
                    <a:ext uri="{9D8B030D-6E8A-4147-A177-3AD203B41FA5}">
                      <a16:colId xmlns:a16="http://schemas.microsoft.com/office/drawing/2014/main" val="2199324614"/>
                    </a:ext>
                  </a:extLst>
                </a:gridCol>
                <a:gridCol w="3312368">
                  <a:extLst>
                    <a:ext uri="{9D8B030D-6E8A-4147-A177-3AD203B41FA5}">
                      <a16:colId xmlns:a16="http://schemas.microsoft.com/office/drawing/2014/main" val="3235552960"/>
                    </a:ext>
                  </a:extLst>
                </a:gridCol>
                <a:gridCol w="1512168">
                  <a:extLst>
                    <a:ext uri="{9D8B030D-6E8A-4147-A177-3AD203B41FA5}">
                      <a16:colId xmlns:a16="http://schemas.microsoft.com/office/drawing/2014/main" val="2966145158"/>
                    </a:ext>
                  </a:extLst>
                </a:gridCol>
              </a:tblGrid>
              <a:tr h="75193">
                <a:tc>
                  <a:txBody>
                    <a:bodyPr/>
                    <a:lstStyle/>
                    <a:p>
                      <a:pPr algn="ctr">
                        <a:lnSpc>
                          <a:spcPct val="100000"/>
                        </a:lnSpc>
                        <a:spcAft>
                          <a:spcPts val="0"/>
                        </a:spcAft>
                        <a:buNone/>
                        <a:tabLst>
                          <a:tab pos="540385" algn="l"/>
                        </a:tabLst>
                      </a:pPr>
                      <a:r>
                        <a:rPr lang="ru-RU" sz="900" kern="100">
                          <a:effectLst/>
                        </a:rPr>
                        <a:t>Тип расслоения аорты</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nchor="ctr"/>
                </a:tc>
                <a:tc>
                  <a:txBody>
                    <a:bodyPr/>
                    <a:lstStyle/>
                    <a:p>
                      <a:pPr algn="ctr">
                        <a:lnSpc>
                          <a:spcPct val="100000"/>
                        </a:lnSpc>
                        <a:spcAft>
                          <a:spcPts val="0"/>
                        </a:spcAft>
                        <a:buNone/>
                        <a:tabLst>
                          <a:tab pos="540385" algn="l"/>
                        </a:tabLst>
                      </a:pPr>
                      <a:r>
                        <a:rPr lang="ru-RU" sz="900" kern="100">
                          <a:effectLst/>
                        </a:rPr>
                        <a:t>Клинические особенности</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ctr">
                        <a:lnSpc>
                          <a:spcPct val="100000"/>
                        </a:lnSpc>
                        <a:spcAft>
                          <a:spcPts val="0"/>
                        </a:spcAft>
                        <a:buNone/>
                        <a:tabLst>
                          <a:tab pos="540385" algn="l"/>
                        </a:tabLst>
                      </a:pPr>
                      <a:r>
                        <a:rPr lang="ru-RU" sz="900" kern="100">
                          <a:effectLst/>
                        </a:rPr>
                        <a:t>Лечение</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ctr">
                        <a:lnSpc>
                          <a:spcPct val="100000"/>
                        </a:lnSpc>
                        <a:spcAft>
                          <a:spcPts val="0"/>
                        </a:spcAft>
                        <a:buNone/>
                        <a:tabLst>
                          <a:tab pos="540385" algn="l"/>
                        </a:tabLst>
                      </a:pPr>
                      <a:r>
                        <a:rPr lang="ru-RU" sz="900" kern="100">
                          <a:effectLst/>
                        </a:rPr>
                        <a:t>Исход</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extLst>
                  <a:ext uri="{0D108BD9-81ED-4DB2-BD59-A6C34878D82A}">
                    <a16:rowId xmlns:a16="http://schemas.microsoft.com/office/drawing/2014/main" val="4178540039"/>
                  </a:ext>
                </a:extLst>
              </a:tr>
              <a:tr h="159368">
                <a:tc rowSpan="7">
                  <a:txBody>
                    <a:bodyPr/>
                    <a:lstStyle/>
                    <a:p>
                      <a:pPr algn="just">
                        <a:lnSpc>
                          <a:spcPct val="100000"/>
                        </a:lnSpc>
                        <a:spcAft>
                          <a:spcPts val="0"/>
                        </a:spcAft>
                        <a:buNone/>
                        <a:tabLst>
                          <a:tab pos="540385" algn="l"/>
                        </a:tabLst>
                      </a:pPr>
                      <a:r>
                        <a:rPr lang="ru-RU" sz="900" kern="100" dirty="0">
                          <a:effectLst/>
                        </a:rPr>
                        <a:t>Тип А</a:t>
                      </a:r>
                      <a:endParaRPr lang="ru-RU" sz="900" kern="100" dirty="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baseline="30000">
                          <a:effectLst/>
                        </a:rPr>
                        <a:t>12</a:t>
                      </a:r>
                      <a:r>
                        <a:rPr lang="ru-RU" sz="900" kern="100">
                          <a:effectLst/>
                        </a:rPr>
                        <a:t>Мужчина, 66 л</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 </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Смерть через 48 часов</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extLst>
                  <a:ext uri="{0D108BD9-81ED-4DB2-BD59-A6C34878D82A}">
                    <a16:rowId xmlns:a16="http://schemas.microsoft.com/office/drawing/2014/main" val="1717045789"/>
                  </a:ext>
                </a:extLst>
              </a:tr>
              <a:tr h="243543">
                <a:tc vMerge="1">
                  <a:txBody>
                    <a:bodyPr/>
                    <a:lstStyle/>
                    <a:p>
                      <a:endParaRPr lang="ru-RU"/>
                    </a:p>
                  </a:txBody>
                  <a:tcPr/>
                </a:tc>
                <a:tc>
                  <a:txBody>
                    <a:bodyPr/>
                    <a:lstStyle/>
                    <a:p>
                      <a:pPr algn="just">
                        <a:lnSpc>
                          <a:spcPct val="100000"/>
                        </a:lnSpc>
                        <a:spcAft>
                          <a:spcPts val="0"/>
                        </a:spcAft>
                        <a:buNone/>
                        <a:tabLst>
                          <a:tab pos="540385" algn="l"/>
                        </a:tabLst>
                      </a:pPr>
                      <a:r>
                        <a:rPr lang="ru-RU" sz="900" kern="100" baseline="30000">
                          <a:effectLst/>
                        </a:rPr>
                        <a:t>13</a:t>
                      </a:r>
                      <a:r>
                        <a:rPr lang="ru-RU" sz="900" kern="100">
                          <a:effectLst/>
                        </a:rPr>
                        <a:t>Мужчина, 60 л. Рецидивирующий ТГВ, ТЭЛА</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Антикоагулянты не назначались, установлен кава-фильтр</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Выписан через 54 дня</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extLst>
                  <a:ext uri="{0D108BD9-81ED-4DB2-BD59-A6C34878D82A}">
                    <a16:rowId xmlns:a16="http://schemas.microsoft.com/office/drawing/2014/main" val="4186042210"/>
                  </a:ext>
                </a:extLst>
              </a:tr>
              <a:tr h="327718">
                <a:tc vMerge="1">
                  <a:txBody>
                    <a:bodyPr/>
                    <a:lstStyle/>
                    <a:p>
                      <a:endParaRPr lang="ru-RU"/>
                    </a:p>
                  </a:txBody>
                  <a:tcPr/>
                </a:tc>
                <a:tc>
                  <a:txBody>
                    <a:bodyPr/>
                    <a:lstStyle/>
                    <a:p>
                      <a:pPr algn="just">
                        <a:lnSpc>
                          <a:spcPct val="100000"/>
                        </a:lnSpc>
                        <a:spcAft>
                          <a:spcPts val="0"/>
                        </a:spcAft>
                        <a:buNone/>
                        <a:tabLst>
                          <a:tab pos="540385" algn="l"/>
                        </a:tabLst>
                      </a:pPr>
                      <a:r>
                        <a:rPr lang="ru-RU" sz="900" kern="100" baseline="30000">
                          <a:effectLst/>
                        </a:rPr>
                        <a:t>14</a:t>
                      </a:r>
                      <a:r>
                        <a:rPr lang="ru-RU" sz="900" kern="100">
                          <a:effectLst/>
                        </a:rPr>
                        <a:t>Женщина, 57 лет</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Реконструктивная операция на аорте отложена из-за ТЭЛА, начат гепарин</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Выписана, скончалась через 8 месяцев</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extLst>
                  <a:ext uri="{0D108BD9-81ED-4DB2-BD59-A6C34878D82A}">
                    <a16:rowId xmlns:a16="http://schemas.microsoft.com/office/drawing/2014/main" val="3273307450"/>
                  </a:ext>
                </a:extLst>
              </a:tr>
              <a:tr h="411893">
                <a:tc vMerge="1">
                  <a:txBody>
                    <a:bodyPr/>
                    <a:lstStyle/>
                    <a:p>
                      <a:endParaRPr lang="ru-RU"/>
                    </a:p>
                  </a:txBody>
                  <a:tcPr/>
                </a:tc>
                <a:tc>
                  <a:txBody>
                    <a:bodyPr/>
                    <a:lstStyle/>
                    <a:p>
                      <a:pPr algn="just">
                        <a:lnSpc>
                          <a:spcPct val="100000"/>
                        </a:lnSpc>
                        <a:spcAft>
                          <a:spcPts val="0"/>
                        </a:spcAft>
                        <a:buNone/>
                        <a:tabLst>
                          <a:tab pos="540385" algn="l"/>
                        </a:tabLst>
                      </a:pPr>
                      <a:r>
                        <a:rPr lang="ru-RU" sz="900" kern="100" baseline="30000">
                          <a:effectLst/>
                        </a:rPr>
                        <a:t>15</a:t>
                      </a:r>
                      <a:r>
                        <a:rPr lang="ru-RU" sz="900" kern="100">
                          <a:effectLst/>
                        </a:rPr>
                        <a:t>Женщина, 71 г, АГ. ТГВ, ТЭЛА развились на 17-й день после диагностики ОАС</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Нефракционированный гепарин, имплантация кава-фильтра, стабилизация. Кава-фильтр удален, начат варфарин</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Выписана на 39-й день, через 4 месяца стабильна</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extLst>
                  <a:ext uri="{0D108BD9-81ED-4DB2-BD59-A6C34878D82A}">
                    <a16:rowId xmlns:a16="http://schemas.microsoft.com/office/drawing/2014/main" val="2553026253"/>
                  </a:ext>
                </a:extLst>
              </a:tr>
              <a:tr h="664419">
                <a:tc vMerge="1">
                  <a:txBody>
                    <a:bodyPr/>
                    <a:lstStyle/>
                    <a:p>
                      <a:endParaRPr lang="ru-RU"/>
                    </a:p>
                  </a:txBody>
                  <a:tcPr/>
                </a:tc>
                <a:tc>
                  <a:txBody>
                    <a:bodyPr/>
                    <a:lstStyle/>
                    <a:p>
                      <a:pPr algn="just">
                        <a:lnSpc>
                          <a:spcPct val="100000"/>
                        </a:lnSpc>
                        <a:spcAft>
                          <a:spcPts val="0"/>
                        </a:spcAft>
                        <a:buNone/>
                        <a:tabLst>
                          <a:tab pos="540385" algn="l"/>
                        </a:tabLst>
                      </a:pPr>
                      <a:r>
                        <a:rPr lang="ru-RU" sz="900" kern="100" baseline="30000">
                          <a:effectLst/>
                        </a:rPr>
                        <a:t>16</a:t>
                      </a:r>
                      <a:r>
                        <a:rPr lang="ru-RU" sz="900" kern="100">
                          <a:effectLst/>
                        </a:rPr>
                        <a:t>Мужчина, 75 л, гемоперикард</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Экстренная операция: протезирование восходящей аорты дакроновым протезом, эмболэктомия тромбов легочной артерии, протезирование корня аорты биопротезом. По стабилизации начат варфарин</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Выписан на 10-й день</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extLst>
                  <a:ext uri="{0D108BD9-81ED-4DB2-BD59-A6C34878D82A}">
                    <a16:rowId xmlns:a16="http://schemas.microsoft.com/office/drawing/2014/main" val="3521769638"/>
                  </a:ext>
                </a:extLst>
              </a:tr>
              <a:tr h="496069">
                <a:tc vMerge="1">
                  <a:txBody>
                    <a:bodyPr/>
                    <a:lstStyle/>
                    <a:p>
                      <a:endParaRPr lang="ru-RU"/>
                    </a:p>
                  </a:txBody>
                  <a:tcPr/>
                </a:tc>
                <a:tc>
                  <a:txBody>
                    <a:bodyPr/>
                    <a:lstStyle/>
                    <a:p>
                      <a:pPr algn="just">
                        <a:lnSpc>
                          <a:spcPct val="100000"/>
                        </a:lnSpc>
                        <a:spcAft>
                          <a:spcPts val="0"/>
                        </a:spcAft>
                        <a:buNone/>
                        <a:tabLst>
                          <a:tab pos="540385" algn="l"/>
                        </a:tabLst>
                      </a:pPr>
                      <a:r>
                        <a:rPr lang="ru-RU" sz="900" kern="100" baseline="30000">
                          <a:effectLst/>
                        </a:rPr>
                        <a:t>17</a:t>
                      </a:r>
                      <a:r>
                        <a:rPr lang="ru-RU" sz="900" kern="100">
                          <a:effectLst/>
                        </a:rPr>
                        <a:t>Женщина, 56 лет, АГ. Ранее оперирована по поводу расслоения аорты типа А. Диагностировано расслоение нисходящей и абдоминальной аорты, ТГВ, ТЭЛА</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Начаты антикоагулянты, установлен кава-фильтр</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Выписана</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extLst>
                  <a:ext uri="{0D108BD9-81ED-4DB2-BD59-A6C34878D82A}">
                    <a16:rowId xmlns:a16="http://schemas.microsoft.com/office/drawing/2014/main" val="3260044242"/>
                  </a:ext>
                </a:extLst>
              </a:tr>
              <a:tr h="243543">
                <a:tc vMerge="1">
                  <a:txBody>
                    <a:bodyPr/>
                    <a:lstStyle/>
                    <a:p>
                      <a:endParaRPr lang="ru-RU"/>
                    </a:p>
                  </a:txBody>
                  <a:tcPr/>
                </a:tc>
                <a:tc>
                  <a:txBody>
                    <a:bodyPr/>
                    <a:lstStyle/>
                    <a:p>
                      <a:pPr algn="just">
                        <a:lnSpc>
                          <a:spcPct val="100000"/>
                        </a:lnSpc>
                        <a:spcAft>
                          <a:spcPts val="0"/>
                        </a:spcAft>
                        <a:buNone/>
                        <a:tabLst>
                          <a:tab pos="540385" algn="l"/>
                        </a:tabLst>
                      </a:pPr>
                      <a:r>
                        <a:rPr lang="ru-RU" sz="900" kern="100" baseline="30000">
                          <a:effectLst/>
                        </a:rPr>
                        <a:t>18</a:t>
                      </a:r>
                      <a:r>
                        <a:rPr lang="ru-RU" sz="900" kern="100">
                          <a:effectLst/>
                        </a:rPr>
                        <a:t>Мужчина, 47 л, синдром Марфана, гипергомоцистеинемия, ТГВ</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Установлен кава-фильтр. Гепарин, затем антагонисты витамина К </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Отсроченная операция на аорте</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extLst>
                  <a:ext uri="{0D108BD9-81ED-4DB2-BD59-A6C34878D82A}">
                    <a16:rowId xmlns:a16="http://schemas.microsoft.com/office/drawing/2014/main" val="4119756832"/>
                  </a:ext>
                </a:extLst>
              </a:tr>
              <a:tr h="159368">
                <a:tc rowSpan="4">
                  <a:txBody>
                    <a:bodyPr/>
                    <a:lstStyle/>
                    <a:p>
                      <a:pPr algn="ctr">
                        <a:lnSpc>
                          <a:spcPct val="100000"/>
                        </a:lnSpc>
                        <a:spcAft>
                          <a:spcPts val="0"/>
                        </a:spcAft>
                        <a:buNone/>
                        <a:tabLst>
                          <a:tab pos="540385" algn="l"/>
                        </a:tabLst>
                      </a:pPr>
                      <a:r>
                        <a:rPr lang="ru-RU" sz="900" kern="100">
                          <a:effectLst/>
                        </a:rPr>
                        <a:t>Тип В</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nSpc>
                          <a:spcPct val="100000"/>
                        </a:lnSpc>
                        <a:spcAft>
                          <a:spcPts val="0"/>
                        </a:spcAft>
                        <a:buNone/>
                        <a:tabLst>
                          <a:tab pos="540385" algn="l"/>
                        </a:tabLst>
                      </a:pPr>
                      <a:r>
                        <a:rPr lang="ru-RU" sz="900" kern="100" baseline="30000">
                          <a:effectLst/>
                        </a:rPr>
                        <a:t>19</a:t>
                      </a:r>
                      <a:r>
                        <a:rPr lang="ru-RU" sz="900" kern="100">
                          <a:effectLst/>
                        </a:rPr>
                        <a:t>Мужчина, 67 л, </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 </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Смерть через</a:t>
                      </a:r>
                      <a:r>
                        <a:rPr lang="en-US" sz="900" kern="100">
                          <a:effectLst/>
                        </a:rPr>
                        <a:t> 48 </a:t>
                      </a:r>
                      <a:r>
                        <a:rPr lang="ru-RU" sz="900" kern="100">
                          <a:effectLst/>
                        </a:rPr>
                        <a:t>часов</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extLst>
                  <a:ext uri="{0D108BD9-81ED-4DB2-BD59-A6C34878D82A}">
                    <a16:rowId xmlns:a16="http://schemas.microsoft.com/office/drawing/2014/main" val="855523657"/>
                  </a:ext>
                </a:extLst>
              </a:tr>
              <a:tr h="327718">
                <a:tc vMerge="1">
                  <a:txBody>
                    <a:bodyPr/>
                    <a:lstStyle/>
                    <a:p>
                      <a:endParaRPr lang="ru-RU"/>
                    </a:p>
                  </a:txBody>
                  <a:tcPr/>
                </a:tc>
                <a:tc>
                  <a:txBody>
                    <a:bodyPr/>
                    <a:lstStyle/>
                    <a:p>
                      <a:pPr algn="just">
                        <a:lnSpc>
                          <a:spcPct val="100000"/>
                        </a:lnSpc>
                        <a:spcAft>
                          <a:spcPts val="0"/>
                        </a:spcAft>
                        <a:buNone/>
                        <a:tabLst>
                          <a:tab pos="540385" algn="l"/>
                        </a:tabLst>
                      </a:pPr>
                      <a:r>
                        <a:rPr lang="ru-RU" sz="900" kern="100" baseline="30000">
                          <a:effectLst/>
                        </a:rPr>
                        <a:t>20</a:t>
                      </a:r>
                      <a:r>
                        <a:rPr lang="ru-RU" sz="900" kern="100">
                          <a:effectLst/>
                        </a:rPr>
                        <a:t>Мужчина, 61 г, АГ, посттравматический судорожный синдром, алкоголь, кокаин. ТГВ нет.</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Антикоагулянты не назначались, установлен кава-фильтр</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Выписан</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extLst>
                  <a:ext uri="{0D108BD9-81ED-4DB2-BD59-A6C34878D82A}">
                    <a16:rowId xmlns:a16="http://schemas.microsoft.com/office/drawing/2014/main" val="3480160454"/>
                  </a:ext>
                </a:extLst>
              </a:tr>
              <a:tr h="580244">
                <a:tc vMerge="1">
                  <a:txBody>
                    <a:bodyPr/>
                    <a:lstStyle/>
                    <a:p>
                      <a:endParaRPr lang="ru-RU"/>
                    </a:p>
                  </a:txBody>
                  <a:tcPr/>
                </a:tc>
                <a:tc>
                  <a:txBody>
                    <a:bodyPr/>
                    <a:lstStyle/>
                    <a:p>
                      <a:pPr algn="just">
                        <a:lnSpc>
                          <a:spcPct val="100000"/>
                        </a:lnSpc>
                        <a:spcAft>
                          <a:spcPts val="0"/>
                        </a:spcAft>
                        <a:buNone/>
                        <a:tabLst>
                          <a:tab pos="540385" algn="l"/>
                        </a:tabLst>
                      </a:pPr>
                      <a:r>
                        <a:rPr lang="ru-RU" sz="900" kern="100" baseline="30000">
                          <a:effectLst/>
                        </a:rPr>
                        <a:t>21</a:t>
                      </a:r>
                      <a:r>
                        <a:rPr lang="ru-RU" sz="900" kern="100">
                          <a:effectLst/>
                        </a:rPr>
                        <a:t>Мужчина, 67 л, травма (субдуральная гематома, множественные переломы ребер, гемопневмоторакс, гематома почки). Через 2 недели диагностированы ОАС и ТЭЛА</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Антикоагулянты не назначались, семья отказалась от операции на аорте.</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Через 8 недель выписан, через 6 месяцев стабилен</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extLst>
                  <a:ext uri="{0D108BD9-81ED-4DB2-BD59-A6C34878D82A}">
                    <a16:rowId xmlns:a16="http://schemas.microsoft.com/office/drawing/2014/main" val="597114832"/>
                  </a:ext>
                </a:extLst>
              </a:tr>
              <a:tr h="327718">
                <a:tc vMerge="1">
                  <a:txBody>
                    <a:bodyPr/>
                    <a:lstStyle/>
                    <a:p>
                      <a:endParaRPr lang="ru-RU"/>
                    </a:p>
                  </a:txBody>
                  <a:tcPr/>
                </a:tc>
                <a:tc>
                  <a:txBody>
                    <a:bodyPr/>
                    <a:lstStyle/>
                    <a:p>
                      <a:pPr algn="just">
                        <a:lnSpc>
                          <a:spcPct val="100000"/>
                        </a:lnSpc>
                        <a:spcAft>
                          <a:spcPts val="0"/>
                        </a:spcAft>
                        <a:buNone/>
                        <a:tabLst>
                          <a:tab pos="540385" algn="l"/>
                        </a:tabLst>
                      </a:pPr>
                      <a:r>
                        <a:rPr lang="ru-RU" sz="900" kern="100" baseline="30000">
                          <a:effectLst/>
                        </a:rPr>
                        <a:t>22</a:t>
                      </a:r>
                      <a:r>
                        <a:rPr lang="ru-RU" sz="900" kern="100">
                          <a:effectLst/>
                        </a:rPr>
                        <a:t>Женщина, 86 л, АГ</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a:effectLst/>
                        </a:rPr>
                        <a:t>Установлен кава-фильтр, Эндоваскулярное протезирование аорты стент-графтом</a:t>
                      </a:r>
                      <a:endParaRPr lang="ru-RU" sz="900" kern="10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tc>
                  <a:txBody>
                    <a:bodyPr/>
                    <a:lstStyle/>
                    <a:p>
                      <a:pPr algn="just">
                        <a:lnSpc>
                          <a:spcPct val="100000"/>
                        </a:lnSpc>
                        <a:spcAft>
                          <a:spcPts val="0"/>
                        </a:spcAft>
                        <a:buNone/>
                        <a:tabLst>
                          <a:tab pos="540385" algn="l"/>
                        </a:tabLst>
                      </a:pPr>
                      <a:r>
                        <a:rPr lang="ru-RU" sz="900" kern="100" dirty="0">
                          <a:effectLst/>
                        </a:rPr>
                        <a:t>Выписана</a:t>
                      </a:r>
                      <a:endParaRPr lang="ru-RU" sz="900" kern="100" dirty="0">
                        <a:effectLst/>
                        <a:latin typeface="Calibri" panose="020F0502020204030204" pitchFamily="34" charset="0"/>
                        <a:ea typeface="Calibri" panose="020F0502020204030204" pitchFamily="34" charset="0"/>
                        <a:cs typeface="Calibri" panose="020F0502020204030204" pitchFamily="34" charset="0"/>
                      </a:endParaRPr>
                    </a:p>
                  </a:txBody>
                  <a:tcPr marL="17781" marR="17781" marT="0" marB="0"/>
                </a:tc>
                <a:extLst>
                  <a:ext uri="{0D108BD9-81ED-4DB2-BD59-A6C34878D82A}">
                    <a16:rowId xmlns:a16="http://schemas.microsoft.com/office/drawing/2014/main" val="3491684400"/>
                  </a:ext>
                </a:extLst>
              </a:tr>
            </a:tbl>
          </a:graphicData>
        </a:graphic>
      </p:graphicFrame>
    </p:spTree>
    <p:extLst>
      <p:ext uri="{BB962C8B-B14F-4D97-AF65-F5344CB8AC3E}">
        <p14:creationId xmlns:p14="http://schemas.microsoft.com/office/powerpoint/2010/main" val="640353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77B8531D-DCB1-4EDB-9A81-12E238DBCF35}" type="slidenum">
              <a:rPr lang="ru-RU" smtClean="0"/>
              <a:t>15</a:t>
            </a:fld>
            <a:endParaRPr lang="ru-RU"/>
          </a:p>
        </p:txBody>
      </p:sp>
      <p:sp>
        <p:nvSpPr>
          <p:cNvPr id="11" name="Title 1"/>
          <p:cNvSpPr>
            <a:spLocks noGrp="1"/>
          </p:cNvSpPr>
          <p:nvPr>
            <p:ph type="title"/>
          </p:nvPr>
        </p:nvSpPr>
        <p:spPr>
          <a:xfrm>
            <a:off x="539552" y="102394"/>
            <a:ext cx="6552728" cy="400110"/>
          </a:xfrm>
        </p:spPr>
        <p:txBody>
          <a:bodyPr anchor="t">
            <a:spAutoFit/>
          </a:bodyPr>
          <a:lstStyle/>
          <a:p>
            <a:pPr algn="l"/>
            <a:r>
              <a:rPr lang="ru-RU" sz="2000" b="1" dirty="0">
                <a:solidFill>
                  <a:srgbClr val="005DAC"/>
                </a:solidFill>
              </a:rPr>
              <a:t>КЛЮЧЕВЫЕ МОМЕНТЫ</a:t>
            </a:r>
            <a:endParaRPr lang="en-GB" sz="1800" b="1" dirty="0">
              <a:solidFill>
                <a:srgbClr val="005DAC"/>
              </a:solidFill>
            </a:endParaRPr>
          </a:p>
        </p:txBody>
      </p:sp>
      <p:sp>
        <p:nvSpPr>
          <p:cNvPr id="20" name="Content Placeholder 6"/>
          <p:cNvSpPr>
            <a:spLocks noGrp="1"/>
          </p:cNvSpPr>
          <p:nvPr>
            <p:ph sz="quarter" idx="4294967295"/>
          </p:nvPr>
        </p:nvSpPr>
        <p:spPr>
          <a:xfrm>
            <a:off x="5821527" y="1131590"/>
            <a:ext cx="2998937" cy="1497636"/>
          </a:xfrm>
          <a:prstGeom prst="rect">
            <a:avLst/>
          </a:prstGeom>
        </p:spPr>
        <p:txBody>
          <a:bodyPr>
            <a:noAutofit/>
          </a:bodyPr>
          <a:lstStyle/>
          <a:p>
            <a:r>
              <a:rPr lang="ru-RU" sz="1400" dirty="0"/>
              <a:t>Лечение подобного сочетания чрезвычайно затруднено даже при своевременной диагностике, т.к. использование антитромботических препаратов для лечения тромбоэмболии легочной артерии абсолютно противопоказано при расслоении аорты, случаи успешного хирургического лечения крайне редки.</a:t>
            </a:r>
          </a:p>
        </p:txBody>
      </p:sp>
      <p:sp>
        <p:nvSpPr>
          <p:cNvPr id="21" name="Content Placeholder 4"/>
          <p:cNvSpPr>
            <a:spLocks noGrp="1"/>
          </p:cNvSpPr>
          <p:nvPr>
            <p:ph sz="quarter" idx="12"/>
          </p:nvPr>
        </p:nvSpPr>
        <p:spPr>
          <a:xfrm>
            <a:off x="755575" y="1131590"/>
            <a:ext cx="2501245" cy="3456384"/>
          </a:xfrm>
        </p:spPr>
        <p:txBody>
          <a:bodyPr vert="horz" lIns="91440" tIns="45720" rIns="91440" bIns="45720" rtlCol="0" anchor="t">
            <a:noAutofit/>
          </a:bodyPr>
          <a:lstStyle/>
          <a:p>
            <a:pPr marL="342900" indent="-342900">
              <a:spcBef>
                <a:spcPct val="20000"/>
              </a:spcBef>
              <a:buFont typeface="Arial" panose="020B0604020202020204" pitchFamily="34" charset="0"/>
              <a:buChar char="•"/>
            </a:pPr>
            <a:r>
              <a:rPr lang="ru-RU" sz="1400" dirty="0">
                <a:solidFill>
                  <a:schemeClr val="tx1"/>
                </a:solidFill>
              </a:rPr>
              <a:t>Сочетание тромбоэмболии легочной артерии и расслоения аорты встречается крайне редко их диагностика в условиях неспецифических проявлений требует клинического подхода при использовании инструментальных методов.</a:t>
            </a:r>
          </a:p>
        </p:txBody>
      </p:sp>
      <p:sp>
        <p:nvSpPr>
          <p:cNvPr id="23" name="Content Placeholder 6"/>
          <p:cNvSpPr>
            <a:spLocks noGrp="1"/>
          </p:cNvSpPr>
          <p:nvPr>
            <p:ph sz="quarter" idx="4294967295"/>
          </p:nvPr>
        </p:nvSpPr>
        <p:spPr>
          <a:xfrm>
            <a:off x="3339356" y="1131591"/>
            <a:ext cx="2465281" cy="3197874"/>
          </a:xfrm>
          <a:prstGeom prst="rect">
            <a:avLst/>
          </a:prstGeom>
        </p:spPr>
        <p:txBody>
          <a:bodyPr>
            <a:normAutofit/>
          </a:bodyPr>
          <a:lstStyle/>
          <a:p>
            <a:r>
              <a:rPr lang="ru-RU" sz="1400" dirty="0"/>
              <a:t>Представлен случай комбинации массивной тромбоэмболии легочной артерии и расслоения аорты, иллюстрированный данными инструментальных исследований и аутопсии у пациента 42 лет с артериальной гипертензией, ожирением и подагрой.</a:t>
            </a:r>
          </a:p>
        </p:txBody>
      </p:sp>
      <p:cxnSp>
        <p:nvCxnSpPr>
          <p:cNvPr id="4" name="Прямая соединительная линия 3"/>
          <p:cNvCxnSpPr/>
          <p:nvPr/>
        </p:nvCxnSpPr>
        <p:spPr>
          <a:xfrm>
            <a:off x="3322464" y="1131590"/>
            <a:ext cx="0" cy="295232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5804644" y="1131590"/>
            <a:ext cx="0" cy="2952328"/>
          </a:xfrm>
          <a:prstGeom prst="line">
            <a:avLst/>
          </a:prstGeom>
          <a:ln/>
        </p:spPr>
        <p:style>
          <a:lnRef idx="1">
            <a:schemeClr val="accent1"/>
          </a:lnRef>
          <a:fillRef idx="0">
            <a:schemeClr val="accent1"/>
          </a:fillRef>
          <a:effectRef idx="0">
            <a:schemeClr val="accent1"/>
          </a:effectRef>
          <a:fontRef idx="minor">
            <a:schemeClr val="tx1"/>
          </a:fontRef>
        </p:style>
      </p:cxnSp>
      <p:sp>
        <p:nvSpPr>
          <p:cNvPr id="5" name="Нижний колонтитул 4">
            <a:extLst>
              <a:ext uri="{FF2B5EF4-FFF2-40B4-BE49-F238E27FC236}">
                <a16:creationId xmlns:a16="http://schemas.microsoft.com/office/drawing/2014/main" id="{4EFCC07C-0AF6-DB57-DEB9-FDB3D8143369}"/>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Гаврилов Ю. В., Мануйлова О. О., Мелехов А. В., </a:t>
            </a:r>
            <a:r>
              <a:rPr lang="ru-RU" sz="900" dirty="0" err="1"/>
              <a:t>Мишутченко</a:t>
            </a:r>
            <a:r>
              <a:rPr lang="ru-RU" sz="900" dirty="0"/>
              <a:t> О. П., Никитин И. Г., Петренко Н. В., Саликов А. В., </a:t>
            </a:r>
            <a:r>
              <a:rPr lang="ru-RU" sz="900" dirty="0" err="1"/>
              <a:t>Суряхин</a:t>
            </a:r>
            <a:r>
              <a:rPr lang="ru-RU" sz="900" dirty="0"/>
              <a:t> В. С., Тевосян А. Г. Расслоение аорты и тромбоэмболия легочной артерии: фатальное сочетание. Клинический случай. Российский кардиологический журнал. 2025;30(5S):6082. </a:t>
            </a:r>
            <a:r>
              <a:rPr lang="ru-RU" sz="900" dirty="0" err="1"/>
              <a:t>doi</a:t>
            </a:r>
            <a:r>
              <a:rPr lang="ru-RU" sz="900" dirty="0"/>
              <a:t>: 10.15829/1560-4071-2025-6082. EDN VQTEDK</a:t>
            </a:r>
          </a:p>
        </p:txBody>
      </p:sp>
      <p:sp>
        <p:nvSpPr>
          <p:cNvPr id="7" name="Номер слайда 6">
            <a:extLst>
              <a:ext uri="{FF2B5EF4-FFF2-40B4-BE49-F238E27FC236}">
                <a16:creationId xmlns:a16="http://schemas.microsoft.com/office/drawing/2014/main" id="{C8EA9668-EFA1-CFF2-FE50-6EAE12742968}"/>
              </a:ext>
            </a:extLst>
          </p:cNvPr>
          <p:cNvSpPr>
            <a:spLocks noGrp="1"/>
          </p:cNvSpPr>
          <p:nvPr>
            <p:ph type="sldNum" sz="quarter" idx="12"/>
          </p:nvPr>
        </p:nvSpPr>
        <p:spPr/>
        <p:txBody>
          <a:bodyPr/>
          <a:lstStyle/>
          <a:p>
            <a:endParaRPr lang="ru-RU" dirty="0"/>
          </a:p>
        </p:txBody>
      </p:sp>
    </p:spTree>
    <p:extLst>
      <p:ext uri="{BB962C8B-B14F-4D97-AF65-F5344CB8AC3E}">
        <p14:creationId xmlns:p14="http://schemas.microsoft.com/office/powerpoint/2010/main" val="2984802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77B8531D-DCB1-4EDB-9A81-12E238DBCF35}" type="slidenum">
              <a:rPr lang="ru-RU" smtClean="0"/>
              <a:t>16</a:t>
            </a:fld>
            <a:endParaRPr lang="ru-RU"/>
          </a:p>
        </p:txBody>
      </p:sp>
      <p:sp>
        <p:nvSpPr>
          <p:cNvPr id="11" name="Title 1"/>
          <p:cNvSpPr>
            <a:spLocks noGrp="1"/>
          </p:cNvSpPr>
          <p:nvPr>
            <p:ph type="title"/>
          </p:nvPr>
        </p:nvSpPr>
        <p:spPr>
          <a:xfrm>
            <a:off x="539552" y="102394"/>
            <a:ext cx="6552728" cy="400110"/>
          </a:xfrm>
        </p:spPr>
        <p:txBody>
          <a:bodyPr anchor="t">
            <a:spAutoFit/>
          </a:bodyPr>
          <a:lstStyle/>
          <a:p>
            <a:pPr algn="l"/>
            <a:r>
              <a:rPr lang="ru-RU" sz="2000" b="1">
                <a:solidFill>
                  <a:srgbClr val="005DAC"/>
                </a:solidFill>
              </a:rPr>
              <a:t>ЛИТЕРАТУРА</a:t>
            </a:r>
            <a:endParaRPr lang="en-GB" sz="1800" b="1" dirty="0">
              <a:solidFill>
                <a:srgbClr val="005DAC"/>
              </a:solidFill>
            </a:endParaRPr>
          </a:p>
        </p:txBody>
      </p:sp>
      <p:sp>
        <p:nvSpPr>
          <p:cNvPr id="14" name="Content Placeholder 4"/>
          <p:cNvSpPr>
            <a:spLocks noGrp="1"/>
          </p:cNvSpPr>
          <p:nvPr>
            <p:ph sz="quarter" idx="4294967295"/>
          </p:nvPr>
        </p:nvSpPr>
        <p:spPr>
          <a:xfrm>
            <a:off x="24245" y="499207"/>
            <a:ext cx="9073008" cy="3795584"/>
          </a:xfrm>
          <a:prstGeom prst="rect">
            <a:avLst/>
          </a:prstGeom>
        </p:spPr>
        <p:txBody>
          <a:bodyPr>
            <a:noAutofit/>
          </a:bodyPr>
          <a:lstStyle/>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1.	Erbel R, </a:t>
            </a:r>
            <a:r>
              <a:rPr lang="en-US" sz="500" kern="100" dirty="0" err="1">
                <a:effectLst/>
                <a:ea typeface="Calibri" panose="020F0502020204030204" pitchFamily="34" charset="0"/>
                <a:cs typeface="Times New Roman" panose="02020603050405020304" pitchFamily="18" charset="0"/>
              </a:rPr>
              <a:t>Aboyans</a:t>
            </a:r>
            <a:r>
              <a:rPr lang="en-US" sz="500" kern="100" dirty="0">
                <a:effectLst/>
                <a:ea typeface="Calibri" panose="020F0502020204030204" pitchFamily="34" charset="0"/>
                <a:cs typeface="Times New Roman" panose="02020603050405020304" pitchFamily="18" charset="0"/>
              </a:rPr>
              <a:t> V, Boileau C, Bossone E, Bartolomeo RD, Eggebrecht H, Evangelista A, Falk V, Frank H, </a:t>
            </a:r>
            <a:r>
              <a:rPr lang="en-US" sz="500" kern="100" dirty="0" err="1">
                <a:effectLst/>
                <a:ea typeface="Calibri" panose="020F0502020204030204" pitchFamily="34" charset="0"/>
                <a:cs typeface="Times New Roman" panose="02020603050405020304" pitchFamily="18" charset="0"/>
              </a:rPr>
              <a:t>Gaemperli</a:t>
            </a:r>
            <a:r>
              <a:rPr lang="en-US" sz="500" kern="100" dirty="0">
                <a:effectLst/>
                <a:ea typeface="Calibri" panose="020F0502020204030204" pitchFamily="34" charset="0"/>
                <a:cs typeface="Times New Roman" panose="02020603050405020304" pitchFamily="18" charset="0"/>
              </a:rPr>
              <a:t> O, </a:t>
            </a:r>
            <a:r>
              <a:rPr lang="en-US" sz="500" kern="100" dirty="0" err="1">
                <a:effectLst/>
                <a:ea typeface="Calibri" panose="020F0502020204030204" pitchFamily="34" charset="0"/>
                <a:cs typeface="Times New Roman" panose="02020603050405020304" pitchFamily="18" charset="0"/>
              </a:rPr>
              <a:t>Grabenwöger</a:t>
            </a:r>
            <a:r>
              <a:rPr lang="en-US" sz="500" kern="100" dirty="0">
                <a:effectLst/>
                <a:ea typeface="Calibri" panose="020F0502020204030204" pitchFamily="34" charset="0"/>
                <a:cs typeface="Times New Roman" panose="02020603050405020304" pitchFamily="18" charset="0"/>
              </a:rPr>
              <a:t> M, </a:t>
            </a:r>
            <a:r>
              <a:rPr lang="en-US" sz="500" kern="100" dirty="0" err="1">
                <a:effectLst/>
                <a:ea typeface="Calibri" panose="020F0502020204030204" pitchFamily="34" charset="0"/>
                <a:cs typeface="Times New Roman" panose="02020603050405020304" pitchFamily="18" charset="0"/>
              </a:rPr>
              <a:t>Haverich</a:t>
            </a:r>
            <a:r>
              <a:rPr lang="en-US" sz="500" kern="100" dirty="0">
                <a:effectLst/>
                <a:ea typeface="Calibri" panose="020F0502020204030204" pitchFamily="34" charset="0"/>
                <a:cs typeface="Times New Roman" panose="02020603050405020304" pitchFamily="18" charset="0"/>
              </a:rPr>
              <a:t> A, </a:t>
            </a:r>
            <a:r>
              <a:rPr lang="en-US" sz="500" kern="100" dirty="0" err="1">
                <a:effectLst/>
                <a:ea typeface="Calibri" panose="020F0502020204030204" pitchFamily="34" charset="0"/>
                <a:cs typeface="Times New Roman" panose="02020603050405020304" pitchFamily="18" charset="0"/>
              </a:rPr>
              <a:t>Iung</a:t>
            </a:r>
            <a:r>
              <a:rPr lang="en-US" sz="500" kern="100" dirty="0">
                <a:effectLst/>
                <a:ea typeface="Calibri" panose="020F0502020204030204" pitchFamily="34" charset="0"/>
                <a:cs typeface="Times New Roman" panose="02020603050405020304" pitchFamily="18" charset="0"/>
              </a:rPr>
              <a:t> B, Manolis AJ, </a:t>
            </a:r>
            <a:r>
              <a:rPr lang="en-US" sz="500" kern="100" dirty="0" err="1">
                <a:effectLst/>
                <a:ea typeface="Calibri" panose="020F0502020204030204" pitchFamily="34" charset="0"/>
                <a:cs typeface="Times New Roman" panose="02020603050405020304" pitchFamily="18" charset="0"/>
              </a:rPr>
              <a:t>Meijboom</a:t>
            </a:r>
            <a:r>
              <a:rPr lang="en-US" sz="500" kern="100" dirty="0">
                <a:effectLst/>
                <a:ea typeface="Calibri" panose="020F0502020204030204" pitchFamily="34" charset="0"/>
                <a:cs typeface="Times New Roman" panose="02020603050405020304" pitchFamily="18" charset="0"/>
              </a:rPr>
              <a:t> F, Nienaber CA, </a:t>
            </a:r>
            <a:r>
              <a:rPr lang="en-US" sz="500" kern="100" dirty="0" err="1">
                <a:effectLst/>
                <a:ea typeface="Calibri" panose="020F0502020204030204" pitchFamily="34" charset="0"/>
                <a:cs typeface="Times New Roman" panose="02020603050405020304" pitchFamily="18" charset="0"/>
              </a:rPr>
              <a:t>Roffi</a:t>
            </a:r>
            <a:r>
              <a:rPr lang="en-US" sz="500" kern="100" dirty="0">
                <a:effectLst/>
                <a:ea typeface="Calibri" panose="020F0502020204030204" pitchFamily="34" charset="0"/>
                <a:cs typeface="Times New Roman" panose="02020603050405020304" pitchFamily="18" charset="0"/>
              </a:rPr>
              <a:t> M, Rousseau H, </a:t>
            </a:r>
            <a:r>
              <a:rPr lang="en-US" sz="500" kern="100" dirty="0" err="1">
                <a:effectLst/>
                <a:ea typeface="Calibri" panose="020F0502020204030204" pitchFamily="34" charset="0"/>
                <a:cs typeface="Times New Roman" panose="02020603050405020304" pitchFamily="18" charset="0"/>
              </a:rPr>
              <a:t>Sechtem</a:t>
            </a:r>
            <a:r>
              <a:rPr lang="en-US" sz="500" kern="100" dirty="0">
                <a:effectLst/>
                <a:ea typeface="Calibri" panose="020F0502020204030204" pitchFamily="34" charset="0"/>
                <a:cs typeface="Times New Roman" panose="02020603050405020304" pitchFamily="18" charset="0"/>
              </a:rPr>
              <a:t> U, Sirnes PA, Allmen RS, </a:t>
            </a:r>
            <a:r>
              <a:rPr lang="en-US" sz="500" kern="100" dirty="0" err="1">
                <a:effectLst/>
                <a:ea typeface="Calibri" panose="020F0502020204030204" pitchFamily="34" charset="0"/>
                <a:cs typeface="Times New Roman" panose="02020603050405020304" pitchFamily="18" charset="0"/>
              </a:rPr>
              <a:t>Vrints</a:t>
            </a:r>
            <a:r>
              <a:rPr lang="en-US" sz="500" kern="100" dirty="0">
                <a:effectLst/>
                <a:ea typeface="Calibri" panose="020F0502020204030204" pitchFamily="34" charset="0"/>
                <a:cs typeface="Times New Roman" panose="02020603050405020304" pitchFamily="18" charset="0"/>
              </a:rPr>
              <a:t> CJ; ESC Committee for Practice Guidelines. 2014 ESC Guidelines on the diagnosis and treatment of aortic diseases: Document covering acute and chronic aortic diseases of the thoracic and abdominal aorta of the adult. The Task Force for the Diagnosis and Treatment of Aortic Diseases of the European Society of Cardiology (ESC). </a:t>
            </a:r>
            <a:r>
              <a:rPr lang="en-US" sz="500" kern="100" dirty="0" err="1">
                <a:effectLst/>
                <a:ea typeface="Calibri" panose="020F0502020204030204" pitchFamily="34" charset="0"/>
                <a:cs typeface="Times New Roman" panose="02020603050405020304" pitchFamily="18" charset="0"/>
              </a:rPr>
              <a:t>Eur</a:t>
            </a:r>
            <a:r>
              <a:rPr lang="en-US" sz="500" kern="100" dirty="0">
                <a:effectLst/>
                <a:ea typeface="Calibri" panose="020F0502020204030204" pitchFamily="34" charset="0"/>
                <a:cs typeface="Times New Roman" panose="02020603050405020304" pitchFamily="18" charset="0"/>
              </a:rPr>
              <a:t> Heart J. 2014 Nov 1;35(41):2873-926. </a:t>
            </a:r>
            <a:r>
              <a:rPr lang="en-US" sz="500" kern="100" dirty="0" err="1">
                <a:effectLst/>
                <a:ea typeface="Calibri" panose="020F0502020204030204" pitchFamily="34" charset="0"/>
                <a:cs typeface="Times New Roman" panose="02020603050405020304" pitchFamily="18" charset="0"/>
              </a:rPr>
              <a:t>doi</a:t>
            </a:r>
            <a:r>
              <a:rPr lang="en-US" sz="500" kern="100" dirty="0">
                <a:effectLst/>
                <a:ea typeface="Calibri" panose="020F0502020204030204" pitchFamily="34" charset="0"/>
                <a:cs typeface="Times New Roman" panose="02020603050405020304" pitchFamily="18" charset="0"/>
              </a:rPr>
              <a:t>: 10.1093/</a:t>
            </a:r>
            <a:r>
              <a:rPr lang="en-US" sz="500" kern="100" dirty="0" err="1">
                <a:effectLst/>
                <a:ea typeface="Calibri" panose="020F0502020204030204" pitchFamily="34" charset="0"/>
                <a:cs typeface="Times New Roman" panose="02020603050405020304" pitchFamily="18" charset="0"/>
              </a:rPr>
              <a:t>eurheartj</a:t>
            </a:r>
            <a:r>
              <a:rPr lang="en-US" sz="500" kern="100" dirty="0">
                <a:effectLst/>
                <a:ea typeface="Calibri" panose="020F0502020204030204" pitchFamily="34" charset="0"/>
                <a:cs typeface="Times New Roman" panose="02020603050405020304" pitchFamily="18" charset="0"/>
              </a:rPr>
              <a:t>/ehu281. </a:t>
            </a:r>
            <a:r>
              <a:rPr lang="en-US" sz="500" kern="100" dirty="0" err="1">
                <a:effectLst/>
                <a:ea typeface="Calibri" panose="020F0502020204030204" pitchFamily="34" charset="0"/>
                <a:cs typeface="Times New Roman" panose="02020603050405020304" pitchFamily="18" charset="0"/>
              </a:rPr>
              <a:t>Epub</a:t>
            </a:r>
            <a:r>
              <a:rPr lang="en-US" sz="500" kern="100" dirty="0">
                <a:effectLst/>
                <a:ea typeface="Calibri" panose="020F0502020204030204" pitchFamily="34" charset="0"/>
                <a:cs typeface="Times New Roman" panose="02020603050405020304" pitchFamily="18" charset="0"/>
              </a:rPr>
              <a:t> 2014 Aug 29. </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2.	</a:t>
            </a:r>
            <a:r>
              <a:rPr lang="en-US" sz="500" kern="100" dirty="0" err="1">
                <a:effectLst/>
                <a:ea typeface="Calibri" panose="020F0502020204030204" pitchFamily="34" charset="0"/>
                <a:cs typeface="Times New Roman" panose="02020603050405020304" pitchFamily="18" charset="0"/>
              </a:rPr>
              <a:t>Konstantinides</a:t>
            </a:r>
            <a:r>
              <a:rPr lang="en-US" sz="500" kern="100" dirty="0">
                <a:effectLst/>
                <a:ea typeface="Calibri" panose="020F0502020204030204" pitchFamily="34" charset="0"/>
                <a:cs typeface="Times New Roman" panose="02020603050405020304" pitchFamily="18" charset="0"/>
              </a:rPr>
              <a:t> SV, Meyer G, </a:t>
            </a:r>
            <a:r>
              <a:rPr lang="en-US" sz="500" kern="100" dirty="0" err="1">
                <a:effectLst/>
                <a:ea typeface="Calibri" panose="020F0502020204030204" pitchFamily="34" charset="0"/>
                <a:cs typeface="Times New Roman" panose="02020603050405020304" pitchFamily="18" charset="0"/>
              </a:rPr>
              <a:t>Becattini</a:t>
            </a:r>
            <a:r>
              <a:rPr lang="en-US" sz="500" kern="100" dirty="0">
                <a:effectLst/>
                <a:ea typeface="Calibri" panose="020F0502020204030204" pitchFamily="34" charset="0"/>
                <a:cs typeface="Times New Roman" panose="02020603050405020304" pitchFamily="18" charset="0"/>
              </a:rPr>
              <a:t> C, Bueno H, </a:t>
            </a:r>
            <a:r>
              <a:rPr lang="en-US" sz="500" kern="100" dirty="0" err="1">
                <a:effectLst/>
                <a:ea typeface="Calibri" panose="020F0502020204030204" pitchFamily="34" charset="0"/>
                <a:cs typeface="Times New Roman" panose="02020603050405020304" pitchFamily="18" charset="0"/>
              </a:rPr>
              <a:t>Geersing</a:t>
            </a:r>
            <a:r>
              <a:rPr lang="en-US" sz="500" kern="100" dirty="0">
                <a:effectLst/>
                <a:ea typeface="Calibri" panose="020F0502020204030204" pitchFamily="34" charset="0"/>
                <a:cs typeface="Times New Roman" panose="02020603050405020304" pitchFamily="18" charset="0"/>
              </a:rPr>
              <a:t> GJ, Harjola VP, Huisman MV, Humbert M, Jennings CS, Jiménez D, Kucher N, Lang IM, </a:t>
            </a:r>
            <a:r>
              <a:rPr lang="en-US" sz="500" kern="100" dirty="0" err="1">
                <a:effectLst/>
                <a:ea typeface="Calibri" panose="020F0502020204030204" pitchFamily="34" charset="0"/>
                <a:cs typeface="Times New Roman" panose="02020603050405020304" pitchFamily="18" charset="0"/>
              </a:rPr>
              <a:t>Lankeit</a:t>
            </a:r>
            <a:r>
              <a:rPr lang="en-US" sz="500" kern="100" dirty="0">
                <a:effectLst/>
                <a:ea typeface="Calibri" panose="020F0502020204030204" pitchFamily="34" charset="0"/>
                <a:cs typeface="Times New Roman" panose="02020603050405020304" pitchFamily="18" charset="0"/>
              </a:rPr>
              <a:t> M, Lorusso R, </a:t>
            </a:r>
            <a:r>
              <a:rPr lang="en-US" sz="500" kern="100" dirty="0" err="1">
                <a:effectLst/>
                <a:ea typeface="Calibri" panose="020F0502020204030204" pitchFamily="34" charset="0"/>
                <a:cs typeface="Times New Roman" panose="02020603050405020304" pitchFamily="18" charset="0"/>
              </a:rPr>
              <a:t>Mazzolai</a:t>
            </a:r>
            <a:r>
              <a:rPr lang="en-US" sz="500" kern="100" dirty="0">
                <a:effectLst/>
                <a:ea typeface="Calibri" panose="020F0502020204030204" pitchFamily="34" charset="0"/>
                <a:cs typeface="Times New Roman" panose="02020603050405020304" pitchFamily="18" charset="0"/>
              </a:rPr>
              <a:t> L, </a:t>
            </a:r>
            <a:r>
              <a:rPr lang="en-US" sz="500" kern="100" dirty="0" err="1">
                <a:effectLst/>
                <a:ea typeface="Calibri" panose="020F0502020204030204" pitchFamily="34" charset="0"/>
                <a:cs typeface="Times New Roman" panose="02020603050405020304" pitchFamily="18" charset="0"/>
              </a:rPr>
              <a:t>Meneveau</a:t>
            </a:r>
            <a:r>
              <a:rPr lang="en-US" sz="500" kern="100" dirty="0">
                <a:effectLst/>
                <a:ea typeface="Calibri" panose="020F0502020204030204" pitchFamily="34" charset="0"/>
                <a:cs typeface="Times New Roman" panose="02020603050405020304" pitchFamily="18" charset="0"/>
              </a:rPr>
              <a:t> N, Ní </a:t>
            </a:r>
            <a:r>
              <a:rPr lang="en-US" sz="500" kern="100" dirty="0" err="1">
                <a:effectLst/>
                <a:ea typeface="Calibri" panose="020F0502020204030204" pitchFamily="34" charset="0"/>
                <a:cs typeface="Times New Roman" panose="02020603050405020304" pitchFamily="18" charset="0"/>
              </a:rPr>
              <a:t>Áinle</a:t>
            </a:r>
            <a:r>
              <a:rPr lang="en-US" sz="500" kern="100" dirty="0">
                <a:effectLst/>
                <a:ea typeface="Calibri" panose="020F0502020204030204" pitchFamily="34" charset="0"/>
                <a:cs typeface="Times New Roman" panose="02020603050405020304" pitchFamily="18" charset="0"/>
              </a:rPr>
              <a:t> F, </a:t>
            </a:r>
            <a:r>
              <a:rPr lang="en-US" sz="500" kern="100" dirty="0" err="1">
                <a:effectLst/>
                <a:ea typeface="Calibri" panose="020F0502020204030204" pitchFamily="34" charset="0"/>
                <a:cs typeface="Times New Roman" panose="02020603050405020304" pitchFamily="18" charset="0"/>
              </a:rPr>
              <a:t>Prandoni</a:t>
            </a:r>
            <a:r>
              <a:rPr lang="en-US" sz="500" kern="100" dirty="0">
                <a:effectLst/>
                <a:ea typeface="Calibri" panose="020F0502020204030204" pitchFamily="34" charset="0"/>
                <a:cs typeface="Times New Roman" panose="02020603050405020304" pitchFamily="18" charset="0"/>
              </a:rPr>
              <a:t> P, </a:t>
            </a:r>
            <a:r>
              <a:rPr lang="en-US" sz="500" kern="100" dirty="0" err="1">
                <a:effectLst/>
                <a:ea typeface="Calibri" panose="020F0502020204030204" pitchFamily="34" charset="0"/>
                <a:cs typeface="Times New Roman" panose="02020603050405020304" pitchFamily="18" charset="0"/>
              </a:rPr>
              <a:t>Pruszczyk</a:t>
            </a:r>
            <a:r>
              <a:rPr lang="en-US" sz="500" kern="100" dirty="0">
                <a:effectLst/>
                <a:ea typeface="Calibri" panose="020F0502020204030204" pitchFamily="34" charset="0"/>
                <a:cs typeface="Times New Roman" panose="02020603050405020304" pitchFamily="18" charset="0"/>
              </a:rPr>
              <a:t> P, </a:t>
            </a:r>
            <a:r>
              <a:rPr lang="en-US" sz="500" kern="100" dirty="0" err="1">
                <a:effectLst/>
                <a:ea typeface="Calibri" panose="020F0502020204030204" pitchFamily="34" charset="0"/>
                <a:cs typeface="Times New Roman" panose="02020603050405020304" pitchFamily="18" charset="0"/>
              </a:rPr>
              <a:t>Righini</a:t>
            </a:r>
            <a:r>
              <a:rPr lang="en-US" sz="500" kern="100" dirty="0">
                <a:effectLst/>
                <a:ea typeface="Calibri" panose="020F0502020204030204" pitchFamily="34" charset="0"/>
                <a:cs typeface="Times New Roman" panose="02020603050405020304" pitchFamily="18" charset="0"/>
              </a:rPr>
              <a:t> M, </a:t>
            </a:r>
            <a:r>
              <a:rPr lang="en-US" sz="500" kern="100" dirty="0" err="1">
                <a:effectLst/>
                <a:ea typeface="Calibri" panose="020F0502020204030204" pitchFamily="34" charset="0"/>
                <a:cs typeface="Times New Roman" panose="02020603050405020304" pitchFamily="18" charset="0"/>
              </a:rPr>
              <a:t>Torbicki</a:t>
            </a:r>
            <a:r>
              <a:rPr lang="en-US" sz="500" kern="100" dirty="0">
                <a:effectLst/>
                <a:ea typeface="Calibri" panose="020F0502020204030204" pitchFamily="34" charset="0"/>
                <a:cs typeface="Times New Roman" panose="02020603050405020304" pitchFamily="18" charset="0"/>
              </a:rPr>
              <a:t> A, Van Belle E, Zamorano JL; ESC Scientific Document Group. 2019 ESC Guidelines for the diagnosis and management of acute pulmonary embolism developed in collaboration with the European Respiratory Society (ERS). </a:t>
            </a:r>
            <a:r>
              <a:rPr lang="en-US" sz="500" kern="100" dirty="0" err="1">
                <a:effectLst/>
                <a:ea typeface="Calibri" panose="020F0502020204030204" pitchFamily="34" charset="0"/>
                <a:cs typeface="Times New Roman" panose="02020603050405020304" pitchFamily="18" charset="0"/>
              </a:rPr>
              <a:t>Eur</a:t>
            </a:r>
            <a:r>
              <a:rPr lang="en-US" sz="500" kern="100" dirty="0">
                <a:effectLst/>
                <a:ea typeface="Calibri" panose="020F0502020204030204" pitchFamily="34" charset="0"/>
                <a:cs typeface="Times New Roman" panose="02020603050405020304" pitchFamily="18" charset="0"/>
              </a:rPr>
              <a:t> Heart J. 2020 Jan 21;41(4):543-603. </a:t>
            </a:r>
            <a:r>
              <a:rPr lang="en-US" sz="500" kern="100" dirty="0" err="1">
                <a:effectLst/>
                <a:ea typeface="Calibri" panose="020F0502020204030204" pitchFamily="34" charset="0"/>
                <a:cs typeface="Times New Roman" panose="02020603050405020304" pitchFamily="18" charset="0"/>
              </a:rPr>
              <a:t>doi</a:t>
            </a:r>
            <a:r>
              <a:rPr lang="en-US" sz="500" kern="100" dirty="0">
                <a:effectLst/>
                <a:ea typeface="Calibri" panose="020F0502020204030204" pitchFamily="34" charset="0"/>
                <a:cs typeface="Times New Roman" panose="02020603050405020304" pitchFamily="18" charset="0"/>
              </a:rPr>
              <a:t>: 10.1093/</a:t>
            </a:r>
            <a:r>
              <a:rPr lang="en-US" sz="500" kern="100" dirty="0" err="1">
                <a:effectLst/>
                <a:ea typeface="Calibri" panose="020F0502020204030204" pitchFamily="34" charset="0"/>
                <a:cs typeface="Times New Roman" panose="02020603050405020304" pitchFamily="18" charset="0"/>
              </a:rPr>
              <a:t>eurheartj</a:t>
            </a:r>
            <a:r>
              <a:rPr lang="en-US" sz="500" kern="100" dirty="0">
                <a:effectLst/>
                <a:ea typeface="Calibri" panose="020F0502020204030204" pitchFamily="34" charset="0"/>
                <a:cs typeface="Times New Roman" panose="02020603050405020304" pitchFamily="18" charset="0"/>
              </a:rPr>
              <a:t>/ehz405.</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3.	</a:t>
            </a:r>
            <a:r>
              <a:rPr lang="en-US" sz="500" kern="100" dirty="0" err="1">
                <a:effectLst/>
                <a:ea typeface="Calibri" panose="020F0502020204030204" pitchFamily="34" charset="0"/>
                <a:cs typeface="Times New Roman" panose="02020603050405020304" pitchFamily="18" charset="0"/>
              </a:rPr>
              <a:t>Dell'Uomo</a:t>
            </a:r>
            <a:r>
              <a:rPr lang="en-US" sz="500" kern="100" dirty="0">
                <a:effectLst/>
                <a:ea typeface="Calibri" panose="020F0502020204030204" pitchFamily="34" charset="0"/>
                <a:cs typeface="Times New Roman" panose="02020603050405020304" pitchFamily="18" charset="0"/>
              </a:rPr>
              <a:t> M, Conti S, Di Meo F, Dominici M, </a:t>
            </a:r>
            <a:r>
              <a:rPr lang="en-US" sz="500" kern="100" dirty="0" err="1">
                <a:effectLst/>
                <a:ea typeface="Calibri" panose="020F0502020204030204" pitchFamily="34" charset="0"/>
                <a:cs typeface="Times New Roman" panose="02020603050405020304" pitchFamily="18" charset="0"/>
              </a:rPr>
              <a:t>Borghetti</a:t>
            </a:r>
            <a:r>
              <a:rPr lang="en-US" sz="500" kern="100" dirty="0">
                <a:effectLst/>
                <a:ea typeface="Calibri" panose="020F0502020204030204" pitchFamily="34" charset="0"/>
                <a:cs typeface="Times New Roman" panose="02020603050405020304" pitchFamily="18" charset="0"/>
              </a:rPr>
              <a:t> V. A Case Report of an Unusual Acute Intramural Hematoma Disguise as Pulmonary Embolism. J Cardiovasc </a:t>
            </a:r>
            <a:r>
              <a:rPr lang="en-US" sz="500" kern="100" dirty="0" err="1">
                <a:effectLst/>
                <a:ea typeface="Calibri" panose="020F0502020204030204" pitchFamily="34" charset="0"/>
                <a:cs typeface="Times New Roman" panose="02020603050405020304" pitchFamily="18" charset="0"/>
              </a:rPr>
              <a:t>Echogr</a:t>
            </a:r>
            <a:r>
              <a:rPr lang="en-US" sz="500" kern="100" dirty="0">
                <a:effectLst/>
                <a:ea typeface="Calibri" panose="020F0502020204030204" pitchFamily="34" charset="0"/>
                <a:cs typeface="Times New Roman" panose="02020603050405020304" pitchFamily="18" charset="0"/>
              </a:rPr>
              <a:t>. 2024 Jan-Mar;34(1):32-34. </a:t>
            </a:r>
            <a:r>
              <a:rPr lang="en-US" sz="500" kern="100" dirty="0" err="1">
                <a:effectLst/>
                <a:ea typeface="Calibri" panose="020F0502020204030204" pitchFamily="34" charset="0"/>
                <a:cs typeface="Times New Roman" panose="02020603050405020304" pitchFamily="18" charset="0"/>
              </a:rPr>
              <a:t>doi</a:t>
            </a:r>
            <a:r>
              <a:rPr lang="en-US" sz="500" kern="100" dirty="0">
                <a:effectLst/>
                <a:ea typeface="Calibri" panose="020F0502020204030204" pitchFamily="34" charset="0"/>
                <a:cs typeface="Times New Roman" panose="02020603050405020304" pitchFamily="18" charset="0"/>
              </a:rPr>
              <a:t>: 10.4103/jcecho.jcecho_77_23. </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4.	Lee SH, Hong JH, Kim C. Atypical presentation of DeBakey type I aortic dissection mimicking pulmonary embolism in a pregnant patient: a case report. J </a:t>
            </a:r>
            <a:r>
              <a:rPr lang="en-US" sz="500" kern="100" dirty="0" err="1">
                <a:effectLst/>
                <a:ea typeface="Calibri" panose="020F0502020204030204" pitchFamily="34" charset="0"/>
                <a:cs typeface="Times New Roman" panose="02020603050405020304" pitchFamily="18" charset="0"/>
              </a:rPr>
              <a:t>Yeungnam</a:t>
            </a:r>
            <a:r>
              <a:rPr lang="en-US" sz="500" kern="100" dirty="0">
                <a:effectLst/>
                <a:ea typeface="Calibri" panose="020F0502020204030204" pitchFamily="34" charset="0"/>
                <a:cs typeface="Times New Roman" panose="02020603050405020304" pitchFamily="18" charset="0"/>
              </a:rPr>
              <a:t> Med Sci. 2024 Apr;41(2):128-133. </a:t>
            </a:r>
            <a:r>
              <a:rPr lang="en-US" sz="500" kern="100" dirty="0" err="1">
                <a:effectLst/>
                <a:ea typeface="Calibri" panose="020F0502020204030204" pitchFamily="34" charset="0"/>
                <a:cs typeface="Times New Roman" panose="02020603050405020304" pitchFamily="18" charset="0"/>
              </a:rPr>
              <a:t>doi</a:t>
            </a:r>
            <a:r>
              <a:rPr lang="en-US" sz="500" kern="100" dirty="0">
                <a:effectLst/>
                <a:ea typeface="Calibri" panose="020F0502020204030204" pitchFamily="34" charset="0"/>
                <a:cs typeface="Times New Roman" panose="02020603050405020304" pitchFamily="18" charset="0"/>
              </a:rPr>
              <a:t>: 10.12701/jyms.2023.01319.</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5.	Berkowitz EJ, </a:t>
            </a:r>
            <a:r>
              <a:rPr lang="en-US" sz="500" kern="100" dirty="0" err="1">
                <a:effectLst/>
                <a:ea typeface="Calibri" panose="020F0502020204030204" pitchFamily="34" charset="0"/>
                <a:cs typeface="Times New Roman" panose="02020603050405020304" pitchFamily="18" charset="0"/>
              </a:rPr>
              <a:t>Kronzon</a:t>
            </a:r>
            <a:r>
              <a:rPr lang="en-US" sz="500" kern="100" dirty="0">
                <a:effectLst/>
                <a:ea typeface="Calibri" panose="020F0502020204030204" pitchFamily="34" charset="0"/>
                <a:cs typeface="Times New Roman" panose="02020603050405020304" pitchFamily="18" charset="0"/>
              </a:rPr>
              <a:t> I, </a:t>
            </a:r>
            <a:r>
              <a:rPr lang="en-US" sz="500" kern="100" dirty="0" err="1">
                <a:effectLst/>
                <a:ea typeface="Calibri" panose="020F0502020204030204" pitchFamily="34" charset="0"/>
                <a:cs typeface="Times New Roman" panose="02020603050405020304" pitchFamily="18" charset="0"/>
              </a:rPr>
              <a:t>Whyburn</a:t>
            </a:r>
            <a:r>
              <a:rPr lang="en-US" sz="500" kern="100" dirty="0">
                <a:effectLst/>
                <a:ea typeface="Calibri" panose="020F0502020204030204" pitchFamily="34" charset="0"/>
                <a:cs typeface="Times New Roman" panose="02020603050405020304" pitchFamily="18" charset="0"/>
              </a:rPr>
              <a:t> J, Perk G. Aortic dissection mimicking a massive pulmonary embolism, European Heart Journal - Cardiovascular Imaging, Volume 17, Issue 10, October 2016, Page 1145, https://doi.org/10.1093/ehjci/jew137.</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6.	Pagel PS, Sidhu J, Gerstman E. Massive pulmonary thromboembolism complicating acute type-a aortic dissection or another explanation for right ventricular dilatation? J </a:t>
            </a:r>
            <a:r>
              <a:rPr lang="en-US" sz="500" kern="100" dirty="0" err="1">
                <a:effectLst/>
                <a:ea typeface="Calibri" panose="020F0502020204030204" pitchFamily="34" charset="0"/>
                <a:cs typeface="Times New Roman" panose="02020603050405020304" pitchFamily="18" charset="0"/>
              </a:rPr>
              <a:t>Cardiothorac</a:t>
            </a:r>
            <a:r>
              <a:rPr lang="en-US" sz="500" kern="100" dirty="0">
                <a:effectLst/>
                <a:ea typeface="Calibri" panose="020F0502020204030204" pitchFamily="34" charset="0"/>
                <a:cs typeface="Times New Roman" panose="02020603050405020304" pitchFamily="18" charset="0"/>
              </a:rPr>
              <a:t> </a:t>
            </a:r>
            <a:r>
              <a:rPr lang="en-US" sz="500" kern="100" dirty="0" err="1">
                <a:effectLst/>
                <a:ea typeface="Calibri" panose="020F0502020204030204" pitchFamily="34" charset="0"/>
                <a:cs typeface="Times New Roman" panose="02020603050405020304" pitchFamily="18" charset="0"/>
              </a:rPr>
              <a:t>Vasc</a:t>
            </a:r>
            <a:r>
              <a:rPr lang="en-US" sz="500" kern="100" dirty="0">
                <a:effectLst/>
                <a:ea typeface="Calibri" panose="020F0502020204030204" pitchFamily="34" charset="0"/>
                <a:cs typeface="Times New Roman" panose="02020603050405020304" pitchFamily="18" charset="0"/>
              </a:rPr>
              <a:t> </a:t>
            </a:r>
            <a:r>
              <a:rPr lang="en-US" sz="500" kern="100" dirty="0" err="1">
                <a:effectLst/>
                <a:ea typeface="Calibri" panose="020F0502020204030204" pitchFamily="34" charset="0"/>
                <a:cs typeface="Times New Roman" panose="02020603050405020304" pitchFamily="18" charset="0"/>
              </a:rPr>
              <a:t>Anesth</a:t>
            </a:r>
            <a:r>
              <a:rPr lang="en-US" sz="500" kern="100" dirty="0">
                <a:effectLst/>
                <a:ea typeface="Calibri" panose="020F0502020204030204" pitchFamily="34" charset="0"/>
                <a:cs typeface="Times New Roman" panose="02020603050405020304" pitchFamily="18" charset="0"/>
              </a:rPr>
              <a:t>. 2013 Dec;27(6):1432-4. </a:t>
            </a:r>
            <a:r>
              <a:rPr lang="en-US" sz="500" kern="100" dirty="0" err="1">
                <a:effectLst/>
                <a:ea typeface="Calibri" panose="020F0502020204030204" pitchFamily="34" charset="0"/>
                <a:cs typeface="Times New Roman" panose="02020603050405020304" pitchFamily="18" charset="0"/>
              </a:rPr>
              <a:t>doi</a:t>
            </a:r>
            <a:r>
              <a:rPr lang="en-US" sz="500" kern="100" dirty="0">
                <a:effectLst/>
                <a:ea typeface="Calibri" panose="020F0502020204030204" pitchFamily="34" charset="0"/>
                <a:cs typeface="Times New Roman" panose="02020603050405020304" pitchFamily="18" charset="0"/>
              </a:rPr>
              <a:t>: 10.1053/j.jvca.2012.12.016.</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7.	Taylor RC, </a:t>
            </a:r>
            <a:r>
              <a:rPr lang="en-US" sz="500" kern="100" dirty="0" err="1">
                <a:effectLst/>
                <a:ea typeface="Calibri" panose="020F0502020204030204" pitchFamily="34" charset="0"/>
                <a:cs typeface="Times New Roman" panose="02020603050405020304" pitchFamily="18" charset="0"/>
              </a:rPr>
              <a:t>Vedutla</a:t>
            </a:r>
            <a:r>
              <a:rPr lang="en-US" sz="500" kern="100" dirty="0">
                <a:effectLst/>
                <a:ea typeface="Calibri" panose="020F0502020204030204" pitchFamily="34" charset="0"/>
                <a:cs typeface="Times New Roman" panose="02020603050405020304" pitchFamily="18" charset="0"/>
              </a:rPr>
              <a:t> TS, Myint PK, Meenakshisundaram S. Diagnosis of pleuritic chest pain query PE: beware of dissecting thoracic aneurysm of aorta. Int J </a:t>
            </a:r>
            <a:r>
              <a:rPr lang="en-US" sz="500" kern="100" dirty="0" err="1">
                <a:effectLst/>
                <a:ea typeface="Calibri" panose="020F0502020204030204" pitchFamily="34" charset="0"/>
                <a:cs typeface="Times New Roman" panose="02020603050405020304" pitchFamily="18" charset="0"/>
              </a:rPr>
              <a:t>Cardiol</a:t>
            </a:r>
            <a:r>
              <a:rPr lang="en-US" sz="500" kern="100" dirty="0">
                <a:effectLst/>
                <a:ea typeface="Calibri" panose="020F0502020204030204" pitchFamily="34" charset="0"/>
                <a:cs typeface="Times New Roman" panose="02020603050405020304" pitchFamily="18" charset="0"/>
              </a:rPr>
              <a:t>. 2010 Apr 30;140(3):e56-8. </a:t>
            </a:r>
            <a:r>
              <a:rPr lang="en-US" sz="500" kern="100" dirty="0" err="1">
                <a:effectLst/>
                <a:ea typeface="Calibri" panose="020F0502020204030204" pitchFamily="34" charset="0"/>
                <a:cs typeface="Times New Roman" panose="02020603050405020304" pitchFamily="18" charset="0"/>
              </a:rPr>
              <a:t>doi</a:t>
            </a:r>
            <a:r>
              <a:rPr lang="en-US" sz="500" kern="100" dirty="0">
                <a:effectLst/>
                <a:ea typeface="Calibri" panose="020F0502020204030204" pitchFamily="34" charset="0"/>
                <a:cs typeface="Times New Roman" panose="02020603050405020304" pitchFamily="18" charset="0"/>
              </a:rPr>
              <a:t>: 10.1016/j.ijcard.2008.11.083. </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8.	Chong WH, Saha BK, Wang C, Beegle S. Type A aortic dissection mimicking saddle pulmonary embolism on CT imaging. J Am Coll Emerg Physicians Open. 2020 Mar 5;1(2):132-136. </a:t>
            </a:r>
            <a:r>
              <a:rPr lang="en-US" sz="500" kern="100" dirty="0" err="1">
                <a:effectLst/>
                <a:ea typeface="Calibri" panose="020F0502020204030204" pitchFamily="34" charset="0"/>
                <a:cs typeface="Times New Roman" panose="02020603050405020304" pitchFamily="18" charset="0"/>
              </a:rPr>
              <a:t>doi</a:t>
            </a:r>
            <a:r>
              <a:rPr lang="en-US" sz="500" kern="100" dirty="0">
                <a:effectLst/>
                <a:ea typeface="Calibri" panose="020F0502020204030204" pitchFamily="34" charset="0"/>
                <a:cs typeface="Times New Roman" panose="02020603050405020304" pitchFamily="18" charset="0"/>
              </a:rPr>
              <a:t>: 10.1002/emp2.12026.</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9.	Gupta R, </a:t>
            </a:r>
            <a:r>
              <a:rPr lang="en-US" sz="500" kern="100" dirty="0" err="1">
                <a:effectLst/>
                <a:ea typeface="Calibri" panose="020F0502020204030204" pitchFamily="34" charset="0"/>
                <a:cs typeface="Times New Roman" panose="02020603050405020304" pitchFamily="18" charset="0"/>
              </a:rPr>
              <a:t>Uhrbrock</a:t>
            </a:r>
            <a:r>
              <a:rPr lang="en-US" sz="500" kern="100" dirty="0">
                <a:effectLst/>
                <a:ea typeface="Calibri" panose="020F0502020204030204" pitchFamily="34" charset="0"/>
                <a:cs typeface="Times New Roman" panose="02020603050405020304" pitchFamily="18" charset="0"/>
              </a:rPr>
              <a:t> D, Birnbaum Y. Images in cardiology: coexisting pulmonary embolism and abdominal aortic dissection. Clin </a:t>
            </a:r>
            <a:r>
              <a:rPr lang="en-US" sz="500" kern="100" dirty="0" err="1">
                <a:effectLst/>
                <a:ea typeface="Calibri" panose="020F0502020204030204" pitchFamily="34" charset="0"/>
                <a:cs typeface="Times New Roman" panose="02020603050405020304" pitchFamily="18" charset="0"/>
              </a:rPr>
              <a:t>Cardiol</a:t>
            </a:r>
            <a:r>
              <a:rPr lang="en-US" sz="500" kern="100" dirty="0">
                <a:effectLst/>
                <a:ea typeface="Calibri" panose="020F0502020204030204" pitchFamily="34" charset="0"/>
                <a:cs typeface="Times New Roman" panose="02020603050405020304" pitchFamily="18" charset="0"/>
              </a:rPr>
              <a:t>. 2003 Aug;26(8):395. </a:t>
            </a:r>
            <a:r>
              <a:rPr lang="en-US" sz="500" kern="100" dirty="0" err="1">
                <a:effectLst/>
                <a:ea typeface="Calibri" panose="020F0502020204030204" pitchFamily="34" charset="0"/>
                <a:cs typeface="Times New Roman" panose="02020603050405020304" pitchFamily="18" charset="0"/>
              </a:rPr>
              <a:t>doi</a:t>
            </a:r>
            <a:r>
              <a:rPr lang="en-US" sz="500" kern="100" dirty="0">
                <a:effectLst/>
                <a:ea typeface="Calibri" panose="020F0502020204030204" pitchFamily="34" charset="0"/>
                <a:cs typeface="Times New Roman" panose="02020603050405020304" pitchFamily="18" charset="0"/>
              </a:rPr>
              <a:t>: 10.1002/clc.4950260809.</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10.	Goncharova I.A., Panfilov D.S., Belyaeva S.A., Kozlov B.N., Nazarenko M.S. Structure of comorbidity in ascending aortic aneurysm. Russian Journal of Cardiology. 2022;27(12):5102. (In Russ.). </a:t>
            </a:r>
            <a:r>
              <a:rPr lang="ru-RU" sz="500" kern="100" dirty="0">
                <a:effectLst/>
                <a:ea typeface="Calibri" panose="020F0502020204030204" pitchFamily="34" charset="0"/>
                <a:cs typeface="Times New Roman" panose="02020603050405020304" pitchFamily="18" charset="0"/>
              </a:rPr>
              <a:t>Гончарова И.А., Панфилов Д.С., Беляева С.А., Козлов Б.Н., Назаренко М.С. Структура коморбидности при аневризме восходящей аорты. Российский кардиологический журнал. 2022;27(12):5102. </a:t>
            </a:r>
            <a:r>
              <a:rPr lang="en-US" sz="500" kern="100" dirty="0">
                <a:effectLst/>
                <a:ea typeface="Calibri" panose="020F0502020204030204" pitchFamily="34" charset="0"/>
                <a:cs typeface="Times New Roman" panose="02020603050405020304" pitchFamily="18" charset="0"/>
              </a:rPr>
              <a:t>https://doi.org/10.15829/1560-4071-2022-5102.</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11.	Novikova EG, Titova GP, </a:t>
            </a:r>
            <a:r>
              <a:rPr lang="en-US" sz="500" kern="100" dirty="0" err="1">
                <a:effectLst/>
                <a:ea typeface="Calibri" panose="020F0502020204030204" pitchFamily="34" charset="0"/>
                <a:cs typeface="Times New Roman" panose="02020603050405020304" pitchFamily="18" charset="0"/>
              </a:rPr>
              <a:t>Galankina</a:t>
            </a:r>
            <a:r>
              <a:rPr lang="en-US" sz="500" kern="100" dirty="0">
                <a:effectLst/>
                <a:ea typeface="Calibri" panose="020F0502020204030204" pitchFamily="34" charset="0"/>
                <a:cs typeface="Times New Roman" panose="02020603050405020304" pitchFamily="18" charset="0"/>
              </a:rPr>
              <a:t> IE. Morphological changes in the wall of the aorta in its dissecting aneurysm. Russian Journal of Archive of Pathology. 2013;75(6):3‑8. (In Russ.). </a:t>
            </a:r>
            <a:r>
              <a:rPr lang="ru-RU" sz="500" kern="100" dirty="0">
                <a:effectLst/>
                <a:ea typeface="Calibri" panose="020F0502020204030204" pitchFamily="34" charset="0"/>
                <a:cs typeface="Times New Roman" panose="02020603050405020304" pitchFamily="18" charset="0"/>
              </a:rPr>
              <a:t>Новикова Е.Г., Титова Г.П., Галанкина И.Е. Морфологические изменения стенки аорты при расслаивающей аневризме. Архив патологии. 2013;75(6):3‑8. </a:t>
            </a:r>
          </a:p>
          <a:p>
            <a:pPr marL="0" lvl="0" indent="0" algn="just">
              <a:lnSpc>
                <a:spcPct val="150000"/>
              </a:lnSpc>
              <a:buNone/>
              <a:tabLst>
                <a:tab pos="179388" algn="l"/>
              </a:tabLst>
            </a:pPr>
            <a:r>
              <a:rPr lang="ru-RU" sz="500" kern="100" dirty="0">
                <a:effectLst/>
                <a:ea typeface="Calibri" panose="020F0502020204030204" pitchFamily="34" charset="0"/>
                <a:cs typeface="Times New Roman" panose="02020603050405020304" pitchFamily="18" charset="0"/>
              </a:rPr>
              <a:t>12.	</a:t>
            </a:r>
            <a:r>
              <a:rPr lang="en-US" sz="500" kern="100" dirty="0">
                <a:effectLst/>
                <a:ea typeface="Calibri" panose="020F0502020204030204" pitchFamily="34" charset="0"/>
                <a:cs typeface="Times New Roman" panose="02020603050405020304" pitchFamily="18" charset="0"/>
              </a:rPr>
              <a:t>Bodian M, Guindo AS, Aw F, </a:t>
            </a:r>
            <a:r>
              <a:rPr lang="en-US" sz="500" kern="100" dirty="0" err="1">
                <a:effectLst/>
                <a:ea typeface="Calibri" panose="020F0502020204030204" pitchFamily="34" charset="0"/>
                <a:cs typeface="Times New Roman" panose="02020603050405020304" pitchFamily="18" charset="0"/>
              </a:rPr>
              <a:t>Yékiny</a:t>
            </a:r>
            <a:r>
              <a:rPr lang="en-US" sz="500" kern="100" dirty="0">
                <a:effectLst/>
                <a:ea typeface="Calibri" panose="020F0502020204030204" pitchFamily="34" charset="0"/>
                <a:cs typeface="Times New Roman" panose="02020603050405020304" pitchFamily="18" charset="0"/>
              </a:rPr>
              <a:t> CF, </a:t>
            </a:r>
            <a:r>
              <a:rPr lang="en-US" sz="500" kern="100" dirty="0" err="1">
                <a:effectLst/>
                <a:ea typeface="Calibri" panose="020F0502020204030204" pitchFamily="34" charset="0"/>
                <a:cs typeface="Times New Roman" panose="02020603050405020304" pitchFamily="18" charset="0"/>
              </a:rPr>
              <a:t>SarrSA</a:t>
            </a:r>
            <a:r>
              <a:rPr lang="en-US" sz="500" kern="100" dirty="0">
                <a:effectLst/>
                <a:ea typeface="Calibri" panose="020F0502020204030204" pitchFamily="34" charset="0"/>
                <a:cs typeface="Times New Roman" panose="02020603050405020304" pitchFamily="18" charset="0"/>
              </a:rPr>
              <a:t>, et al. (2018) Double Emergency Associating Acute Aortic Dissection and Pulmonary Embolism of Fatal Evolution: About a Case. J Clin Exp </a:t>
            </a:r>
            <a:r>
              <a:rPr lang="en-US" sz="500" kern="100" dirty="0" err="1">
                <a:effectLst/>
                <a:ea typeface="Calibri" panose="020F0502020204030204" pitchFamily="34" charset="0"/>
                <a:cs typeface="Times New Roman" panose="02020603050405020304" pitchFamily="18" charset="0"/>
              </a:rPr>
              <a:t>Cardiolog</a:t>
            </a:r>
            <a:r>
              <a:rPr lang="en-US" sz="500" kern="100" dirty="0">
                <a:effectLst/>
                <a:ea typeface="Calibri" panose="020F0502020204030204" pitchFamily="34" charset="0"/>
                <a:cs typeface="Times New Roman" panose="02020603050405020304" pitchFamily="18" charset="0"/>
              </a:rPr>
              <a:t> 9: 617. doi:10.4172/2155-9880.1000617.</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13.	Morimoto S, Izumi T, Sakurai T, </a:t>
            </a:r>
            <a:r>
              <a:rPr lang="en-US" sz="500" kern="100" dirty="0" err="1">
                <a:effectLst/>
                <a:ea typeface="Calibri" panose="020F0502020204030204" pitchFamily="34" charset="0"/>
                <a:cs typeface="Times New Roman" panose="02020603050405020304" pitchFamily="18" charset="0"/>
              </a:rPr>
              <a:t>Komukai</a:t>
            </a:r>
            <a:r>
              <a:rPr lang="en-US" sz="500" kern="100" dirty="0">
                <a:effectLst/>
                <a:ea typeface="Calibri" panose="020F0502020204030204" pitchFamily="34" charset="0"/>
                <a:cs typeface="Times New Roman" panose="02020603050405020304" pitchFamily="18" charset="0"/>
              </a:rPr>
              <a:t> K, Kawai M, Yagi H, Hongo K, Shibata T, Mochizuki S. Pulmonary embolism and deep vein thrombosis complicating acute aortic dissection during medical treatment. Intern Med. 2007;46(8):477-80. </a:t>
            </a:r>
            <a:r>
              <a:rPr lang="en-US" sz="500" kern="100" dirty="0" err="1">
                <a:effectLst/>
                <a:ea typeface="Calibri" panose="020F0502020204030204" pitchFamily="34" charset="0"/>
                <a:cs typeface="Times New Roman" panose="02020603050405020304" pitchFamily="18" charset="0"/>
              </a:rPr>
              <a:t>doi</a:t>
            </a:r>
            <a:r>
              <a:rPr lang="en-US" sz="500" kern="100" dirty="0">
                <a:effectLst/>
                <a:ea typeface="Calibri" panose="020F0502020204030204" pitchFamily="34" charset="0"/>
                <a:cs typeface="Times New Roman" panose="02020603050405020304" pitchFamily="18" charset="0"/>
              </a:rPr>
              <a:t>: 10.2169/internalmedicine.46.6215.</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14.	Leu HB, Yu WC. Images in cardiology: Massive pulmonary embolism in a patient with type A aortic dissection. Clin </a:t>
            </a:r>
            <a:r>
              <a:rPr lang="en-US" sz="500" kern="100" dirty="0" err="1">
                <a:effectLst/>
                <a:ea typeface="Calibri" panose="020F0502020204030204" pitchFamily="34" charset="0"/>
                <a:cs typeface="Times New Roman" panose="02020603050405020304" pitchFamily="18" charset="0"/>
              </a:rPr>
              <a:t>Cardiol</a:t>
            </a:r>
            <a:r>
              <a:rPr lang="en-US" sz="500" kern="100" dirty="0">
                <a:effectLst/>
                <a:ea typeface="Calibri" panose="020F0502020204030204" pitchFamily="34" charset="0"/>
                <a:cs typeface="Times New Roman" panose="02020603050405020304" pitchFamily="18" charset="0"/>
              </a:rPr>
              <a:t>. 2005 Jan;28(1):53. </a:t>
            </a:r>
            <a:r>
              <a:rPr lang="en-US" sz="500" kern="100" dirty="0" err="1">
                <a:effectLst/>
                <a:ea typeface="Calibri" panose="020F0502020204030204" pitchFamily="34" charset="0"/>
                <a:cs typeface="Times New Roman" panose="02020603050405020304" pitchFamily="18" charset="0"/>
              </a:rPr>
              <a:t>doi</a:t>
            </a:r>
            <a:r>
              <a:rPr lang="en-US" sz="500" kern="100" dirty="0">
                <a:effectLst/>
                <a:ea typeface="Calibri" panose="020F0502020204030204" pitchFamily="34" charset="0"/>
                <a:cs typeface="Times New Roman" panose="02020603050405020304" pitchFamily="18" charset="0"/>
              </a:rPr>
              <a:t>: 10.1002/clc.4960280113.</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15.	Kagawa Y, Ota S, Hoshino K, Yamada N, Nakamura M, Ito M. Acute Pulmonary Thromboembolism and Deep Vein Thrombosis during the Medical Treatment of Acute Aortic Dissection was Successfully Treated by the Combination of Inferior Vena Cava Filter Installation and Anti-Coagulant Therapy: A Case Report. Ann </a:t>
            </a:r>
            <a:r>
              <a:rPr lang="en-US" sz="500" kern="100" dirty="0" err="1">
                <a:effectLst/>
                <a:ea typeface="Calibri" panose="020F0502020204030204" pitchFamily="34" charset="0"/>
                <a:cs typeface="Times New Roman" panose="02020603050405020304" pitchFamily="18" charset="0"/>
              </a:rPr>
              <a:t>Vasc</a:t>
            </a:r>
            <a:r>
              <a:rPr lang="en-US" sz="500" kern="100" dirty="0">
                <a:effectLst/>
                <a:ea typeface="Calibri" panose="020F0502020204030204" pitchFamily="34" charset="0"/>
                <a:cs typeface="Times New Roman" panose="02020603050405020304" pitchFamily="18" charset="0"/>
              </a:rPr>
              <a:t> Dis. 2015;8(1):36-9. </a:t>
            </a:r>
            <a:r>
              <a:rPr lang="en-US" sz="500" kern="100" dirty="0" err="1">
                <a:effectLst/>
                <a:ea typeface="Calibri" panose="020F0502020204030204" pitchFamily="34" charset="0"/>
                <a:cs typeface="Times New Roman" panose="02020603050405020304" pitchFamily="18" charset="0"/>
              </a:rPr>
              <a:t>doi</a:t>
            </a:r>
            <a:r>
              <a:rPr lang="en-US" sz="500" kern="100" dirty="0">
                <a:effectLst/>
                <a:ea typeface="Calibri" panose="020F0502020204030204" pitchFamily="34" charset="0"/>
                <a:cs typeface="Times New Roman" panose="02020603050405020304" pitchFamily="18" charset="0"/>
              </a:rPr>
              <a:t>: 10.3400/avd.cr.14-00083.</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16.	Ramponi F, Papps T, Edwards J. Successful Repair of Concomitant Acute Type A Aortic Dissection and Saddle Pulmonary Embolism. Aorta (Stamford). 2018 Feb;6(1):34-36. </a:t>
            </a:r>
            <a:r>
              <a:rPr lang="en-US" sz="500" kern="100" dirty="0" err="1">
                <a:effectLst/>
                <a:ea typeface="Calibri" panose="020F0502020204030204" pitchFamily="34" charset="0"/>
                <a:cs typeface="Times New Roman" panose="02020603050405020304" pitchFamily="18" charset="0"/>
              </a:rPr>
              <a:t>doi</a:t>
            </a:r>
            <a:r>
              <a:rPr lang="en-US" sz="500" kern="100" dirty="0">
                <a:effectLst/>
                <a:ea typeface="Calibri" panose="020F0502020204030204" pitchFamily="34" charset="0"/>
                <a:cs typeface="Times New Roman" panose="02020603050405020304" pitchFamily="18" charset="0"/>
              </a:rPr>
              <a:t>: 10.1055/s-0038-1639345.</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17.	</a:t>
            </a:r>
            <a:r>
              <a:rPr lang="en-US" sz="500" kern="100" dirty="0" err="1">
                <a:effectLst/>
                <a:ea typeface="Calibri" panose="020F0502020204030204" pitchFamily="34" charset="0"/>
                <a:cs typeface="Times New Roman" panose="02020603050405020304" pitchFamily="18" charset="0"/>
              </a:rPr>
              <a:t>Elmali</a:t>
            </a:r>
            <a:r>
              <a:rPr lang="en-US" sz="500" kern="100" dirty="0">
                <a:effectLst/>
                <a:ea typeface="Calibri" panose="020F0502020204030204" pitchFamily="34" charset="0"/>
                <a:cs typeface="Times New Roman" panose="02020603050405020304" pitchFamily="18" charset="0"/>
              </a:rPr>
              <a:t> M, </a:t>
            </a:r>
            <a:r>
              <a:rPr lang="en-US" sz="500" kern="100" dirty="0" err="1">
                <a:effectLst/>
                <a:ea typeface="Calibri" panose="020F0502020204030204" pitchFamily="34" charset="0"/>
                <a:cs typeface="Times New Roman" panose="02020603050405020304" pitchFamily="18" charset="0"/>
              </a:rPr>
              <a:t>Gulel</a:t>
            </a:r>
            <a:r>
              <a:rPr lang="en-US" sz="500" kern="100" dirty="0">
                <a:effectLst/>
                <a:ea typeface="Calibri" panose="020F0502020204030204" pitchFamily="34" charset="0"/>
                <a:cs typeface="Times New Roman" panose="02020603050405020304" pitchFamily="18" charset="0"/>
              </a:rPr>
              <a:t> O, </a:t>
            </a:r>
            <a:r>
              <a:rPr lang="en-US" sz="500" kern="100" dirty="0" err="1">
                <a:effectLst/>
                <a:ea typeface="Calibri" panose="020F0502020204030204" pitchFamily="34" charset="0"/>
                <a:cs typeface="Times New Roman" panose="02020603050405020304" pitchFamily="18" charset="0"/>
              </a:rPr>
              <a:t>Bahcivan</a:t>
            </a:r>
            <a:r>
              <a:rPr lang="en-US" sz="500" kern="100" dirty="0">
                <a:effectLst/>
                <a:ea typeface="Calibri" panose="020F0502020204030204" pitchFamily="34" charset="0"/>
                <a:cs typeface="Times New Roman" panose="02020603050405020304" pitchFamily="18" charset="0"/>
              </a:rPr>
              <a:t> M. Coexistence of pulmonary embolism, aortic dissection, and persistent left superior vena cava in the same patient. J Cardiovasc Med (Hagerstown). 2008 Nov;9(11):1180-1. </a:t>
            </a:r>
            <a:r>
              <a:rPr lang="en-US" sz="500" kern="100" dirty="0" err="1">
                <a:effectLst/>
                <a:ea typeface="Calibri" panose="020F0502020204030204" pitchFamily="34" charset="0"/>
                <a:cs typeface="Times New Roman" panose="02020603050405020304" pitchFamily="18" charset="0"/>
              </a:rPr>
              <a:t>doi</a:t>
            </a:r>
            <a:r>
              <a:rPr lang="en-US" sz="500" kern="100" dirty="0">
                <a:effectLst/>
                <a:ea typeface="Calibri" panose="020F0502020204030204" pitchFamily="34" charset="0"/>
                <a:cs typeface="Times New Roman" panose="02020603050405020304" pitchFamily="18" charset="0"/>
              </a:rPr>
              <a:t>: 10.2459/JCM.0b013e32830ce51e.</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18.	Herrera RN, </a:t>
            </a:r>
            <a:r>
              <a:rPr lang="en-US" sz="500" kern="100" dirty="0" err="1">
                <a:effectLst/>
                <a:ea typeface="Calibri" panose="020F0502020204030204" pitchFamily="34" charset="0"/>
                <a:cs typeface="Times New Roman" panose="02020603050405020304" pitchFamily="18" charset="0"/>
              </a:rPr>
              <a:t>Miotti</a:t>
            </a:r>
            <a:r>
              <a:rPr lang="en-US" sz="500" kern="100" dirty="0">
                <a:effectLst/>
                <a:ea typeface="Calibri" panose="020F0502020204030204" pitchFamily="34" charset="0"/>
                <a:cs typeface="Times New Roman" panose="02020603050405020304" pitchFamily="18" charset="0"/>
              </a:rPr>
              <a:t> JA, Pereyra AS, Lobo MV, Ibarra MT, Tomé Guzmán AF. </a:t>
            </a:r>
            <a:r>
              <a:rPr lang="en-US" sz="500" kern="100" dirty="0" err="1">
                <a:effectLst/>
                <a:ea typeface="Calibri" panose="020F0502020204030204" pitchFamily="34" charset="0"/>
                <a:cs typeface="Times New Roman" panose="02020603050405020304" pitchFamily="18" charset="0"/>
              </a:rPr>
              <a:t>Síndrome</a:t>
            </a:r>
            <a:r>
              <a:rPr lang="en-US" sz="500" kern="100" dirty="0">
                <a:effectLst/>
                <a:ea typeface="Calibri" panose="020F0502020204030204" pitchFamily="34" charset="0"/>
                <a:cs typeface="Times New Roman" panose="02020603050405020304" pitchFamily="18" charset="0"/>
              </a:rPr>
              <a:t> de Marfan con </a:t>
            </a:r>
            <a:r>
              <a:rPr lang="en-US" sz="500" kern="100" dirty="0" err="1">
                <a:effectLst/>
                <a:ea typeface="Calibri" panose="020F0502020204030204" pitchFamily="34" charset="0"/>
                <a:cs typeface="Times New Roman" panose="02020603050405020304" pitchFamily="18" charset="0"/>
              </a:rPr>
              <a:t>disección</a:t>
            </a:r>
            <a:r>
              <a:rPr lang="en-US" sz="500" kern="100" dirty="0">
                <a:effectLst/>
                <a:ea typeface="Calibri" panose="020F0502020204030204" pitchFamily="34" charset="0"/>
                <a:cs typeface="Times New Roman" panose="02020603050405020304" pitchFamily="18" charset="0"/>
              </a:rPr>
              <a:t> </a:t>
            </a:r>
            <a:r>
              <a:rPr lang="en-US" sz="500" kern="100" dirty="0" err="1">
                <a:effectLst/>
                <a:ea typeface="Calibri" panose="020F0502020204030204" pitchFamily="34" charset="0"/>
                <a:cs typeface="Times New Roman" panose="02020603050405020304" pitchFamily="18" charset="0"/>
              </a:rPr>
              <a:t>aórtica</a:t>
            </a:r>
            <a:r>
              <a:rPr lang="en-US" sz="500" kern="100" dirty="0">
                <a:effectLst/>
                <a:ea typeface="Calibri" panose="020F0502020204030204" pitchFamily="34" charset="0"/>
                <a:cs typeface="Times New Roman" panose="02020603050405020304" pitchFamily="18" charset="0"/>
              </a:rPr>
              <a:t> </a:t>
            </a:r>
            <a:r>
              <a:rPr lang="en-US" sz="500" kern="100" dirty="0" err="1">
                <a:effectLst/>
                <a:ea typeface="Calibri" panose="020F0502020204030204" pitchFamily="34" charset="0"/>
                <a:cs typeface="Times New Roman" panose="02020603050405020304" pitchFamily="18" charset="0"/>
              </a:rPr>
              <a:t>asociada</a:t>
            </a:r>
            <a:r>
              <a:rPr lang="en-US" sz="500" kern="100" dirty="0">
                <a:effectLst/>
                <a:ea typeface="Calibri" panose="020F0502020204030204" pitchFamily="34" charset="0"/>
                <a:cs typeface="Times New Roman" panose="02020603050405020304" pitchFamily="18" charset="0"/>
              </a:rPr>
              <a:t> a </a:t>
            </a:r>
            <a:r>
              <a:rPr lang="en-US" sz="500" kern="100" dirty="0" err="1">
                <a:effectLst/>
                <a:ea typeface="Calibri" panose="020F0502020204030204" pitchFamily="34" charset="0"/>
                <a:cs typeface="Times New Roman" panose="02020603050405020304" pitchFamily="18" charset="0"/>
              </a:rPr>
              <a:t>tromboembolismo</a:t>
            </a:r>
            <a:r>
              <a:rPr lang="en-US" sz="500" kern="100" dirty="0">
                <a:effectLst/>
                <a:ea typeface="Calibri" panose="020F0502020204030204" pitchFamily="34" charset="0"/>
                <a:cs typeface="Times New Roman" panose="02020603050405020304" pitchFamily="18" charset="0"/>
              </a:rPr>
              <a:t> </a:t>
            </a:r>
            <a:r>
              <a:rPr lang="en-US" sz="500" kern="100" dirty="0" err="1">
                <a:effectLst/>
                <a:ea typeface="Calibri" panose="020F0502020204030204" pitchFamily="34" charset="0"/>
                <a:cs typeface="Times New Roman" panose="02020603050405020304" pitchFamily="18" charset="0"/>
              </a:rPr>
              <a:t>venoso</a:t>
            </a:r>
            <a:r>
              <a:rPr lang="en-US" sz="500" kern="100" dirty="0">
                <a:effectLst/>
                <a:ea typeface="Calibri" panose="020F0502020204030204" pitchFamily="34" charset="0"/>
                <a:cs typeface="Times New Roman" panose="02020603050405020304" pitchFamily="18" charset="0"/>
              </a:rPr>
              <a:t> e </a:t>
            </a:r>
            <a:r>
              <a:rPr lang="en-US" sz="500" kern="100" dirty="0" err="1">
                <a:effectLst/>
                <a:ea typeface="Calibri" panose="020F0502020204030204" pitchFamily="34" charset="0"/>
                <a:cs typeface="Times New Roman" panose="02020603050405020304" pitchFamily="18" charset="0"/>
              </a:rPr>
              <a:t>hiperhomocisteinemia</a:t>
            </a:r>
            <a:r>
              <a:rPr lang="en-US" sz="500" kern="100" dirty="0">
                <a:effectLst/>
                <a:ea typeface="Calibri" panose="020F0502020204030204" pitchFamily="34" charset="0"/>
                <a:cs typeface="Times New Roman" panose="02020603050405020304" pitchFamily="18" charset="0"/>
              </a:rPr>
              <a:t> [Marfan syndrome associated with aortic dissection, venous thromboembolism and </a:t>
            </a:r>
            <a:r>
              <a:rPr lang="en-US" sz="500" kern="100" dirty="0" err="1">
                <a:effectLst/>
                <a:ea typeface="Calibri" panose="020F0502020204030204" pitchFamily="34" charset="0"/>
                <a:cs typeface="Times New Roman" panose="02020603050405020304" pitchFamily="18" charset="0"/>
              </a:rPr>
              <a:t>hyperhomocysteinemia</a:t>
            </a:r>
            <a:r>
              <a:rPr lang="en-US" sz="500" kern="100" dirty="0">
                <a:effectLst/>
                <a:ea typeface="Calibri" panose="020F0502020204030204" pitchFamily="34" charset="0"/>
                <a:cs typeface="Times New Roman" panose="02020603050405020304" pitchFamily="18" charset="0"/>
              </a:rPr>
              <a:t>]. Medicina (B Aires). 2012;72(6):478-80.</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19.	</a:t>
            </a:r>
            <a:r>
              <a:rPr lang="en-US" sz="500" kern="100" dirty="0" err="1">
                <a:effectLst/>
                <a:ea typeface="Calibri" panose="020F0502020204030204" pitchFamily="34" charset="0"/>
                <a:cs typeface="Times New Roman" panose="02020603050405020304" pitchFamily="18" charset="0"/>
              </a:rPr>
              <a:t>Tiemtoré</a:t>
            </a:r>
            <a:r>
              <a:rPr lang="en-US" sz="500" kern="100" dirty="0">
                <a:effectLst/>
                <a:ea typeface="Calibri" panose="020F0502020204030204" pitchFamily="34" charset="0"/>
                <a:cs typeface="Times New Roman" panose="02020603050405020304" pitchFamily="18" charset="0"/>
              </a:rPr>
              <a:t>-Kambou BM, Koama A, Kontogom S, </a:t>
            </a:r>
            <a:r>
              <a:rPr lang="en-US" sz="500" kern="100" dirty="0" err="1">
                <a:effectLst/>
                <a:ea typeface="Calibri" panose="020F0502020204030204" pitchFamily="34" charset="0"/>
                <a:cs typeface="Times New Roman" panose="02020603050405020304" pitchFamily="18" charset="0"/>
              </a:rPr>
              <a:t>Zabsonré</a:t>
            </a:r>
            <a:r>
              <a:rPr lang="en-US" sz="500" kern="100" dirty="0">
                <a:effectLst/>
                <a:ea typeface="Calibri" panose="020F0502020204030204" pitchFamily="34" charset="0"/>
                <a:cs typeface="Times New Roman" panose="02020603050405020304" pitchFamily="18" charset="0"/>
              </a:rPr>
              <a:t>/</a:t>
            </a:r>
            <a:r>
              <a:rPr lang="en-US" sz="500" kern="100" dirty="0" err="1">
                <a:effectLst/>
                <a:ea typeface="Calibri" panose="020F0502020204030204" pitchFamily="34" charset="0"/>
                <a:cs typeface="Times New Roman" panose="02020603050405020304" pitchFamily="18" charset="0"/>
              </a:rPr>
              <a:t>Tiendrébéogo</a:t>
            </a:r>
            <a:r>
              <a:rPr lang="en-US" sz="500" kern="100" dirty="0">
                <a:effectLst/>
                <a:ea typeface="Calibri" panose="020F0502020204030204" pitchFamily="34" charset="0"/>
                <a:cs typeface="Times New Roman" panose="02020603050405020304" pitchFamily="18" charset="0"/>
              </a:rPr>
              <a:t> J, Bayala D, </a:t>
            </a:r>
            <a:r>
              <a:rPr lang="en-US" sz="500" kern="100" dirty="0" err="1">
                <a:effectLst/>
                <a:ea typeface="Calibri" panose="020F0502020204030204" pitchFamily="34" charset="0"/>
                <a:cs typeface="Times New Roman" panose="02020603050405020304" pitchFamily="18" charset="0"/>
              </a:rPr>
              <a:t>Ndé</a:t>
            </a:r>
            <a:r>
              <a:rPr lang="en-US" sz="500" kern="100" dirty="0">
                <a:effectLst/>
                <a:ea typeface="Calibri" panose="020F0502020204030204" pitchFamily="34" charset="0"/>
                <a:cs typeface="Times New Roman" panose="02020603050405020304" pitchFamily="18" charset="0"/>
              </a:rPr>
              <a:t>/Ouédraogo NA, Zanga M, Napon AM, Diallo O, Lougue-Sorgho C, Cissé R. Aortic dissection-Pulmonary embolism association: A therapeutic dilemma. </a:t>
            </a:r>
            <a:r>
              <a:rPr lang="en-US" sz="500" kern="100" dirty="0" err="1">
                <a:effectLst/>
                <a:ea typeface="Calibri" panose="020F0502020204030204" pitchFamily="34" charset="0"/>
                <a:cs typeface="Times New Roman" panose="02020603050405020304" pitchFamily="18" charset="0"/>
              </a:rPr>
              <a:t>Radiol</a:t>
            </a:r>
            <a:r>
              <a:rPr lang="en-US" sz="500" kern="100" dirty="0">
                <a:effectLst/>
                <a:ea typeface="Calibri" panose="020F0502020204030204" pitchFamily="34" charset="0"/>
                <a:cs typeface="Times New Roman" panose="02020603050405020304" pitchFamily="18" charset="0"/>
              </a:rPr>
              <a:t> Case Rep. 2022 Jun 3;17(8):2779-2783. </a:t>
            </a:r>
            <a:r>
              <a:rPr lang="en-US" sz="500" kern="100" dirty="0" err="1">
                <a:effectLst/>
                <a:ea typeface="Calibri" panose="020F0502020204030204" pitchFamily="34" charset="0"/>
                <a:cs typeface="Times New Roman" panose="02020603050405020304" pitchFamily="18" charset="0"/>
              </a:rPr>
              <a:t>doi</a:t>
            </a:r>
            <a:r>
              <a:rPr lang="en-US" sz="500" kern="100" dirty="0">
                <a:effectLst/>
                <a:ea typeface="Calibri" panose="020F0502020204030204" pitchFamily="34" charset="0"/>
                <a:cs typeface="Times New Roman" panose="02020603050405020304" pitchFamily="18" charset="0"/>
              </a:rPr>
              <a:t>: 10.1016/j.radcr.2022.04.045.</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20.	</a:t>
            </a:r>
            <a:r>
              <a:rPr lang="en-US" sz="500" kern="100" dirty="0" err="1">
                <a:effectLst/>
                <a:ea typeface="Calibri" panose="020F0502020204030204" pitchFamily="34" charset="0"/>
                <a:cs typeface="Times New Roman" panose="02020603050405020304" pitchFamily="18" charset="0"/>
              </a:rPr>
              <a:t>Chaulagai</a:t>
            </a:r>
            <a:r>
              <a:rPr lang="en-US" sz="500" kern="100" dirty="0">
                <a:effectLst/>
                <a:ea typeface="Calibri" panose="020F0502020204030204" pitchFamily="34" charset="0"/>
                <a:cs typeface="Times New Roman" panose="02020603050405020304" pitchFamily="18" charset="0"/>
              </a:rPr>
              <a:t> B, Acharya D, Poudel S, Puri P. Simultaneous Aortic Dissection and Pulmonary Embolism: A Therapeutic Dilemma. </a:t>
            </a:r>
            <a:r>
              <a:rPr lang="en-US" sz="500" kern="100" dirty="0" err="1">
                <a:effectLst/>
                <a:ea typeface="Calibri" panose="020F0502020204030204" pitchFamily="34" charset="0"/>
                <a:cs typeface="Times New Roman" panose="02020603050405020304" pitchFamily="18" charset="0"/>
              </a:rPr>
              <a:t>Cureus</a:t>
            </a:r>
            <a:r>
              <a:rPr lang="en-US" sz="500" kern="100" dirty="0">
                <a:effectLst/>
                <a:ea typeface="Calibri" panose="020F0502020204030204" pitchFamily="34" charset="0"/>
                <a:cs typeface="Times New Roman" panose="02020603050405020304" pitchFamily="18" charset="0"/>
              </a:rPr>
              <a:t>. 2021 Jan 28;13(1):e12952. </a:t>
            </a:r>
            <a:r>
              <a:rPr lang="en-US" sz="500" kern="100" dirty="0" err="1">
                <a:effectLst/>
                <a:ea typeface="Calibri" panose="020F0502020204030204" pitchFamily="34" charset="0"/>
                <a:cs typeface="Times New Roman" panose="02020603050405020304" pitchFamily="18" charset="0"/>
              </a:rPr>
              <a:t>doi</a:t>
            </a:r>
            <a:r>
              <a:rPr lang="en-US" sz="500" kern="100" dirty="0">
                <a:effectLst/>
                <a:ea typeface="Calibri" panose="020F0502020204030204" pitchFamily="34" charset="0"/>
                <a:cs typeface="Times New Roman" panose="02020603050405020304" pitchFamily="18" charset="0"/>
              </a:rPr>
              <a:t>: 10.7759/cureus.12952.</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21.	Chen XG, Shi SY, Ye YY, Wang H, Yao WF, Hu L. Successful treatment of aortic dissection with pulmonary embolism: A case report. World J Clin Cases. 2022 Jun 6;10(16):5394-5399. </a:t>
            </a:r>
            <a:r>
              <a:rPr lang="en-US" sz="500" kern="100" dirty="0" err="1">
                <a:effectLst/>
                <a:ea typeface="Calibri" panose="020F0502020204030204" pitchFamily="34" charset="0"/>
                <a:cs typeface="Times New Roman" panose="02020603050405020304" pitchFamily="18" charset="0"/>
              </a:rPr>
              <a:t>doi</a:t>
            </a:r>
            <a:r>
              <a:rPr lang="en-US" sz="500" kern="100" dirty="0">
                <a:effectLst/>
                <a:ea typeface="Calibri" panose="020F0502020204030204" pitchFamily="34" charset="0"/>
                <a:cs typeface="Times New Roman" panose="02020603050405020304" pitchFamily="18" charset="0"/>
              </a:rPr>
              <a:t>: 10.12998/wjcc.v10.i16.5394. </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22.	Chai DZ, Zhang HY, Zhang F. Pulmonary Embolism and Stanford Type B Aortic Dissection in the Same Patient. J </a:t>
            </a:r>
            <a:r>
              <a:rPr lang="en-US" sz="500" kern="100" dirty="0" err="1">
                <a:effectLst/>
                <a:ea typeface="Calibri" panose="020F0502020204030204" pitchFamily="34" charset="0"/>
                <a:cs typeface="Times New Roman" panose="02020603050405020304" pitchFamily="18" charset="0"/>
              </a:rPr>
              <a:t>Vasc</a:t>
            </a:r>
            <a:r>
              <a:rPr lang="en-US" sz="500" kern="100" dirty="0">
                <a:effectLst/>
                <a:ea typeface="Calibri" panose="020F0502020204030204" pitchFamily="34" charset="0"/>
                <a:cs typeface="Times New Roman" panose="02020603050405020304" pitchFamily="18" charset="0"/>
              </a:rPr>
              <a:t> Med Surg 2015, 3: 226. doi:10.4172/2329-6925.1000226.</a:t>
            </a:r>
          </a:p>
          <a:p>
            <a:pPr marL="0" lvl="0" indent="0" algn="just">
              <a:lnSpc>
                <a:spcPct val="150000"/>
              </a:lnSpc>
              <a:buNone/>
              <a:tabLst>
                <a:tab pos="179388" algn="l"/>
              </a:tabLst>
            </a:pPr>
            <a:r>
              <a:rPr lang="en-US" sz="500" kern="100" dirty="0">
                <a:effectLst/>
                <a:ea typeface="Calibri" panose="020F0502020204030204" pitchFamily="34" charset="0"/>
                <a:cs typeface="Times New Roman" panose="02020603050405020304" pitchFamily="18" charset="0"/>
              </a:rPr>
              <a:t>23.	Lee HY, Song IS, Yoo SM, Rho JY, Moon JY, Kim IJ, Lim SW, Sung JH, Cha DH, White CS. Rarity of isolated pulmonary embolism and acute aortic syndrome occurring outside of the field of view of dedicated coronary CT angiography. Acta </a:t>
            </a:r>
            <a:r>
              <a:rPr lang="en-US" sz="500" kern="100" dirty="0" err="1">
                <a:effectLst/>
                <a:ea typeface="Calibri" panose="020F0502020204030204" pitchFamily="34" charset="0"/>
                <a:cs typeface="Times New Roman" panose="02020603050405020304" pitchFamily="18" charset="0"/>
              </a:rPr>
              <a:t>Radiol</a:t>
            </a:r>
            <a:r>
              <a:rPr lang="en-US" sz="500" kern="100" dirty="0">
                <a:effectLst/>
                <a:ea typeface="Calibri" panose="020F0502020204030204" pitchFamily="34" charset="0"/>
                <a:cs typeface="Times New Roman" panose="02020603050405020304" pitchFamily="18" charset="0"/>
              </a:rPr>
              <a:t>. 2011 May 1;52(4):378-84. </a:t>
            </a:r>
            <a:r>
              <a:rPr lang="en-US" sz="500" kern="100" dirty="0" err="1">
                <a:effectLst/>
                <a:ea typeface="Calibri" panose="020F0502020204030204" pitchFamily="34" charset="0"/>
                <a:cs typeface="Times New Roman" panose="02020603050405020304" pitchFamily="18" charset="0"/>
              </a:rPr>
              <a:t>doi</a:t>
            </a:r>
            <a:r>
              <a:rPr lang="en-US" sz="500" kern="100" dirty="0">
                <a:effectLst/>
                <a:ea typeface="Calibri" panose="020F0502020204030204" pitchFamily="34" charset="0"/>
                <a:cs typeface="Times New Roman" panose="02020603050405020304" pitchFamily="18" charset="0"/>
              </a:rPr>
              <a:t>: 10.1258/ar.2011.100361. </a:t>
            </a:r>
          </a:p>
        </p:txBody>
      </p:sp>
      <p:sp>
        <p:nvSpPr>
          <p:cNvPr id="4" name="Нижний колонтитул 4">
            <a:extLst>
              <a:ext uri="{FF2B5EF4-FFF2-40B4-BE49-F238E27FC236}">
                <a16:creationId xmlns:a16="http://schemas.microsoft.com/office/drawing/2014/main" id="{EFACF90B-A380-180F-B5E1-800C9276329C}"/>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Гаврилов Ю. В., Мануйлова О. О., Мелехов А. В., </a:t>
            </a:r>
            <a:r>
              <a:rPr lang="ru-RU" sz="900" dirty="0" err="1"/>
              <a:t>Мишутченко</a:t>
            </a:r>
            <a:r>
              <a:rPr lang="ru-RU" sz="900" dirty="0"/>
              <a:t> О. П., Никитин И. Г., Петренко Н. В., Саликов А. В., </a:t>
            </a:r>
            <a:r>
              <a:rPr lang="ru-RU" sz="900" dirty="0" err="1"/>
              <a:t>Суряхин</a:t>
            </a:r>
            <a:r>
              <a:rPr lang="ru-RU" sz="900" dirty="0"/>
              <a:t> В. С., Тевосян А. Г. Расслоение аорты и тромбоэмболия легочной артерии: фатальное сочетание. Клинический случай. Российский кардиологический журнал. 2025;30(5S):6082. </a:t>
            </a:r>
            <a:r>
              <a:rPr lang="ru-RU" sz="900" dirty="0" err="1"/>
              <a:t>doi</a:t>
            </a:r>
            <a:r>
              <a:rPr lang="ru-RU" sz="900" dirty="0"/>
              <a:t>: 10.15829/1560-4071-2025-6082. EDN VQTEDK</a:t>
            </a:r>
          </a:p>
        </p:txBody>
      </p:sp>
    </p:spTree>
    <p:extLst>
      <p:ext uri="{BB962C8B-B14F-4D97-AF65-F5344CB8AC3E}">
        <p14:creationId xmlns:p14="http://schemas.microsoft.com/office/powerpoint/2010/main" val="3910255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LIENTS\Kardiologi\2021_March\RKO-rus-goriz.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770" b="12591"/>
          <a:stretch/>
        </p:blipFill>
        <p:spPr bwMode="auto">
          <a:xfrm>
            <a:off x="1547663" y="2212504"/>
            <a:ext cx="1944216" cy="622202"/>
          </a:xfrm>
          <a:prstGeom prst="rect">
            <a:avLst/>
          </a:prstGeom>
          <a:noFill/>
          <a:extLst>
            <a:ext uri="{909E8E84-426E-40DD-AFC4-6F175D3DCCD1}">
              <a14:hiddenFill xmlns:a14="http://schemas.microsoft.com/office/drawing/2010/main">
                <a:solidFill>
                  <a:srgbClr val="FFFFFF"/>
                </a:solidFill>
              </a14:hiddenFill>
            </a:ext>
          </a:extLst>
        </p:spPr>
      </p:pic>
      <p:sp>
        <p:nvSpPr>
          <p:cNvPr id="5" name="Полилиния 4"/>
          <p:cNvSpPr/>
          <p:nvPr/>
        </p:nvSpPr>
        <p:spPr>
          <a:xfrm>
            <a:off x="3343276" y="2129905"/>
            <a:ext cx="5800725" cy="787400"/>
          </a:xfrm>
          <a:custGeom>
            <a:avLst/>
            <a:gdLst>
              <a:gd name="connsiteX0" fmla="*/ 50800 w 5803900"/>
              <a:gd name="connsiteY0" fmla="*/ 0 h 787400"/>
              <a:gd name="connsiteX1" fmla="*/ 5803900 w 5803900"/>
              <a:gd name="connsiteY1" fmla="*/ 0 h 787400"/>
              <a:gd name="connsiteX2" fmla="*/ 5803900 w 5803900"/>
              <a:gd name="connsiteY2" fmla="*/ 787400 h 787400"/>
              <a:gd name="connsiteX3" fmla="*/ 25400 w 5803900"/>
              <a:gd name="connsiteY3" fmla="*/ 787400 h 787400"/>
              <a:gd name="connsiteX4" fmla="*/ 393700 w 5803900"/>
              <a:gd name="connsiteY4" fmla="*/ 419100 h 787400"/>
              <a:gd name="connsiteX5" fmla="*/ 0 w 5803900"/>
              <a:gd name="connsiteY5" fmla="*/ 25400 h 787400"/>
              <a:gd name="connsiteX6" fmla="*/ 50800 w 5803900"/>
              <a:gd name="connsiteY6" fmla="*/ 0 h 787400"/>
              <a:gd name="connsiteX0" fmla="*/ 25400 w 5778500"/>
              <a:gd name="connsiteY0" fmla="*/ 0 h 787400"/>
              <a:gd name="connsiteX1" fmla="*/ 5778500 w 5778500"/>
              <a:gd name="connsiteY1" fmla="*/ 0 h 787400"/>
              <a:gd name="connsiteX2" fmla="*/ 5778500 w 5778500"/>
              <a:gd name="connsiteY2" fmla="*/ 787400 h 787400"/>
              <a:gd name="connsiteX3" fmla="*/ 0 w 5778500"/>
              <a:gd name="connsiteY3" fmla="*/ 787400 h 787400"/>
              <a:gd name="connsiteX4" fmla="*/ 368300 w 5778500"/>
              <a:gd name="connsiteY4" fmla="*/ 419100 h 787400"/>
              <a:gd name="connsiteX5" fmla="*/ 26988 w 5778500"/>
              <a:gd name="connsiteY5" fmla="*/ 215900 h 787400"/>
              <a:gd name="connsiteX6" fmla="*/ 25400 w 5778500"/>
              <a:gd name="connsiteY6" fmla="*/ 0 h 787400"/>
              <a:gd name="connsiteX0" fmla="*/ 25400 w 5778500"/>
              <a:gd name="connsiteY0" fmla="*/ 0 h 787400"/>
              <a:gd name="connsiteX1" fmla="*/ 5778500 w 5778500"/>
              <a:gd name="connsiteY1" fmla="*/ 0 h 787400"/>
              <a:gd name="connsiteX2" fmla="*/ 5778500 w 5778500"/>
              <a:gd name="connsiteY2" fmla="*/ 787400 h 787400"/>
              <a:gd name="connsiteX3" fmla="*/ 0 w 5778500"/>
              <a:gd name="connsiteY3" fmla="*/ 787400 h 787400"/>
              <a:gd name="connsiteX4" fmla="*/ 368300 w 5778500"/>
              <a:gd name="connsiteY4" fmla="*/ 419100 h 787400"/>
              <a:gd name="connsiteX5" fmla="*/ 25400 w 5778500"/>
              <a:gd name="connsiteY5" fmla="*/ 0 h 787400"/>
              <a:gd name="connsiteX0" fmla="*/ 0 w 5800725"/>
              <a:gd name="connsiteY0" fmla="*/ 0 h 787400"/>
              <a:gd name="connsiteX1" fmla="*/ 5800725 w 5800725"/>
              <a:gd name="connsiteY1" fmla="*/ 0 h 787400"/>
              <a:gd name="connsiteX2" fmla="*/ 5800725 w 5800725"/>
              <a:gd name="connsiteY2" fmla="*/ 787400 h 787400"/>
              <a:gd name="connsiteX3" fmla="*/ 22225 w 5800725"/>
              <a:gd name="connsiteY3" fmla="*/ 787400 h 787400"/>
              <a:gd name="connsiteX4" fmla="*/ 390525 w 5800725"/>
              <a:gd name="connsiteY4" fmla="*/ 419100 h 787400"/>
              <a:gd name="connsiteX5" fmla="*/ 0 w 5800725"/>
              <a:gd name="connsiteY5" fmla="*/ 0 h 787400"/>
              <a:gd name="connsiteX0" fmla="*/ 0 w 5800725"/>
              <a:gd name="connsiteY0" fmla="*/ 0 h 787400"/>
              <a:gd name="connsiteX1" fmla="*/ 5800725 w 5800725"/>
              <a:gd name="connsiteY1" fmla="*/ 0 h 787400"/>
              <a:gd name="connsiteX2" fmla="*/ 5800725 w 5800725"/>
              <a:gd name="connsiteY2" fmla="*/ 787400 h 787400"/>
              <a:gd name="connsiteX3" fmla="*/ 22225 w 5800725"/>
              <a:gd name="connsiteY3" fmla="*/ 787400 h 787400"/>
              <a:gd name="connsiteX4" fmla="*/ 404812 w 5800725"/>
              <a:gd name="connsiteY4" fmla="*/ 390525 h 787400"/>
              <a:gd name="connsiteX5" fmla="*/ 0 w 5800725"/>
              <a:gd name="connsiteY5" fmla="*/ 0 h 787400"/>
              <a:gd name="connsiteX0" fmla="*/ 0 w 5800725"/>
              <a:gd name="connsiteY0" fmla="*/ 0 h 787400"/>
              <a:gd name="connsiteX1" fmla="*/ 5800725 w 5800725"/>
              <a:gd name="connsiteY1" fmla="*/ 0 h 787400"/>
              <a:gd name="connsiteX2" fmla="*/ 5800725 w 5800725"/>
              <a:gd name="connsiteY2" fmla="*/ 787400 h 787400"/>
              <a:gd name="connsiteX3" fmla="*/ 22225 w 5800725"/>
              <a:gd name="connsiteY3" fmla="*/ 787400 h 787400"/>
              <a:gd name="connsiteX4" fmla="*/ 366712 w 5800725"/>
              <a:gd name="connsiteY4" fmla="*/ 381000 h 787400"/>
              <a:gd name="connsiteX5" fmla="*/ 0 w 5800725"/>
              <a:gd name="connsiteY5" fmla="*/ 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0725" h="787400">
                <a:moveTo>
                  <a:pt x="0" y="0"/>
                </a:moveTo>
                <a:lnTo>
                  <a:pt x="5800725" y="0"/>
                </a:lnTo>
                <a:lnTo>
                  <a:pt x="5800725" y="787400"/>
                </a:lnTo>
                <a:lnTo>
                  <a:pt x="22225" y="787400"/>
                </a:lnTo>
                <a:lnTo>
                  <a:pt x="366712" y="381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851920" y="2235990"/>
            <a:ext cx="4680520" cy="584775"/>
          </a:xfrm>
          <a:prstGeom prst="rect">
            <a:avLst/>
          </a:prstGeom>
          <a:noFill/>
        </p:spPr>
        <p:txBody>
          <a:bodyPr wrap="square" rtlCol="0">
            <a:spAutoFit/>
          </a:bodyPr>
          <a:lstStyle/>
          <a:p>
            <a:r>
              <a:rPr lang="ru-RU" sz="3200" dirty="0">
                <a:solidFill>
                  <a:schemeClr val="bg1"/>
                </a:solidFill>
              </a:rPr>
              <a:t>Спасибо  за  внимание!</a:t>
            </a:r>
          </a:p>
        </p:txBody>
      </p:sp>
      <p:sp>
        <p:nvSpPr>
          <p:cNvPr id="2" name="Номер слайда 1"/>
          <p:cNvSpPr>
            <a:spLocks noGrp="1"/>
          </p:cNvSpPr>
          <p:nvPr>
            <p:ph type="sldNum" sz="quarter" idx="12"/>
          </p:nvPr>
        </p:nvSpPr>
        <p:spPr/>
        <p:txBody>
          <a:bodyPr/>
          <a:lstStyle/>
          <a:p>
            <a:fld id="{77B8531D-DCB1-4EDB-9A81-12E238DBCF35}" type="slidenum">
              <a:rPr lang="ru-RU" smtClean="0"/>
              <a:t>17</a:t>
            </a:fld>
            <a:endParaRPr lang="ru-RU"/>
          </a:p>
        </p:txBody>
      </p:sp>
      <p:sp>
        <p:nvSpPr>
          <p:cNvPr id="7" name="Text Placeholder 3"/>
          <p:cNvSpPr>
            <a:spLocks noGrp="1"/>
          </p:cNvSpPr>
          <p:nvPr/>
        </p:nvSpPr>
        <p:spPr>
          <a:xfrm>
            <a:off x="5800328" y="4678207"/>
            <a:ext cx="2880320" cy="360363"/>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1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ru-RU" sz="1000" dirty="0">
                <a:solidFill>
                  <a:schemeClr val="tx1">
                    <a:lumMod val="50000"/>
                    <a:lumOff val="50000"/>
                  </a:schemeClr>
                </a:solidFill>
              </a:rPr>
              <a:t>Российский кардиологический журнал</a:t>
            </a:r>
            <a:endParaRPr lang="en-GB" sz="1000" dirty="0">
              <a:solidFill>
                <a:schemeClr val="tx1">
                  <a:lumMod val="50000"/>
                  <a:lumOff val="50000"/>
                </a:schemeClr>
              </a:solidFill>
            </a:endParaRPr>
          </a:p>
        </p:txBody>
      </p:sp>
    </p:spTree>
    <p:extLst>
      <p:ext uri="{BB962C8B-B14F-4D97-AF65-F5344CB8AC3E}">
        <p14:creationId xmlns:p14="http://schemas.microsoft.com/office/powerpoint/2010/main" val="353720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itle 1"/>
          <p:cNvSpPr>
            <a:spLocks noGrp="1"/>
          </p:cNvSpPr>
          <p:nvPr>
            <p:ph type="title"/>
          </p:nvPr>
        </p:nvSpPr>
        <p:spPr>
          <a:xfrm>
            <a:off x="539552" y="102394"/>
            <a:ext cx="4176464" cy="400110"/>
          </a:xfrm>
        </p:spPr>
        <p:txBody>
          <a:bodyPr wrap="square" anchor="t">
            <a:spAutoFit/>
          </a:bodyPr>
          <a:lstStyle/>
          <a:p>
            <a:pPr algn="l"/>
            <a:r>
              <a:rPr lang="ru-RU" sz="2000" b="1" dirty="0">
                <a:solidFill>
                  <a:srgbClr val="005DAC"/>
                </a:solidFill>
              </a:rPr>
              <a:t>ВВЕДЕНИЕ</a:t>
            </a:r>
            <a:endParaRPr lang="en-GB" sz="1800" b="1" dirty="0">
              <a:solidFill>
                <a:srgbClr val="005DAC"/>
              </a:solidFill>
            </a:endParaRPr>
          </a:p>
        </p:txBody>
      </p:sp>
      <p:sp>
        <p:nvSpPr>
          <p:cNvPr id="18" name="Прямоугольник 17"/>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5" name="Picture 3" descr="C:\CLIENTS\Kardiologi\2021_March\RKO-rus-goriz.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7B8531D-DCB1-4EDB-9A81-12E238DBCF35}" type="slidenum">
              <a:rPr lang="ru-RU" smtClean="0"/>
              <a:t>2</a:t>
            </a:fld>
            <a:endParaRPr lang="ru-RU" dirty="0"/>
          </a:p>
        </p:txBody>
      </p:sp>
      <p:sp>
        <p:nvSpPr>
          <p:cNvPr id="10" name="Нижний колонтитул 4"/>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Гаврилов Ю. В., Мануйлова О. О., Мелехов А. В., </a:t>
            </a:r>
            <a:r>
              <a:rPr lang="ru-RU" sz="900" dirty="0" err="1"/>
              <a:t>Мишутченко</a:t>
            </a:r>
            <a:r>
              <a:rPr lang="ru-RU" sz="900" dirty="0"/>
              <a:t> О. П., Никитин И. Г., Петренко Н. В., Саликов А. В., </a:t>
            </a:r>
            <a:r>
              <a:rPr lang="ru-RU" sz="900" dirty="0" err="1"/>
              <a:t>Суряхин</a:t>
            </a:r>
            <a:r>
              <a:rPr lang="ru-RU" sz="900" dirty="0"/>
              <a:t> В. С., Тевосян А. Г. Расслоение аорты и тромбоэмболия легочной артерии: фатальное сочетание. Клинический случай. Российский кардиологический журнал. 2025;30(5S):6082. </a:t>
            </a:r>
            <a:r>
              <a:rPr lang="ru-RU" sz="900" dirty="0" err="1"/>
              <a:t>doi</a:t>
            </a:r>
            <a:r>
              <a:rPr lang="ru-RU" sz="900" dirty="0"/>
              <a:t>: 10.15829/1560-4071-2025-6082. EDN VQTEDK</a:t>
            </a:r>
          </a:p>
        </p:txBody>
      </p:sp>
      <p:sp>
        <p:nvSpPr>
          <p:cNvPr id="11" name="Content Placeholder 4"/>
          <p:cNvSpPr>
            <a:spLocks noGrp="1"/>
          </p:cNvSpPr>
          <p:nvPr>
            <p:ph sz="quarter" idx="4294967295"/>
          </p:nvPr>
        </p:nvSpPr>
        <p:spPr>
          <a:xfrm>
            <a:off x="35496" y="559462"/>
            <a:ext cx="4643140" cy="4245774"/>
          </a:xfrm>
          <a:prstGeom prst="rect">
            <a:avLst/>
          </a:prstGeom>
        </p:spPr>
        <p:txBody>
          <a:bodyPr>
            <a:normAutofit lnSpcReduction="10000"/>
          </a:bodyPr>
          <a:lstStyle/>
          <a:p>
            <a:r>
              <a:rPr lang="ru-RU" sz="1400" dirty="0"/>
              <a:t>В клинических рекомендациях по ведению пациентов с тромбоэмболией легочной артерии (ТЭЛА) и острым аортальным синдромом (ОАС), включающим помимо расслоения аорты формирование интрамуральной гематомы, пенетрирующую аортальную язву и разрыв аорты, подчеркивается необходимость дифференциального диагноза между этими сердечно-сосудистыми катастрофами, которые могут проявляться болями в груди, одышкой, слабостью, гемодинамической нестабильностью, неврологическими симптомами [1,2]. Острое расслоение аорты в редких случаях может вести к легочным осложнениям (сдавлению легочной артерии (ЛА), формированию аортопульмонального свища, острому прорыву аорты в легкое с массивным кровохарканьем), что в экстренных ситуациях, в условиях ограниченного времени значительно затрудняет диагностику и определение лечебной тактики, принципиально отличающейся у пациентов с ТЭЛА и ОАС [3-8]. </a:t>
            </a:r>
          </a:p>
        </p:txBody>
      </p:sp>
      <p:sp>
        <p:nvSpPr>
          <p:cNvPr id="12" name="Content Placeholder 5"/>
          <p:cNvSpPr>
            <a:spLocks noGrp="1"/>
          </p:cNvSpPr>
          <p:nvPr>
            <p:ph sz="quarter" idx="4294967295"/>
          </p:nvPr>
        </p:nvSpPr>
        <p:spPr>
          <a:xfrm>
            <a:off x="4678636" y="559179"/>
            <a:ext cx="4429868" cy="4227071"/>
          </a:xfrm>
          <a:prstGeom prst="rect">
            <a:avLst/>
          </a:prstGeom>
        </p:spPr>
        <p:txBody>
          <a:bodyPr>
            <a:normAutofit/>
          </a:bodyPr>
          <a:lstStyle/>
          <a:p>
            <a:r>
              <a:rPr lang="ru-RU" sz="1400" dirty="0"/>
              <a:t>При этом публикации, описывающие одновременное развитие ТЭЛА и ОАС редки. Одна из первых статей, посвященных этому вопросу, опубликована только в 2003 г, что можно связывать с увеличением доступности современных визуализирующих методик, позволяющих диагностировать это сочетание у тяжелых пациентов [9]. Среди 163 пациентов, оперированных по поводу аневризмы восходящей аорты (без расслоения), только у одного пациента была выявлена сопутствующая ТЭЛА, однако в цитируемой работе нет сведений о времени развития ТЭЛА, ее тяжести и влиянии на судьбу пациента [10].</a:t>
            </a:r>
          </a:p>
          <a:p>
            <a:r>
              <a:rPr lang="ru-RU" sz="1400" dirty="0"/>
              <a:t>Приводим описание редкого случая прижизненной диагностики сочетания массивной ТЭЛА и расслоения аорты (тип I по Дебейки, тип А по Стэнфорду).</a:t>
            </a:r>
          </a:p>
          <a:p>
            <a:pPr marL="0" indent="0">
              <a:buNone/>
            </a:pPr>
            <a:endParaRPr lang="en-GB" sz="1400" dirty="0"/>
          </a:p>
        </p:txBody>
      </p:sp>
    </p:spTree>
    <p:extLst>
      <p:ext uri="{BB962C8B-B14F-4D97-AF65-F5344CB8AC3E}">
        <p14:creationId xmlns:p14="http://schemas.microsoft.com/office/powerpoint/2010/main" val="273087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77B8531D-DCB1-4EDB-9A81-12E238DBCF35}" type="slidenum">
              <a:rPr lang="ru-RU" smtClean="0"/>
              <a:t>3</a:t>
            </a:fld>
            <a:endParaRPr lang="ru-RU"/>
          </a:p>
        </p:txBody>
      </p:sp>
      <p:sp>
        <p:nvSpPr>
          <p:cNvPr id="11" name="Title 1"/>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br>
              <a:rPr lang="en-GB" sz="2000" b="1" dirty="0">
                <a:solidFill>
                  <a:srgbClr val="005DAC"/>
                </a:solidFill>
              </a:rPr>
            </a:br>
            <a:r>
              <a:rPr lang="ru-RU" sz="1800" b="1" dirty="0">
                <a:solidFill>
                  <a:srgbClr val="005DAC"/>
                </a:solidFill>
              </a:rPr>
              <a:t>История и результаты осмотра</a:t>
            </a:r>
            <a:endParaRPr lang="en-GB" sz="1800" b="1" dirty="0">
              <a:solidFill>
                <a:srgbClr val="005DAC"/>
              </a:solidFill>
            </a:endParaRPr>
          </a:p>
        </p:txBody>
      </p:sp>
      <p:sp>
        <p:nvSpPr>
          <p:cNvPr id="14" name="Content Placeholder 4"/>
          <p:cNvSpPr>
            <a:spLocks noGrp="1"/>
          </p:cNvSpPr>
          <p:nvPr>
            <p:ph sz="quarter" idx="4294967295"/>
          </p:nvPr>
        </p:nvSpPr>
        <p:spPr>
          <a:xfrm>
            <a:off x="0" y="1419622"/>
            <a:ext cx="9144000" cy="3253730"/>
          </a:xfrm>
          <a:prstGeom prst="rect">
            <a:avLst/>
          </a:prstGeom>
        </p:spPr>
        <p:txBody>
          <a:bodyPr>
            <a:normAutofit/>
          </a:bodyPr>
          <a:lstStyle/>
          <a:p>
            <a:r>
              <a:rPr lang="ru-RU" sz="1400" dirty="0"/>
              <a:t>Пациент М., 42 г 04.06.2024 доставлен бригадой скорой медицинской помощи в отделение реанимации и интенсивной терапии городской клинической больницы им.В.М.Буянова с подозрением на острый коронарный синдром без подъема сегмента ST, ТЭЛА. На догоспитальном этапе получил 250 мг ацетилсалициловой кислоты.</a:t>
            </a:r>
          </a:p>
          <a:p>
            <a:r>
              <a:rPr lang="ru-RU" sz="1400" dirty="0"/>
              <a:t>Известно, что в течение длительного времени страдает ожирением I </a:t>
            </a:r>
            <a:r>
              <a:rPr lang="ru-RU" sz="1400" dirty="0" err="1"/>
              <a:t>ст</a:t>
            </a:r>
            <a:r>
              <a:rPr lang="ru-RU" sz="1400" dirty="0"/>
              <a:t> (рост 186 см, масса тела 120 кг, индекс массы тела 34,7 кг/м2), умеренной артериальной гипертензией, гипотензивные средства не принимает. Ангинозные приступы отрицает. С 2002 года эпизоды артрита, купируемые нестероидными противовоспалительными препаратами. В 2023 установлен диагноз хроническая тофусная подагра, хронический подагрический артрит, деформирующий </a:t>
            </a:r>
            <a:r>
              <a:rPr lang="ru-RU" sz="1400" dirty="0" err="1"/>
              <a:t>полиостеоартроз</a:t>
            </a:r>
            <a:r>
              <a:rPr lang="ru-RU" sz="1400" dirty="0"/>
              <a:t>, получал аллопуринол, колхицин.</a:t>
            </a:r>
          </a:p>
        </p:txBody>
      </p:sp>
      <p:sp>
        <p:nvSpPr>
          <p:cNvPr id="4" name="Нижний колонтитул 4">
            <a:extLst>
              <a:ext uri="{FF2B5EF4-FFF2-40B4-BE49-F238E27FC236}">
                <a16:creationId xmlns:a16="http://schemas.microsoft.com/office/drawing/2014/main" id="{1DE1F50E-C273-1110-2897-36A02EC2C7CD}"/>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Гаврилов Ю. В., Мануйлова О. О., Мелехов А. В., </a:t>
            </a:r>
            <a:r>
              <a:rPr lang="ru-RU" sz="900" dirty="0" err="1"/>
              <a:t>Мишутченко</a:t>
            </a:r>
            <a:r>
              <a:rPr lang="ru-RU" sz="900" dirty="0"/>
              <a:t> О. П., Никитин И. Г., Петренко Н. В., Саликов А. В., </a:t>
            </a:r>
            <a:r>
              <a:rPr lang="ru-RU" sz="900" dirty="0" err="1"/>
              <a:t>Суряхин</a:t>
            </a:r>
            <a:r>
              <a:rPr lang="ru-RU" sz="900" dirty="0"/>
              <a:t> В. С., Тевосян А. Г. Расслоение аорты и тромбоэмболия легочной артерии: фатальное сочетание. Клинический случай. Российский кардиологический журнал. 2025;30(5S):6082. </a:t>
            </a:r>
            <a:r>
              <a:rPr lang="ru-RU" sz="900" dirty="0" err="1"/>
              <a:t>doi</a:t>
            </a:r>
            <a:r>
              <a:rPr lang="ru-RU" sz="900" dirty="0"/>
              <a:t>: 10.15829/1560-4071-2025-6082. EDN VQTEDK</a:t>
            </a:r>
          </a:p>
        </p:txBody>
      </p:sp>
    </p:spTree>
    <p:extLst>
      <p:ext uri="{BB962C8B-B14F-4D97-AF65-F5344CB8AC3E}">
        <p14:creationId xmlns:p14="http://schemas.microsoft.com/office/powerpoint/2010/main" val="78476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77B8531D-DCB1-4EDB-9A81-12E238DBCF35}" type="slidenum">
              <a:rPr lang="ru-RU" smtClean="0"/>
              <a:t>4</a:t>
            </a:fld>
            <a:endParaRPr lang="ru-RU"/>
          </a:p>
        </p:txBody>
      </p:sp>
      <p:sp>
        <p:nvSpPr>
          <p:cNvPr id="11" name="Title 1"/>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br>
              <a:rPr lang="en-GB" sz="2000" b="1" dirty="0">
                <a:solidFill>
                  <a:srgbClr val="005DAC"/>
                </a:solidFill>
              </a:rPr>
            </a:br>
            <a:r>
              <a:rPr lang="ru-RU" sz="1800" b="1" dirty="0">
                <a:solidFill>
                  <a:srgbClr val="005DAC"/>
                </a:solidFill>
              </a:rPr>
              <a:t>Исследования</a:t>
            </a:r>
            <a:endParaRPr lang="en-GB" sz="1800" b="1" dirty="0">
              <a:solidFill>
                <a:srgbClr val="005DAC"/>
              </a:solidFill>
            </a:endParaRPr>
          </a:p>
        </p:txBody>
      </p:sp>
      <p:sp>
        <p:nvSpPr>
          <p:cNvPr id="8" name="Content Placeholder 4"/>
          <p:cNvSpPr>
            <a:spLocks noGrp="1"/>
          </p:cNvSpPr>
          <p:nvPr>
            <p:ph sz="quarter" idx="4294967295"/>
          </p:nvPr>
        </p:nvSpPr>
        <p:spPr>
          <a:xfrm>
            <a:off x="251520" y="4509715"/>
            <a:ext cx="8496944" cy="346475"/>
          </a:xfrm>
          <a:prstGeom prst="rect">
            <a:avLst/>
          </a:prstGeom>
        </p:spPr>
        <p:txBody>
          <a:bodyPr>
            <a:normAutofit/>
          </a:bodyPr>
          <a:lstStyle/>
          <a:p>
            <a:r>
              <a:rPr lang="ru-RU" sz="900" dirty="0">
                <a:effectLst/>
                <a:latin typeface="Times New Roman" panose="02020603050405020304" pitchFamily="18" charset="0"/>
                <a:ea typeface="Calibri" panose="020F0502020204030204" pitchFamily="34" charset="0"/>
              </a:rPr>
              <a:t>Серия прямых рентгенограмм ОГК</a:t>
            </a:r>
            <a:endParaRPr lang="en-GB" sz="1200" dirty="0"/>
          </a:p>
        </p:txBody>
      </p:sp>
      <p:sp>
        <p:nvSpPr>
          <p:cNvPr id="5" name="Нижний колонтитул 4">
            <a:extLst>
              <a:ext uri="{FF2B5EF4-FFF2-40B4-BE49-F238E27FC236}">
                <a16:creationId xmlns:a16="http://schemas.microsoft.com/office/drawing/2014/main" id="{EC9ED6FB-0FC6-667A-3DD9-4645FDC32BBB}"/>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Гаврилов Ю. В., Мануйлова О. О., Мелехов А. В., </a:t>
            </a:r>
            <a:r>
              <a:rPr lang="ru-RU" sz="900" dirty="0" err="1"/>
              <a:t>Мишутченко</a:t>
            </a:r>
            <a:r>
              <a:rPr lang="ru-RU" sz="900" dirty="0"/>
              <a:t> О. П., Никитин И. Г., Петренко Н. В., Саликов А. В., </a:t>
            </a:r>
            <a:r>
              <a:rPr lang="ru-RU" sz="900" dirty="0" err="1"/>
              <a:t>Суряхин</a:t>
            </a:r>
            <a:r>
              <a:rPr lang="ru-RU" sz="900" dirty="0"/>
              <a:t> В. С., Тевосян А. Г. Расслоение аорты и тромбоэмболия легочной артерии: фатальное сочетание. Клинический случай. Российский кардиологический журнал. 2025;30(5S):6082. </a:t>
            </a:r>
            <a:r>
              <a:rPr lang="ru-RU" sz="900" dirty="0" err="1"/>
              <a:t>doi</a:t>
            </a:r>
            <a:r>
              <a:rPr lang="ru-RU" sz="900" dirty="0"/>
              <a:t>: 10.15829/1560-4071-2025-6082. EDN VQTEDK</a:t>
            </a:r>
          </a:p>
        </p:txBody>
      </p:sp>
      <p:pic>
        <p:nvPicPr>
          <p:cNvPr id="6" name="Рисунок 5">
            <a:extLst>
              <a:ext uri="{FF2B5EF4-FFF2-40B4-BE49-F238E27FC236}">
                <a16:creationId xmlns:a16="http://schemas.microsoft.com/office/drawing/2014/main" id="{80D2DD43-2861-7C6A-1C76-6088696B834C}"/>
              </a:ext>
            </a:extLst>
          </p:cNvPr>
          <p:cNvPicPr>
            <a:picLocks noChangeAspect="1"/>
          </p:cNvPicPr>
          <p:nvPr/>
        </p:nvPicPr>
        <p:blipFill>
          <a:blip r:embed="rId4"/>
          <a:stretch>
            <a:fillRect/>
          </a:stretch>
        </p:blipFill>
        <p:spPr>
          <a:xfrm>
            <a:off x="323529" y="771550"/>
            <a:ext cx="4464496" cy="3782613"/>
          </a:xfrm>
          <a:prstGeom prst="rect">
            <a:avLst/>
          </a:prstGeom>
        </p:spPr>
      </p:pic>
      <p:sp>
        <p:nvSpPr>
          <p:cNvPr id="10" name="TextBox 9">
            <a:extLst>
              <a:ext uri="{FF2B5EF4-FFF2-40B4-BE49-F238E27FC236}">
                <a16:creationId xmlns:a16="http://schemas.microsoft.com/office/drawing/2014/main" id="{9A7EBE72-C02F-5C1B-C76D-E338E0070132}"/>
              </a:ext>
            </a:extLst>
          </p:cNvPr>
          <p:cNvSpPr txBox="1"/>
          <p:nvPr/>
        </p:nvSpPr>
        <p:spPr>
          <a:xfrm>
            <a:off x="4932040" y="586658"/>
            <a:ext cx="4100228" cy="4093428"/>
          </a:xfrm>
          <a:prstGeom prst="rect">
            <a:avLst/>
          </a:prstGeom>
          <a:noFill/>
        </p:spPr>
        <p:txBody>
          <a:bodyPr wrap="square">
            <a:spAutoFit/>
          </a:bodyPr>
          <a:lstStyle/>
          <a:p>
            <a:pPr marL="171450" indent="-171450">
              <a:buFont typeface="Arial" panose="020B0604020202020204" pitchFamily="34" charset="0"/>
              <a:buChar char="•"/>
            </a:pPr>
            <a:r>
              <a:rPr lang="ru-RU" sz="1000" dirty="0"/>
              <a:t>С 01.06.2024 прогрессировала выраженная слабость, профузный холодный липкий пот, одышка смешанного характера при минимальной физической нагрузке. 02.06.2024 амбулаторно проведена рентгенография органов грудной клетки (ОГК), патологических изменений не выявлено. В этот момент существенных отличий от рентгенограммы, выполненной несколько лет назад в рамках диспансеризации, не было.</a:t>
            </a:r>
          </a:p>
          <a:p>
            <a:pPr marL="171450" indent="-171450">
              <a:buFont typeface="Arial" panose="020B0604020202020204" pitchFamily="34" charset="0"/>
              <a:buChar char="•"/>
            </a:pPr>
            <a:r>
              <a:rPr lang="ru-RU" sz="1000" dirty="0"/>
              <a:t>При поступлении состояние тяжелое. Сознание ясное, ориентирован в пространстве, времени и собственной личности. Очевидных фенотипических проявлений синдрома соединительнотканной дисплазии нет. Абдоминальное ожирение. Кожа обычной окраски, пастозность нижних конечностей. Сыпи, проявлений кровоточивости нет. Тофус левого локтя и 5 пястно-фалангового сустава левой руки. </a:t>
            </a:r>
            <a:r>
              <a:rPr lang="ru-RU" sz="1000" dirty="0" err="1"/>
              <a:t>Дефигурация</a:t>
            </a:r>
            <a:r>
              <a:rPr lang="ru-RU" sz="1000" dirty="0"/>
              <a:t> 2-5 пястно-фаланговых суставов обеих кистей, обоих голеностопных суставов. Дыхание самостоятельное, при аускультации жесткое, ослабленное в нижних отделах с двух сторон, хрипов нет. SpO2 95% при дыхании атмосферным воздухом, частота дыхательных движений 18 в минуту. Артериальное давление (АД) 168/100 мм рт.ст., частота сердечных сокращений (ЧСС) 117 в минуту, дефицита пульса нет. Тоны сердца приглушены, ритмичны. Язык розовый, с белым налетом. Живот не увеличен в размерах, симметричный, не вздут, при пальпации мягкий, безболезненный. Симптомы раздражения брюшины отрицательные. Перистальтика активная. Мочеиспускание самостоятельное, дизурии нет, моча обычного цвета, диурез (со слов) достаточный.</a:t>
            </a:r>
          </a:p>
        </p:txBody>
      </p:sp>
    </p:spTree>
    <p:extLst>
      <p:ext uri="{BB962C8B-B14F-4D97-AF65-F5344CB8AC3E}">
        <p14:creationId xmlns:p14="http://schemas.microsoft.com/office/powerpoint/2010/main" val="3187811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34DCD-6FC6-A41E-1320-015B3DCF3A94}"/>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7D39B66C-0DF5-0DE7-E8BF-A75B18582F7C}"/>
              </a:ext>
            </a:extLst>
          </p:cNvPr>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46FBAB67-7EF7-A69E-13A0-0C235AB8755B}"/>
              </a:ext>
            </a:extLst>
          </p:cNvPr>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a:extLst>
              <a:ext uri="{FF2B5EF4-FFF2-40B4-BE49-F238E27FC236}">
                <a16:creationId xmlns:a16="http://schemas.microsoft.com/office/drawing/2014/main" id="{D6772F60-A9C7-E72E-3262-1292E15515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5A729667-37A9-30C4-0972-F32F6BD1DEF9}"/>
              </a:ext>
            </a:extLst>
          </p:cNvPr>
          <p:cNvSpPr>
            <a:spLocks noGrp="1"/>
          </p:cNvSpPr>
          <p:nvPr>
            <p:ph type="sldNum" sz="quarter" idx="12"/>
          </p:nvPr>
        </p:nvSpPr>
        <p:spPr/>
        <p:txBody>
          <a:bodyPr/>
          <a:lstStyle/>
          <a:p>
            <a:fld id="{77B8531D-DCB1-4EDB-9A81-12E238DBCF35}" type="slidenum">
              <a:rPr lang="ru-RU" smtClean="0"/>
              <a:t>5</a:t>
            </a:fld>
            <a:endParaRPr lang="ru-RU"/>
          </a:p>
        </p:txBody>
      </p:sp>
      <p:sp>
        <p:nvSpPr>
          <p:cNvPr id="11" name="Title 1">
            <a:extLst>
              <a:ext uri="{FF2B5EF4-FFF2-40B4-BE49-F238E27FC236}">
                <a16:creationId xmlns:a16="http://schemas.microsoft.com/office/drawing/2014/main" id="{1FFF804A-66E8-7737-E157-2516AAFE90A8}"/>
              </a:ext>
            </a:extLst>
          </p:cNvPr>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br>
              <a:rPr lang="en-GB" sz="2000" b="1" dirty="0">
                <a:solidFill>
                  <a:srgbClr val="005DAC"/>
                </a:solidFill>
              </a:rPr>
            </a:br>
            <a:r>
              <a:rPr lang="ru-RU" sz="1800" b="1" dirty="0">
                <a:solidFill>
                  <a:srgbClr val="005DAC"/>
                </a:solidFill>
              </a:rPr>
              <a:t>Исследования</a:t>
            </a:r>
            <a:endParaRPr lang="en-GB" sz="1800" b="1" dirty="0">
              <a:solidFill>
                <a:srgbClr val="005DAC"/>
              </a:solidFill>
            </a:endParaRPr>
          </a:p>
        </p:txBody>
      </p:sp>
      <p:sp>
        <p:nvSpPr>
          <p:cNvPr id="12" name="Content Placeholder 5">
            <a:extLst>
              <a:ext uri="{FF2B5EF4-FFF2-40B4-BE49-F238E27FC236}">
                <a16:creationId xmlns:a16="http://schemas.microsoft.com/office/drawing/2014/main" id="{E524639A-6D26-1BC3-B6C4-602609B2F656}"/>
              </a:ext>
            </a:extLst>
          </p:cNvPr>
          <p:cNvSpPr>
            <a:spLocks noGrp="1"/>
          </p:cNvSpPr>
          <p:nvPr>
            <p:ph sz="quarter" idx="4294967295"/>
          </p:nvPr>
        </p:nvSpPr>
        <p:spPr>
          <a:xfrm>
            <a:off x="110135" y="699542"/>
            <a:ext cx="4443937" cy="4026522"/>
          </a:xfrm>
          <a:prstGeom prst="rect">
            <a:avLst/>
          </a:prstGeom>
        </p:spPr>
        <p:txBody>
          <a:bodyPr>
            <a:normAutofit/>
          </a:bodyPr>
          <a:lstStyle/>
          <a:p>
            <a:r>
              <a:rPr lang="ru-RU" sz="1200" dirty="0"/>
              <a:t>На ЭКГ ритм синусовый. Неспецифические изменения конечной части желудочкового комплекса с формированием отрицательных зубцов Т в отведениях от нижней, боковой стенки. В серии тестов тропонин I 0,038-0,05 мкг/л (N 0,017-0,05), креатинфосфокиназа общая 32-32 ЕД/л (N 32-294), МВ-фракция креатинфосфокиназы 11,5-11,9 ЕД/л (N 0-25).</a:t>
            </a:r>
          </a:p>
          <a:p>
            <a:r>
              <a:rPr lang="ru-RU" sz="1200" dirty="0"/>
              <a:t>А - ритм синусовый, ЧСС 120. Элевация сегмента ST в aVR,V1-V2, депрессия - в I,II,V5-V6, отрицательные зубцы Т в II,III,aVF,V5-V6. </a:t>
            </a:r>
          </a:p>
          <a:p>
            <a:r>
              <a:rPr lang="ru-RU" sz="1200" dirty="0"/>
              <a:t>Б - ритм синусовый, ЧСС 120. Элевация сегмента ST в </a:t>
            </a:r>
            <a:r>
              <a:rPr lang="ru-RU" sz="1200" dirty="0" err="1"/>
              <a:t>aVR</a:t>
            </a:r>
            <a:r>
              <a:rPr lang="ru-RU" sz="1200" dirty="0"/>
              <a:t>, депрессия - в I,II,V5-V6, отрицательные зубцы Т в II,III, aVF,V4-V6. </a:t>
            </a:r>
          </a:p>
          <a:p>
            <a:r>
              <a:rPr lang="ru-RU" sz="1200" dirty="0"/>
              <a:t>В - идиовентрикулярный ритм, ЧСС около 24. </a:t>
            </a:r>
          </a:p>
          <a:p>
            <a:r>
              <a:rPr lang="ru-RU" sz="1200" dirty="0"/>
              <a:t>Г - установлен временный электрокардиостимулятор (ВЭКС), ЧСС 70.</a:t>
            </a:r>
          </a:p>
          <a:p>
            <a:r>
              <a:rPr lang="ru-RU" sz="1200" dirty="0"/>
              <a:t>Д - ритм синусовый, ЧСС 112. Неадекватная работа ВЭКС. Неспецифические изменения конечной части желудочкового комплекса. </a:t>
            </a:r>
          </a:p>
          <a:p>
            <a:r>
              <a:rPr lang="ru-RU" sz="1200" dirty="0"/>
              <a:t>Е - остановка сердечной деятельности, спайки ВЭКС.</a:t>
            </a:r>
          </a:p>
        </p:txBody>
      </p:sp>
      <p:sp>
        <p:nvSpPr>
          <p:cNvPr id="5" name="Нижний колонтитул 4">
            <a:extLst>
              <a:ext uri="{FF2B5EF4-FFF2-40B4-BE49-F238E27FC236}">
                <a16:creationId xmlns:a16="http://schemas.microsoft.com/office/drawing/2014/main" id="{62AC9A33-4E8B-5934-9E09-CB5E0FBE378B}"/>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Гаврилов Ю. В., Мануйлова О. О., Мелехов А. В., </a:t>
            </a:r>
            <a:r>
              <a:rPr lang="ru-RU" sz="900" dirty="0" err="1"/>
              <a:t>Мишутченко</a:t>
            </a:r>
            <a:r>
              <a:rPr lang="ru-RU" sz="900" dirty="0"/>
              <a:t> О. П., Никитин И. Г., Петренко Н. В., Саликов А. В., </a:t>
            </a:r>
            <a:r>
              <a:rPr lang="ru-RU" sz="900" dirty="0" err="1"/>
              <a:t>Суряхин</a:t>
            </a:r>
            <a:r>
              <a:rPr lang="ru-RU" sz="900" dirty="0"/>
              <a:t> В. С., Тевосян А. Г. Расслоение аорты и тромбоэмболия легочной артерии: фатальное сочетание. Клинический случай. Российский кардиологический журнал. 2025;30(5S):6082. </a:t>
            </a:r>
            <a:r>
              <a:rPr lang="ru-RU" sz="900" dirty="0" err="1"/>
              <a:t>doi</a:t>
            </a:r>
            <a:r>
              <a:rPr lang="ru-RU" sz="900" dirty="0"/>
              <a:t>: 10.15829/1560-4071-2025-6082. EDN VQTEDK</a:t>
            </a:r>
          </a:p>
        </p:txBody>
      </p:sp>
      <p:pic>
        <p:nvPicPr>
          <p:cNvPr id="6" name="Рисунок 5">
            <a:extLst>
              <a:ext uri="{FF2B5EF4-FFF2-40B4-BE49-F238E27FC236}">
                <a16:creationId xmlns:a16="http://schemas.microsoft.com/office/drawing/2014/main" id="{BAB3C317-6260-5AE3-F38A-B0914D1C5CCC}"/>
              </a:ext>
            </a:extLst>
          </p:cNvPr>
          <p:cNvPicPr>
            <a:picLocks noChangeAspect="1"/>
          </p:cNvPicPr>
          <p:nvPr/>
        </p:nvPicPr>
        <p:blipFill>
          <a:blip r:embed="rId4"/>
          <a:stretch>
            <a:fillRect/>
          </a:stretch>
        </p:blipFill>
        <p:spPr>
          <a:xfrm>
            <a:off x="4644009" y="638509"/>
            <a:ext cx="4412814" cy="4026522"/>
          </a:xfrm>
          <a:prstGeom prst="rect">
            <a:avLst/>
          </a:prstGeom>
        </p:spPr>
      </p:pic>
    </p:spTree>
    <p:extLst>
      <p:ext uri="{BB962C8B-B14F-4D97-AF65-F5344CB8AC3E}">
        <p14:creationId xmlns:p14="http://schemas.microsoft.com/office/powerpoint/2010/main" val="206739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69B48-F9C3-1863-B2A2-58239F3355D9}"/>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DC399D02-053E-217C-3B7B-8279D3636921}"/>
              </a:ext>
            </a:extLst>
          </p:cNvPr>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91DF0643-85BF-FE6E-8F5E-2ECBBB5E0E99}"/>
              </a:ext>
            </a:extLst>
          </p:cNvPr>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a:extLst>
              <a:ext uri="{FF2B5EF4-FFF2-40B4-BE49-F238E27FC236}">
                <a16:creationId xmlns:a16="http://schemas.microsoft.com/office/drawing/2014/main" id="{48942CE1-74EC-31CD-571F-FA39C5DBB94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B3A73022-7F42-4251-0F8D-8DA52C86BE62}"/>
              </a:ext>
            </a:extLst>
          </p:cNvPr>
          <p:cNvSpPr>
            <a:spLocks noGrp="1"/>
          </p:cNvSpPr>
          <p:nvPr>
            <p:ph type="sldNum" sz="quarter" idx="12"/>
          </p:nvPr>
        </p:nvSpPr>
        <p:spPr/>
        <p:txBody>
          <a:bodyPr/>
          <a:lstStyle/>
          <a:p>
            <a:fld id="{77B8531D-DCB1-4EDB-9A81-12E238DBCF35}" type="slidenum">
              <a:rPr lang="ru-RU" smtClean="0"/>
              <a:t>6</a:t>
            </a:fld>
            <a:endParaRPr lang="ru-RU"/>
          </a:p>
        </p:txBody>
      </p:sp>
      <p:sp>
        <p:nvSpPr>
          <p:cNvPr id="11" name="Title 1">
            <a:extLst>
              <a:ext uri="{FF2B5EF4-FFF2-40B4-BE49-F238E27FC236}">
                <a16:creationId xmlns:a16="http://schemas.microsoft.com/office/drawing/2014/main" id="{4CDA885A-83D4-A288-63DA-D6057701A33D}"/>
              </a:ext>
            </a:extLst>
          </p:cNvPr>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br>
              <a:rPr lang="en-GB" sz="2000" b="1" dirty="0">
                <a:solidFill>
                  <a:srgbClr val="005DAC"/>
                </a:solidFill>
              </a:rPr>
            </a:br>
            <a:endParaRPr lang="en-GB" sz="1800" b="1" dirty="0">
              <a:solidFill>
                <a:srgbClr val="005DAC"/>
              </a:solidFill>
            </a:endParaRPr>
          </a:p>
        </p:txBody>
      </p:sp>
      <p:sp>
        <p:nvSpPr>
          <p:cNvPr id="12" name="Content Placeholder 5">
            <a:extLst>
              <a:ext uri="{FF2B5EF4-FFF2-40B4-BE49-F238E27FC236}">
                <a16:creationId xmlns:a16="http://schemas.microsoft.com/office/drawing/2014/main" id="{172E9197-AC72-D6DC-68E4-E577BE08D47E}"/>
              </a:ext>
            </a:extLst>
          </p:cNvPr>
          <p:cNvSpPr>
            <a:spLocks noGrp="1"/>
          </p:cNvSpPr>
          <p:nvPr>
            <p:ph sz="quarter" idx="4294967295"/>
          </p:nvPr>
        </p:nvSpPr>
        <p:spPr>
          <a:xfrm>
            <a:off x="10090" y="510064"/>
            <a:ext cx="9069751" cy="4182274"/>
          </a:xfrm>
          <a:prstGeom prst="rect">
            <a:avLst/>
          </a:prstGeom>
        </p:spPr>
        <p:txBody>
          <a:bodyPr>
            <a:normAutofit/>
          </a:bodyPr>
          <a:lstStyle/>
          <a:p>
            <a:r>
              <a:rPr lang="ru-RU" sz="1200" dirty="0"/>
              <a:t>В связи с отсутствием ангинозных болей, лабораторного подтверждения острого миокардиального повреждения, электрокардиографических критериев инфаркта миокарда, стабильной гемодинамикой, острый коронарный синдром исключен, показаний к проведению экстренной коронароангиографии не было. АД постепенно нормализовано с помощью каптоприла, моксонидина, метопролола и внутривенного введения фуросемида. В течение последующих полутора суток проведено лабораторно-инструментальное обследование для последовательного исключения сердечно-сосудистых катастроф и других острых состояний. </a:t>
            </a:r>
          </a:p>
          <a:p>
            <a:r>
              <a:rPr lang="ru-RU" sz="1200" dirty="0"/>
              <a:t>В серии лабораторных анализов: гемоглобин 170-150-157 г/л (N 130-170), лейкоциты 14,2-11,4-14,4*109/л (N 4,0-10,0), тромбоциты 173-184-192*109/л (N 150-340). Калий 4,31-4,32 </a:t>
            </a:r>
            <a:r>
              <a:rPr lang="ru-RU" sz="1200" dirty="0" err="1"/>
              <a:t>мМоль</a:t>
            </a:r>
            <a:r>
              <a:rPr lang="ru-RU" sz="1200" dirty="0"/>
              <a:t>/л (N 3,44-5,3), натрий 144-143 </a:t>
            </a:r>
            <a:r>
              <a:rPr lang="ru-RU" sz="1200" dirty="0" err="1"/>
              <a:t>мМоль</a:t>
            </a:r>
            <a:r>
              <a:rPr lang="ru-RU" sz="1200" dirty="0"/>
              <a:t>/л (N 131-157), хлор 99 </a:t>
            </a:r>
            <a:r>
              <a:rPr lang="ru-RU" sz="1200" dirty="0" err="1"/>
              <a:t>мМоль</a:t>
            </a:r>
            <a:r>
              <a:rPr lang="ru-RU" sz="1200" dirty="0"/>
              <a:t>/л (N 95-110). Креатинин 146-128 мкмоль/л (скорость клубочковой фильтрации по формуле </a:t>
            </a:r>
            <a:r>
              <a:rPr lang="ru-RU" sz="1200" dirty="0" err="1"/>
              <a:t>Кокрофта</a:t>
            </a:r>
            <a:r>
              <a:rPr lang="ru-RU" sz="1200" dirty="0"/>
              <a:t> 71-81 мл/мин/1,73 м2), мочевина 4,4-4,5 </a:t>
            </a:r>
            <a:r>
              <a:rPr lang="ru-RU" sz="1200" dirty="0" err="1"/>
              <a:t>мМоль</a:t>
            </a:r>
            <a:r>
              <a:rPr lang="ru-RU" sz="1200" dirty="0"/>
              <a:t>/л (N 2,5-8,3), альфа-амилаза 15,40 ЕД/л (N 11-115), глюкоза 9,3 </a:t>
            </a:r>
            <a:r>
              <a:rPr lang="ru-RU" sz="1200" dirty="0" err="1"/>
              <a:t>мМоль</a:t>
            </a:r>
            <a:r>
              <a:rPr lang="ru-RU" sz="1200" dirty="0"/>
              <a:t>/л (N 3,8-5,5), билирубин общий 25,4 мкмоль/л (N 1,7-20,5), билирубин прямой (конъюгированный) 6,6 мкмоль/л (N 0,9-5,0), </a:t>
            </a:r>
            <a:r>
              <a:rPr lang="ru-RU" sz="1200" dirty="0" err="1"/>
              <a:t>аланиновая</a:t>
            </a:r>
            <a:r>
              <a:rPr lang="ru-RU" sz="1200" dirty="0"/>
              <a:t> трансфераза 84,7 ЕД/л (N 0-32,0), аспарагиновая трансфераза 96,1 ЕД/л (N 5,0-34,0), С-реактивный белок 96,2-113 мг/л (N 0,1-7,0), прокальцитонин 0,18 </a:t>
            </a:r>
            <a:r>
              <a:rPr lang="ru-RU" sz="1200" dirty="0" err="1"/>
              <a:t>нг</a:t>
            </a:r>
            <a:r>
              <a:rPr lang="ru-RU" sz="1200" dirty="0"/>
              <a:t>/мл (N &lt;0,5). Активированное частичное тромбопластиновое время 21,8-23,5-40 с (N 23,0-36,5), концентрация протромбина 74-74-23% (N 70-130), фибриногена 5,39-4,79-5,04 г/л (N 2,00-3,93), D-димер 2941-3544 </a:t>
            </a:r>
            <a:r>
              <a:rPr lang="ru-RU" sz="1200" dirty="0" err="1"/>
              <a:t>нг</a:t>
            </a:r>
            <a:r>
              <a:rPr lang="ru-RU" sz="1200" dirty="0"/>
              <a:t>/мл (0-500). Протеинурия 0,1-0,3 г/л, в остальном анализ мочи без особенностей. Рибонуклеиновой кислоты 2019-nCoV в назофарингеальном мазке не обнаружено.</a:t>
            </a:r>
          </a:p>
          <a:p>
            <a:r>
              <a:rPr lang="ru-RU" sz="1200" dirty="0"/>
              <a:t>На рентгенограмме ОГК в прямой проекции (лежа, с разворотом влево) легочные поля без видимых очаговых и инфильтративных изменений. Легочный рисунок незначительно диффузно усилен. Корни легких не расширены, структурны. Тень средостения не смещена. Тень сердца не расширена. Сосудистый пучок расширен. Диафрагма обычно расположена с двух сторон, контуры четкие, ровные. Синусы прослеживаются. Тень центрального венозного катетера (слева, проксимальный конец в проекции верхней полой вены. </a:t>
            </a:r>
          </a:p>
        </p:txBody>
      </p:sp>
      <p:sp>
        <p:nvSpPr>
          <p:cNvPr id="4" name="Нижний колонтитул 4">
            <a:extLst>
              <a:ext uri="{FF2B5EF4-FFF2-40B4-BE49-F238E27FC236}">
                <a16:creationId xmlns:a16="http://schemas.microsoft.com/office/drawing/2014/main" id="{EEB43E39-4D3A-AD51-4A89-C387A42AD042}"/>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Гаврилов Ю. В., Мануйлова О. О., Мелехов А. В., </a:t>
            </a:r>
            <a:r>
              <a:rPr lang="ru-RU" sz="900" dirty="0" err="1"/>
              <a:t>Мишутченко</a:t>
            </a:r>
            <a:r>
              <a:rPr lang="ru-RU" sz="900" dirty="0"/>
              <a:t> О. П., Никитин И. Г., Петренко Н. В., Саликов А. В., </a:t>
            </a:r>
            <a:r>
              <a:rPr lang="ru-RU" sz="900" dirty="0" err="1"/>
              <a:t>Суряхин</a:t>
            </a:r>
            <a:r>
              <a:rPr lang="ru-RU" sz="900" dirty="0"/>
              <a:t> В. С., Тевосян А. Г. Расслоение аорты и тромбоэмболия легочной артерии: фатальное сочетание. Клинический случай. Российский кардиологический журнал. 2025;30(5S):6082. </a:t>
            </a:r>
            <a:r>
              <a:rPr lang="ru-RU" sz="900" dirty="0" err="1"/>
              <a:t>doi</a:t>
            </a:r>
            <a:r>
              <a:rPr lang="ru-RU" sz="900" dirty="0"/>
              <a:t>: 10.15829/1560-4071-2025-6082. EDN VQTEDK</a:t>
            </a:r>
          </a:p>
        </p:txBody>
      </p:sp>
    </p:spTree>
    <p:extLst>
      <p:ext uri="{BB962C8B-B14F-4D97-AF65-F5344CB8AC3E}">
        <p14:creationId xmlns:p14="http://schemas.microsoft.com/office/powerpoint/2010/main" val="649583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B279B-1FBE-F6F5-55D1-4B37E08989E4}"/>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1527E3BA-4574-60B3-0B61-192780A08AFA}"/>
              </a:ext>
            </a:extLst>
          </p:cNvPr>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46094110-A41A-3020-9FE5-CB03881E21D6}"/>
              </a:ext>
            </a:extLst>
          </p:cNvPr>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a:extLst>
              <a:ext uri="{FF2B5EF4-FFF2-40B4-BE49-F238E27FC236}">
                <a16:creationId xmlns:a16="http://schemas.microsoft.com/office/drawing/2014/main" id="{EC6AE40E-6D03-0F41-90F6-32A2AFC633C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7ED4BBF8-121F-B6D3-FF71-90C681C45744}"/>
              </a:ext>
            </a:extLst>
          </p:cNvPr>
          <p:cNvSpPr>
            <a:spLocks noGrp="1"/>
          </p:cNvSpPr>
          <p:nvPr>
            <p:ph type="sldNum" sz="quarter" idx="12"/>
          </p:nvPr>
        </p:nvSpPr>
        <p:spPr/>
        <p:txBody>
          <a:bodyPr/>
          <a:lstStyle/>
          <a:p>
            <a:fld id="{77B8531D-DCB1-4EDB-9A81-12E238DBCF35}" type="slidenum">
              <a:rPr lang="ru-RU" smtClean="0"/>
              <a:t>7</a:t>
            </a:fld>
            <a:endParaRPr lang="ru-RU"/>
          </a:p>
        </p:txBody>
      </p:sp>
      <p:sp>
        <p:nvSpPr>
          <p:cNvPr id="11" name="Title 1">
            <a:extLst>
              <a:ext uri="{FF2B5EF4-FFF2-40B4-BE49-F238E27FC236}">
                <a16:creationId xmlns:a16="http://schemas.microsoft.com/office/drawing/2014/main" id="{FB8EBED0-3607-6FA2-6CB7-DAD5542F720B}"/>
              </a:ext>
            </a:extLst>
          </p:cNvPr>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br>
              <a:rPr lang="en-GB" sz="2000" b="1" dirty="0">
                <a:solidFill>
                  <a:srgbClr val="005DAC"/>
                </a:solidFill>
              </a:rPr>
            </a:br>
            <a:r>
              <a:rPr lang="ru-RU" sz="1800" b="1" dirty="0">
                <a:solidFill>
                  <a:srgbClr val="005DAC"/>
                </a:solidFill>
              </a:rPr>
              <a:t>Исследования</a:t>
            </a:r>
            <a:endParaRPr lang="en-GB" sz="1800" b="1" dirty="0">
              <a:solidFill>
                <a:srgbClr val="005DAC"/>
              </a:solidFill>
            </a:endParaRPr>
          </a:p>
        </p:txBody>
      </p:sp>
      <p:sp>
        <p:nvSpPr>
          <p:cNvPr id="8" name="Content Placeholder 4">
            <a:extLst>
              <a:ext uri="{FF2B5EF4-FFF2-40B4-BE49-F238E27FC236}">
                <a16:creationId xmlns:a16="http://schemas.microsoft.com/office/drawing/2014/main" id="{5AF6939C-1C65-FE8B-30FC-2D161E6ED18A}"/>
              </a:ext>
            </a:extLst>
          </p:cNvPr>
          <p:cNvSpPr>
            <a:spLocks noGrp="1"/>
          </p:cNvSpPr>
          <p:nvPr>
            <p:ph sz="quarter" idx="4294967295"/>
          </p:nvPr>
        </p:nvSpPr>
        <p:spPr>
          <a:xfrm>
            <a:off x="5137422" y="725266"/>
            <a:ext cx="4006578" cy="4060984"/>
          </a:xfrm>
          <a:prstGeom prst="rect">
            <a:avLst/>
          </a:prstGeom>
        </p:spPr>
        <p:txBody>
          <a:bodyPr>
            <a:normAutofit lnSpcReduction="10000"/>
          </a:bodyPr>
          <a:lstStyle/>
          <a:p>
            <a:r>
              <a:rPr lang="ru-RU" sz="1000" dirty="0"/>
              <a:t>Учитывая выявленный при ультразвуковой исследовании тромбоз правой подколенной вены, повышение уровня D-димера более чем в два раза от верхней границы нормы, одышку, пациенту было решено выполнить компьютерную томографию (КТ) ОГК с внутривенным контрастированием несмотря на лабораторные признаки почечной дисфункции и высокий риск развития контрастиндуцированной нефропатии. Легкие без очаговых и инфильтративных изменений. Трахея и крупные бронхи не изменены. Плеврального выпота не выявлено. В полости перикарда выпота нет. Диаметр легочного ствола 33 мм (N 22-35 мм), диаметр правой ветви ЛА 26 мм (N 20-23 мм), левой – 25 мм (N 18-21 мм). В главных и долевых артериях массивные тромботические массы. Лимфатические узлы внутригрудные и подмышечные не увеличены. Мягкие ткани грудной стенки не изменены. Костные структуры без деструктивных изменений. Заключение: массивная ТЭЛА, 18 баллов по Миллер.</a:t>
            </a:r>
          </a:p>
          <a:p>
            <a:r>
              <a:rPr lang="ru-RU" sz="1000" dirty="0"/>
              <a:t>Сверху – два аксиальных среза на разных уровнях, снизу слева – корональный, снизу справа – трехмерная реконструкция, вид сзади (удалены левые камеры, легочные вены, полые вены, плохо контрастированные мелкие ветви ЛА). Красной звездочкой отмечена восходящая часть аорты, белой – нисходящая, черным треугольником – контрастированная верхняя полая вена, красным – легочный ствол, белыми стрелками – дефекты контрастирования в ветвях главных ветвей ЛА.</a:t>
            </a:r>
          </a:p>
        </p:txBody>
      </p:sp>
      <p:sp>
        <p:nvSpPr>
          <p:cNvPr id="5" name="Нижний колонтитул 4">
            <a:extLst>
              <a:ext uri="{FF2B5EF4-FFF2-40B4-BE49-F238E27FC236}">
                <a16:creationId xmlns:a16="http://schemas.microsoft.com/office/drawing/2014/main" id="{5C802678-CB92-E54D-536F-1BA5E5D5D8AF}"/>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Гаврилов Ю. В., Мануйлова О. О., Мелехов А. В., </a:t>
            </a:r>
            <a:r>
              <a:rPr lang="ru-RU" sz="900" dirty="0" err="1"/>
              <a:t>Мишутченко</a:t>
            </a:r>
            <a:r>
              <a:rPr lang="ru-RU" sz="900" dirty="0"/>
              <a:t> О. П., Никитин И. Г., Петренко Н. В., Саликов А. В., </a:t>
            </a:r>
            <a:r>
              <a:rPr lang="ru-RU" sz="900" dirty="0" err="1"/>
              <a:t>Суряхин</a:t>
            </a:r>
            <a:r>
              <a:rPr lang="ru-RU" sz="900" dirty="0"/>
              <a:t> В. С., Тевосян А. Г. Расслоение аорты и тромбоэмболия легочной артерии: фатальное сочетание. Клинический случай. Российский кардиологический журнал. 2025;30(5S):6082. </a:t>
            </a:r>
            <a:r>
              <a:rPr lang="ru-RU" sz="900" dirty="0" err="1"/>
              <a:t>doi</a:t>
            </a:r>
            <a:r>
              <a:rPr lang="ru-RU" sz="900" dirty="0"/>
              <a:t>: 10.15829/1560-4071-2025-6082. EDN VQTEDK</a:t>
            </a:r>
          </a:p>
        </p:txBody>
      </p:sp>
      <p:pic>
        <p:nvPicPr>
          <p:cNvPr id="7" name="Рисунок 6">
            <a:extLst>
              <a:ext uri="{FF2B5EF4-FFF2-40B4-BE49-F238E27FC236}">
                <a16:creationId xmlns:a16="http://schemas.microsoft.com/office/drawing/2014/main" id="{69F90CA7-8797-E968-BFCA-3B92595F7782}"/>
              </a:ext>
            </a:extLst>
          </p:cNvPr>
          <p:cNvPicPr>
            <a:picLocks noChangeAspect="1"/>
          </p:cNvPicPr>
          <p:nvPr/>
        </p:nvPicPr>
        <p:blipFill>
          <a:blip r:embed="rId4"/>
          <a:stretch>
            <a:fillRect/>
          </a:stretch>
        </p:blipFill>
        <p:spPr>
          <a:xfrm>
            <a:off x="35496" y="725266"/>
            <a:ext cx="5101926" cy="3934716"/>
          </a:xfrm>
          <a:prstGeom prst="rect">
            <a:avLst/>
          </a:prstGeom>
        </p:spPr>
      </p:pic>
    </p:spTree>
    <p:extLst>
      <p:ext uri="{BB962C8B-B14F-4D97-AF65-F5344CB8AC3E}">
        <p14:creationId xmlns:p14="http://schemas.microsoft.com/office/powerpoint/2010/main" val="117223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69B48-F9C3-1863-B2A2-58239F3355D9}"/>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DC399D02-053E-217C-3B7B-8279D3636921}"/>
              </a:ext>
            </a:extLst>
          </p:cNvPr>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91DF0643-85BF-FE6E-8F5E-2ECBBB5E0E99}"/>
              </a:ext>
            </a:extLst>
          </p:cNvPr>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a:extLst>
              <a:ext uri="{FF2B5EF4-FFF2-40B4-BE49-F238E27FC236}">
                <a16:creationId xmlns:a16="http://schemas.microsoft.com/office/drawing/2014/main" id="{48942CE1-74EC-31CD-571F-FA39C5DBB94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B3A73022-7F42-4251-0F8D-8DA52C86BE62}"/>
              </a:ext>
            </a:extLst>
          </p:cNvPr>
          <p:cNvSpPr>
            <a:spLocks noGrp="1"/>
          </p:cNvSpPr>
          <p:nvPr>
            <p:ph type="sldNum" sz="quarter" idx="12"/>
          </p:nvPr>
        </p:nvSpPr>
        <p:spPr/>
        <p:txBody>
          <a:bodyPr/>
          <a:lstStyle/>
          <a:p>
            <a:fld id="{77B8531D-DCB1-4EDB-9A81-12E238DBCF35}" type="slidenum">
              <a:rPr lang="ru-RU" smtClean="0"/>
              <a:t>8</a:t>
            </a:fld>
            <a:endParaRPr lang="ru-RU"/>
          </a:p>
        </p:txBody>
      </p:sp>
      <p:sp>
        <p:nvSpPr>
          <p:cNvPr id="11" name="Title 1">
            <a:extLst>
              <a:ext uri="{FF2B5EF4-FFF2-40B4-BE49-F238E27FC236}">
                <a16:creationId xmlns:a16="http://schemas.microsoft.com/office/drawing/2014/main" id="{4CDA885A-83D4-A288-63DA-D6057701A33D}"/>
              </a:ext>
            </a:extLst>
          </p:cNvPr>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endParaRPr lang="en-GB" sz="1800" b="1" dirty="0">
              <a:solidFill>
                <a:srgbClr val="005DAC"/>
              </a:solidFill>
            </a:endParaRPr>
          </a:p>
        </p:txBody>
      </p:sp>
      <p:sp>
        <p:nvSpPr>
          <p:cNvPr id="8" name="Content Placeholder 4">
            <a:extLst>
              <a:ext uri="{FF2B5EF4-FFF2-40B4-BE49-F238E27FC236}">
                <a16:creationId xmlns:a16="http://schemas.microsoft.com/office/drawing/2014/main" id="{622E3D60-EF7B-3141-CA07-61EC898AE2E9}"/>
              </a:ext>
            </a:extLst>
          </p:cNvPr>
          <p:cNvSpPr>
            <a:spLocks noGrp="1"/>
          </p:cNvSpPr>
          <p:nvPr>
            <p:ph sz="quarter" idx="4294967295"/>
          </p:nvPr>
        </p:nvSpPr>
        <p:spPr>
          <a:xfrm>
            <a:off x="-16269" y="483518"/>
            <a:ext cx="5596381" cy="4302732"/>
          </a:xfrm>
          <a:prstGeom prst="rect">
            <a:avLst/>
          </a:prstGeom>
        </p:spPr>
        <p:txBody>
          <a:bodyPr>
            <a:normAutofit/>
          </a:bodyPr>
          <a:lstStyle/>
          <a:p>
            <a:r>
              <a:rPr lang="ru-RU" sz="1100" dirty="0"/>
              <a:t>В отсутствие шока и артериальной гипотонии показаний к проведению системной тромболитической терапии у пациента не было, сатурация оставалась в пределах 95%. Учитывая отсутствие показаний к хирургической профилактике повторной ТЭЛА, назначен ривароксабан 15 мг 2 р/д. </a:t>
            </a:r>
          </a:p>
          <a:p>
            <a:r>
              <a:rPr lang="ru-RU" sz="1100" dirty="0"/>
              <a:t>Проведено эхокардиографическое (ЭХО-КГ) исследование. В условиях затрудненной визуализации получены следующие данные: аневризма корня и восходящей аорты (корень 4,6 см, восходящий отдел 5,4 см, стенка уплотнена). Створки аортального клапана уплотнены, амплитуда раскрытия створок в норме. </a:t>
            </a:r>
            <a:r>
              <a:rPr lang="ru-RU" sz="1100" dirty="0" err="1"/>
              <a:t>Vmax</a:t>
            </a:r>
            <a:r>
              <a:rPr lang="ru-RU" sz="1100" dirty="0"/>
              <a:t> 1,1 м/с (N &lt;2,6), недостаточность 2 </a:t>
            </a:r>
            <a:r>
              <a:rPr lang="ru-RU" sz="1100" dirty="0" err="1"/>
              <a:t>ст</a:t>
            </a:r>
            <a:r>
              <a:rPr lang="ru-RU" sz="1100" dirty="0"/>
              <a:t>, время </a:t>
            </a:r>
            <a:r>
              <a:rPr lang="ru-RU" sz="1100" dirty="0" err="1"/>
              <a:t>полуспада</a:t>
            </a:r>
            <a:r>
              <a:rPr lang="ru-RU" sz="1100" dirty="0"/>
              <a:t> градиента давления 402 мс. Незначительное увеличение левого предсердия (переднезадний размер 4,0 см (N &lt;4,1), объем 65 мл (N &lt;58). Гипертрофия миокарда левого желудочка (ЛЖ) (толщина межжелудочковой перегородки 1,6 см (N ≤1,0), задней стенки ЛЖ 1,6 (N ≤ 1,0), конечный диастолический размер ЛЖ 3,7 см (N ≤ 5,8). Глобальная систолическая сократительная функция миокарда ЛЖ сохранена (фракция выброса 55%, конечный диастолический объем 115 мл (N 62-150), конечный систолический объем 52 мл, ударный объем 63 мл), локальная не нарушена. Недостаточность митрального клапана 1 ст. Признаки легочной гипертензии (среднее давление в ЛА 32-47 мм рт. ст.). Увеличение правых камер сердца с признаками перегрузки (правые камеры сердца преобладают над левыми, площадь правого предсердия (ПП) 30 см2 (N ≤18), базальный размер правого желудочка 5,8 см (N ≤4,1)). Систолическая функция правого желудочка снижена (TAPSE 0,9 см (N &gt;1,7). Недостаточность трикуспидального клапана 2 </a:t>
            </a:r>
            <a:r>
              <a:rPr lang="ru-RU" sz="1100" dirty="0" err="1"/>
              <a:t>ст</a:t>
            </a:r>
            <a:r>
              <a:rPr lang="ru-RU" sz="1100" dirty="0"/>
              <a:t>, градиент давления 27 мм </a:t>
            </a:r>
            <a:r>
              <a:rPr lang="ru-RU" sz="1100" dirty="0" err="1"/>
              <a:t>рт</a:t>
            </a:r>
            <a:r>
              <a:rPr lang="ru-RU" sz="1100" dirty="0"/>
              <a:t> ст. Нижняя полая вена не визуализируется. Перикард без особенностей. Высокое давление в ПП могло занижать оценку давления в ЛА и выраженности трикуспидальной регургитации.</a:t>
            </a:r>
          </a:p>
        </p:txBody>
      </p:sp>
      <p:sp>
        <p:nvSpPr>
          <p:cNvPr id="12" name="Content Placeholder 5">
            <a:extLst>
              <a:ext uri="{FF2B5EF4-FFF2-40B4-BE49-F238E27FC236}">
                <a16:creationId xmlns:a16="http://schemas.microsoft.com/office/drawing/2014/main" id="{172E9197-AC72-D6DC-68E4-E577BE08D47E}"/>
              </a:ext>
            </a:extLst>
          </p:cNvPr>
          <p:cNvSpPr>
            <a:spLocks noGrp="1"/>
          </p:cNvSpPr>
          <p:nvPr>
            <p:ph sz="quarter" idx="4294967295"/>
          </p:nvPr>
        </p:nvSpPr>
        <p:spPr>
          <a:xfrm>
            <a:off x="5724128" y="483518"/>
            <a:ext cx="3345623" cy="4283746"/>
          </a:xfrm>
          <a:prstGeom prst="rect">
            <a:avLst/>
          </a:prstGeom>
        </p:spPr>
        <p:txBody>
          <a:bodyPr>
            <a:normAutofit lnSpcReduction="10000"/>
          </a:bodyPr>
          <a:lstStyle/>
          <a:p>
            <a:r>
              <a:rPr lang="ru-RU" sz="1100" dirty="0"/>
              <a:t>За время наблюдения у пациента развилось два эпизода кратковременной потери сознания, которые не сопровождались судорогами, непроизвольным мочеиспусканием. Первый эпизод возник во время транспортировки на КТ, мониторинг ЭКГ в это время не проводился, состояние было расценено как возможный </a:t>
            </a:r>
            <a:r>
              <a:rPr lang="ru-RU" sz="1100" dirty="0" err="1"/>
              <a:t>аритмогенный</a:t>
            </a:r>
            <a:r>
              <a:rPr lang="ru-RU" sz="1100" dirty="0"/>
              <a:t> обморок. Второй эпизод возник на следующий день после поступления утром, при мониторинге витальных функций нарушений ритма сердца, колебаний уровня АД, снижения сатурации в этот момент не зафиксировано.</a:t>
            </a:r>
          </a:p>
          <a:p>
            <a:r>
              <a:rPr lang="ru-RU" sz="1100" dirty="0"/>
              <a:t>Было отмечено нарастание одышки, беспокойное поведение пациента, появление акроцианоза, «мраморность» кожных покровов, снижение темпа диуреза, нарастание уровня лактата до 7,1 </a:t>
            </a:r>
            <a:r>
              <a:rPr lang="ru-RU" sz="1100" dirty="0" err="1"/>
              <a:t>мМоль</a:t>
            </a:r>
            <a:r>
              <a:rPr lang="ru-RU" sz="1100" dirty="0"/>
              <a:t>/литр, ацидоз. Учитывая выявленную при поступлении на ЭХО-КГ аневризму корня и восходящей части аорты, расширение сосудистого пучка на рентгенограмме, клиническая картина заставила предположить развитие ОАС.</a:t>
            </a:r>
          </a:p>
        </p:txBody>
      </p:sp>
      <p:sp>
        <p:nvSpPr>
          <p:cNvPr id="4" name="Нижний колонтитул 4">
            <a:extLst>
              <a:ext uri="{FF2B5EF4-FFF2-40B4-BE49-F238E27FC236}">
                <a16:creationId xmlns:a16="http://schemas.microsoft.com/office/drawing/2014/main" id="{EA20108E-8EA1-D212-BF22-6E0092D71C8D}"/>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Гаврилов Ю. В., Мануйлова О. О., Мелехов А. В., </a:t>
            </a:r>
            <a:r>
              <a:rPr lang="ru-RU" sz="900" dirty="0" err="1"/>
              <a:t>Мишутченко</a:t>
            </a:r>
            <a:r>
              <a:rPr lang="ru-RU" sz="900" dirty="0"/>
              <a:t> О. П., Никитин И. Г., Петренко Н. В., Саликов А. В., </a:t>
            </a:r>
            <a:r>
              <a:rPr lang="ru-RU" sz="900" dirty="0" err="1"/>
              <a:t>Суряхин</a:t>
            </a:r>
            <a:r>
              <a:rPr lang="ru-RU" sz="900" dirty="0"/>
              <a:t> В. С., Тевосян А. Г. Расслоение аорты и тромбоэмболия легочной артерии: фатальное сочетание. Клинический случай. Российский кардиологический журнал. 2025;30(5S):6082. </a:t>
            </a:r>
            <a:r>
              <a:rPr lang="ru-RU" sz="900" dirty="0" err="1"/>
              <a:t>doi</a:t>
            </a:r>
            <a:r>
              <a:rPr lang="ru-RU" sz="900" dirty="0"/>
              <a:t>: 10.15829/1560-4071-2025-6082. EDN VQTEDK</a:t>
            </a:r>
          </a:p>
        </p:txBody>
      </p:sp>
    </p:spTree>
    <p:extLst>
      <p:ext uri="{BB962C8B-B14F-4D97-AF65-F5344CB8AC3E}">
        <p14:creationId xmlns:p14="http://schemas.microsoft.com/office/powerpoint/2010/main" val="266467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211AC-E5F0-BD47-7977-E638C51E087B}"/>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52B44C6B-B931-CDC3-E6F5-905E93B3E6F5}"/>
              </a:ext>
            </a:extLst>
          </p:cNvPr>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1C768B12-C6D6-288C-E87D-411857D221AF}"/>
              </a:ext>
            </a:extLst>
          </p:cNvPr>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a:extLst>
              <a:ext uri="{FF2B5EF4-FFF2-40B4-BE49-F238E27FC236}">
                <a16:creationId xmlns:a16="http://schemas.microsoft.com/office/drawing/2014/main" id="{C4FB37BC-33D7-AB45-1602-461C86734F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81CF3920-0EF8-F97F-05EF-7A8243916CEB}"/>
              </a:ext>
            </a:extLst>
          </p:cNvPr>
          <p:cNvSpPr>
            <a:spLocks noGrp="1"/>
          </p:cNvSpPr>
          <p:nvPr>
            <p:ph type="sldNum" sz="quarter" idx="12"/>
          </p:nvPr>
        </p:nvSpPr>
        <p:spPr/>
        <p:txBody>
          <a:bodyPr/>
          <a:lstStyle/>
          <a:p>
            <a:fld id="{77B8531D-DCB1-4EDB-9A81-12E238DBCF35}" type="slidenum">
              <a:rPr lang="ru-RU" smtClean="0"/>
              <a:t>9</a:t>
            </a:fld>
            <a:endParaRPr lang="ru-RU"/>
          </a:p>
        </p:txBody>
      </p:sp>
      <p:sp>
        <p:nvSpPr>
          <p:cNvPr id="11" name="Title 1">
            <a:extLst>
              <a:ext uri="{FF2B5EF4-FFF2-40B4-BE49-F238E27FC236}">
                <a16:creationId xmlns:a16="http://schemas.microsoft.com/office/drawing/2014/main" id="{2FC90F1C-6BE6-81B7-72A6-D6F7E4A39FE8}"/>
              </a:ext>
            </a:extLst>
          </p:cNvPr>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br>
              <a:rPr lang="en-GB" sz="2000" b="1" dirty="0">
                <a:solidFill>
                  <a:srgbClr val="005DAC"/>
                </a:solidFill>
              </a:rPr>
            </a:br>
            <a:r>
              <a:rPr lang="ru-RU" sz="1800" b="1" dirty="0">
                <a:solidFill>
                  <a:srgbClr val="005DAC"/>
                </a:solidFill>
              </a:rPr>
              <a:t>Исследования</a:t>
            </a:r>
            <a:endParaRPr lang="en-GB" sz="1800" b="1" dirty="0">
              <a:solidFill>
                <a:srgbClr val="005DAC"/>
              </a:solidFill>
            </a:endParaRPr>
          </a:p>
        </p:txBody>
      </p:sp>
      <p:sp>
        <p:nvSpPr>
          <p:cNvPr id="8" name="Content Placeholder 4">
            <a:extLst>
              <a:ext uri="{FF2B5EF4-FFF2-40B4-BE49-F238E27FC236}">
                <a16:creationId xmlns:a16="http://schemas.microsoft.com/office/drawing/2014/main" id="{19C2ECA5-EFC5-A931-A30D-91E10D2CC695}"/>
              </a:ext>
            </a:extLst>
          </p:cNvPr>
          <p:cNvSpPr>
            <a:spLocks noGrp="1"/>
          </p:cNvSpPr>
          <p:nvPr>
            <p:ph sz="quarter" idx="4294967295"/>
          </p:nvPr>
        </p:nvSpPr>
        <p:spPr>
          <a:xfrm>
            <a:off x="5530586" y="915566"/>
            <a:ext cx="3613414" cy="3870684"/>
          </a:xfrm>
          <a:prstGeom prst="rect">
            <a:avLst/>
          </a:prstGeom>
        </p:spPr>
        <p:txBody>
          <a:bodyPr>
            <a:normAutofit fontScale="85000" lnSpcReduction="10000"/>
          </a:bodyPr>
          <a:lstStyle/>
          <a:p>
            <a:r>
              <a:rPr lang="ru-RU" sz="1200" dirty="0"/>
              <a:t>Проведена КТ-ангиография аорты и ее ветвей с контрастированием. Восходящий отдел аорты расширен до 53 мм. Просвет грудного и брюшного отделов аорты контрастируется на всем протяжении, на фоне контрастированной крови от корня аорты до ее бифуркации прослеживается отслоившаяся интима. Плечеголовной ствол, левая общая сонная и левая подключичная артерии отходят от истинного просвета, контрастируются равномерно, без дефектов. Чревный ствол отходит от истинного просвета аорты, отмечается расслоение стенки верхней брыжеечной артерии в начальных отделах. Нижняя брыжеечная артерия отходит от истинного просвета. Почечная артерия справа отходит от ложного просвета, контрастирование паренхимы почки сохранено. Левая почка кровоснабжается от основного просвета. Расслоение стенки прослеживается до уровня бифуркации, правая подвздошная артерия отходит от ложного просвета аорты, левая от истинного. В легких с обеих сторон без очаговых и инфильтративных изменений. В просвете главных и долевых ЛА с двух сторон тромботические массы. Заключение: КТ-картина расслоения стенки аорты с переходом на верхнюю брыжеечную артерию (тип I по Дебейки, тип А по Стэнфорду). Двухсторонняя массивная ТЭЛА.</a:t>
            </a:r>
          </a:p>
          <a:p>
            <a:r>
              <a:rPr lang="ru-RU" sz="1200" dirty="0"/>
              <a:t>Ривароксабан отменен.</a:t>
            </a:r>
          </a:p>
        </p:txBody>
      </p:sp>
      <p:sp>
        <p:nvSpPr>
          <p:cNvPr id="5" name="Нижний колонтитул 4">
            <a:extLst>
              <a:ext uri="{FF2B5EF4-FFF2-40B4-BE49-F238E27FC236}">
                <a16:creationId xmlns:a16="http://schemas.microsoft.com/office/drawing/2014/main" id="{9A3884D2-2633-BCBC-78F5-D3F8C78B4D7F}"/>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Гаврилов Ю. В., Мануйлова О. О., Мелехов А. В., </a:t>
            </a:r>
            <a:r>
              <a:rPr lang="ru-RU" sz="900" dirty="0" err="1"/>
              <a:t>Мишутченко</a:t>
            </a:r>
            <a:r>
              <a:rPr lang="ru-RU" sz="900" dirty="0"/>
              <a:t> О. П., Никитин И. Г., Петренко Н. В., Саликов А. В., </a:t>
            </a:r>
            <a:r>
              <a:rPr lang="ru-RU" sz="900" dirty="0" err="1"/>
              <a:t>Суряхин</a:t>
            </a:r>
            <a:r>
              <a:rPr lang="ru-RU" sz="900" dirty="0"/>
              <a:t> В. С., Тевосян А. Г. Расслоение аорты и тромбоэмболия легочной артерии: фатальное сочетание. Клинический случай. Российский кардиологический журнал. 2025;30(5S):6082. </a:t>
            </a:r>
            <a:r>
              <a:rPr lang="ru-RU" sz="900" dirty="0" err="1"/>
              <a:t>doi</a:t>
            </a:r>
            <a:r>
              <a:rPr lang="ru-RU" sz="900" dirty="0"/>
              <a:t>: 10.15829/1560-4071-2025-6082. EDN VQTEDK</a:t>
            </a:r>
          </a:p>
        </p:txBody>
      </p:sp>
      <p:pic>
        <p:nvPicPr>
          <p:cNvPr id="3" name="Рисунок 2">
            <a:extLst>
              <a:ext uri="{FF2B5EF4-FFF2-40B4-BE49-F238E27FC236}">
                <a16:creationId xmlns:a16="http://schemas.microsoft.com/office/drawing/2014/main" id="{F353814D-66D9-B92E-4075-677ADB43D38F}"/>
              </a:ext>
            </a:extLst>
          </p:cNvPr>
          <p:cNvPicPr>
            <a:picLocks noChangeAspect="1"/>
          </p:cNvPicPr>
          <p:nvPr/>
        </p:nvPicPr>
        <p:blipFill>
          <a:blip r:embed="rId4"/>
          <a:stretch>
            <a:fillRect/>
          </a:stretch>
        </p:blipFill>
        <p:spPr>
          <a:xfrm>
            <a:off x="33794" y="915566"/>
            <a:ext cx="5496792" cy="2742646"/>
          </a:xfrm>
          <a:prstGeom prst="rect">
            <a:avLst/>
          </a:prstGeom>
        </p:spPr>
      </p:pic>
      <p:sp>
        <p:nvSpPr>
          <p:cNvPr id="6" name="TextBox 5">
            <a:extLst>
              <a:ext uri="{FF2B5EF4-FFF2-40B4-BE49-F238E27FC236}">
                <a16:creationId xmlns:a16="http://schemas.microsoft.com/office/drawing/2014/main" id="{D8E538B5-4EEC-3E42-21C7-7349D44EDC16}"/>
              </a:ext>
            </a:extLst>
          </p:cNvPr>
          <p:cNvSpPr txBox="1"/>
          <p:nvPr/>
        </p:nvSpPr>
        <p:spPr>
          <a:xfrm>
            <a:off x="33794" y="3628595"/>
            <a:ext cx="5496792" cy="923330"/>
          </a:xfrm>
          <a:prstGeom prst="rect">
            <a:avLst/>
          </a:prstGeom>
          <a:noFill/>
        </p:spPr>
        <p:txBody>
          <a:bodyPr wrap="square">
            <a:spAutoFit/>
          </a:bodyPr>
          <a:lstStyle/>
          <a:p>
            <a:r>
              <a:rPr lang="ru-RU" sz="900" dirty="0"/>
              <a:t>КТ ОГК с внутривенным контрастированием. Слева сверху – аксиальный срез, демонстрирующий отслоение интимы, истинный и ложный (красная и белая звездочки) просветы восходящего и нисходящего отделов дилатированной аорты, а также дефекты наполнения главных ветвей ЛА, обусловленные тромбоэмболией (белые стрелки, красный треугольник – ствол ЛА). Справа – трехмерная реконструкция, показывающая протяженность расслоения аорты и отхождение ее ветвей от истинного и ложного просветов (вид спереди и сзади). Слева снизу - планарное преобразование аорты по центральной линии.</a:t>
            </a:r>
          </a:p>
        </p:txBody>
      </p:sp>
    </p:spTree>
    <p:extLst>
      <p:ext uri="{BB962C8B-B14F-4D97-AF65-F5344CB8AC3E}">
        <p14:creationId xmlns:p14="http://schemas.microsoft.com/office/powerpoint/2010/main" val="134072849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2096</TotalTime>
  <Words>6083</Words>
  <Application>Microsoft Office PowerPoint</Application>
  <PresentationFormat>Экран (16:9)</PresentationFormat>
  <Paragraphs>173</Paragraphs>
  <Slides>17</Slides>
  <Notes>14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Times New Roman</vt:lpstr>
      <vt:lpstr>Тема Office</vt:lpstr>
      <vt:lpstr>Расслоение аорты и тромбоэмболия легочной артерии: фатальное сочетание. Клинический случай. </vt:lpstr>
      <vt:lpstr>ВВЕДЕНИЕ</vt:lpstr>
      <vt:lpstr>ПРЕДСТАВЛЕНИЕ СЛУЧАЯ История и результаты осмотра</vt:lpstr>
      <vt:lpstr>ПРЕДСТАВЛЕНИЕ СЛУЧАЯ Исследования</vt:lpstr>
      <vt:lpstr>ПРЕДСТАВЛЕНИЕ СЛУЧАЯ Исследования</vt:lpstr>
      <vt:lpstr>ПРЕДСТАВЛЕНИЕ СЛУЧАЯ </vt:lpstr>
      <vt:lpstr>ПРЕДСТАВЛЕНИЕ СЛУЧАЯ Исследования</vt:lpstr>
      <vt:lpstr>ПРЕДСТАВЛЕНИЕ СЛУЧАЯ</vt:lpstr>
      <vt:lpstr>ПРЕДСТАВЛЕНИЕ СЛУЧАЯ Исследования</vt:lpstr>
      <vt:lpstr>ПРЕДСТАВЛЕНИЕ СЛУЧАЯ</vt:lpstr>
      <vt:lpstr>ПРЕДСТАВЛЕНИЕ СЛУЧАЯ</vt:lpstr>
      <vt:lpstr>ПРЕДСТАВЛЕНИЕ СЛУЧАЯ Исследования</vt:lpstr>
      <vt:lpstr>ДИСКУССИЯ</vt:lpstr>
      <vt:lpstr>ДИСКУССИЯ</vt:lpstr>
      <vt:lpstr>КЛЮЧЕВЫЕ МОМЕНТЫ</vt:lpstr>
      <vt:lpstr>ЛИТЕРАТУРА</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Tema</dc:creator>
  <cp:lastModifiedBy>Александр Мелехов</cp:lastModifiedBy>
  <cp:revision>190</cp:revision>
  <dcterms:created xsi:type="dcterms:W3CDTF">2021-03-22T11:30:15Z</dcterms:created>
  <dcterms:modified xsi:type="dcterms:W3CDTF">2025-03-30T16:43:33Z</dcterms:modified>
</cp:coreProperties>
</file>