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61" r:id="rId4"/>
    <p:sldId id="313" r:id="rId5"/>
    <p:sldId id="319" r:id="rId6"/>
    <p:sldId id="314" r:id="rId7"/>
    <p:sldId id="315" r:id="rId8"/>
    <p:sldId id="316" r:id="rId9"/>
    <p:sldId id="317" r:id="rId10"/>
    <p:sldId id="312" r:id="rId1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AC"/>
    <a:srgbClr val="D0D8E8"/>
    <a:srgbClr val="E9EDF4"/>
    <a:srgbClr val="DA0000"/>
    <a:srgbClr val="4F81BD"/>
    <a:srgbClr val="F20000"/>
    <a:srgbClr val="E20000"/>
    <a:srgbClr val="F4F8FC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85" autoAdjust="0"/>
    <p:restoredTop sz="99189" autoAdjust="0"/>
  </p:normalViewPr>
  <p:slideViewPr>
    <p:cSldViewPr>
      <p:cViewPr varScale="1">
        <p:scale>
          <a:sx n="96" d="100"/>
          <a:sy n="96" d="100"/>
        </p:scale>
        <p:origin x="-345" y="-5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1BE4BE-6643-42B8-8F2D-48AA3B2313B3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3C98649-97FB-4FF5-9013-F6D3370343AC}">
      <dgm:prSet phldrT="[Текст]" custT="1"/>
      <dgm:spPr/>
      <dgm:t>
        <a:bodyPr/>
        <a:lstStyle/>
        <a:p>
          <a:r>
            <a:rPr lang="ru-RU" sz="1000"/>
            <a:t>0 мес.</a:t>
          </a:r>
        </a:p>
      </dgm:t>
    </dgm:pt>
    <dgm:pt modelId="{85C4CC72-A0E8-4429-8256-05A1DF80A4CA}" type="parTrans" cxnId="{1A5C06A6-C426-4220-A38F-4ACF4DD362FD}">
      <dgm:prSet/>
      <dgm:spPr/>
      <dgm:t>
        <a:bodyPr/>
        <a:lstStyle/>
        <a:p>
          <a:endParaRPr lang="ru-RU"/>
        </a:p>
      </dgm:t>
    </dgm:pt>
    <dgm:pt modelId="{58E02C1C-166A-442F-85B8-8EF8528D3A29}" type="sibTrans" cxnId="{1A5C06A6-C426-4220-A38F-4ACF4DD362FD}">
      <dgm:prSet/>
      <dgm:spPr/>
      <dgm:t>
        <a:bodyPr/>
        <a:lstStyle/>
        <a:p>
          <a:endParaRPr lang="ru-RU"/>
        </a:p>
      </dgm:t>
    </dgm:pt>
    <dgm:pt modelId="{2CA1950F-E332-4F53-AF70-E9355D70BDE7}">
      <dgm:prSet phldrT="[Текст]" custT="1"/>
      <dgm:spPr/>
      <dgm:t>
        <a:bodyPr/>
        <a:lstStyle/>
        <a:p>
          <a:r>
            <a:rPr lang="ru-RU" sz="1000"/>
            <a:t>осиплость голоса</a:t>
          </a:r>
        </a:p>
      </dgm:t>
    </dgm:pt>
    <dgm:pt modelId="{007584AA-BD3C-4DDA-9FBC-81B86E4EDBB8}" type="parTrans" cxnId="{AE31ED6C-FA7C-44CA-A378-96FC3F274444}">
      <dgm:prSet/>
      <dgm:spPr/>
      <dgm:t>
        <a:bodyPr/>
        <a:lstStyle/>
        <a:p>
          <a:endParaRPr lang="ru-RU"/>
        </a:p>
      </dgm:t>
    </dgm:pt>
    <dgm:pt modelId="{07D34492-15DB-43F0-8223-30BE1919C0C4}" type="sibTrans" cxnId="{AE31ED6C-FA7C-44CA-A378-96FC3F274444}">
      <dgm:prSet/>
      <dgm:spPr/>
      <dgm:t>
        <a:bodyPr/>
        <a:lstStyle/>
        <a:p>
          <a:endParaRPr lang="ru-RU"/>
        </a:p>
      </dgm:t>
    </dgm:pt>
    <dgm:pt modelId="{82F9533C-4FB8-44DB-A303-D2D32E7159AF}">
      <dgm:prSet phldrT="[Текст]" custT="1"/>
      <dgm:spPr/>
      <dgm:t>
        <a:bodyPr/>
        <a:lstStyle/>
        <a:p>
          <a:r>
            <a:rPr lang="ru-RU" sz="1000"/>
            <a:t>12 мес. 5.12.2021</a:t>
          </a:r>
        </a:p>
      </dgm:t>
    </dgm:pt>
    <dgm:pt modelId="{5E4C47C5-2E37-40F4-9B63-0D0DA6E82CC8}" type="parTrans" cxnId="{DC2CDEDD-C0CC-44A6-9215-200963606D84}">
      <dgm:prSet/>
      <dgm:spPr/>
      <dgm:t>
        <a:bodyPr/>
        <a:lstStyle/>
        <a:p>
          <a:endParaRPr lang="ru-RU"/>
        </a:p>
      </dgm:t>
    </dgm:pt>
    <dgm:pt modelId="{3C538796-1C83-4E00-B7E6-B3443CC39D98}" type="sibTrans" cxnId="{DC2CDEDD-C0CC-44A6-9215-200963606D84}">
      <dgm:prSet/>
      <dgm:spPr/>
      <dgm:t>
        <a:bodyPr/>
        <a:lstStyle/>
        <a:p>
          <a:endParaRPr lang="ru-RU"/>
        </a:p>
      </dgm:t>
    </dgm:pt>
    <dgm:pt modelId="{12A2338A-9732-4E79-8B58-34B838C50C3A}">
      <dgm:prSet phldrT="[Текст]" custT="1"/>
      <dgm:spPr/>
      <dgm:t>
        <a:bodyPr/>
        <a:lstStyle/>
        <a:p>
          <a:r>
            <a:rPr lang="ru-RU" sz="1000"/>
            <a:t>легочное кровотечение</a:t>
          </a:r>
        </a:p>
      </dgm:t>
    </dgm:pt>
    <dgm:pt modelId="{9D34FD38-E8AF-40FE-95B9-6E0327FA52EE}" type="parTrans" cxnId="{D7A5D189-7492-470F-ADCE-0FDFCDB08DD6}">
      <dgm:prSet/>
      <dgm:spPr/>
      <dgm:t>
        <a:bodyPr/>
        <a:lstStyle/>
        <a:p>
          <a:endParaRPr lang="ru-RU"/>
        </a:p>
      </dgm:t>
    </dgm:pt>
    <dgm:pt modelId="{039FB1D5-4A3E-4181-B327-60383EB6A7A1}" type="sibTrans" cxnId="{D7A5D189-7492-470F-ADCE-0FDFCDB08DD6}">
      <dgm:prSet/>
      <dgm:spPr/>
      <dgm:t>
        <a:bodyPr/>
        <a:lstStyle/>
        <a:p>
          <a:endParaRPr lang="ru-RU"/>
        </a:p>
      </dgm:t>
    </dgm:pt>
    <dgm:pt modelId="{F8185DF3-9AF0-4052-B1A5-E034DFD515AF}">
      <dgm:prSet phldrT="[Текст]" custT="1"/>
      <dgm:spPr/>
      <dgm:t>
        <a:bodyPr/>
        <a:lstStyle/>
        <a:p>
          <a:r>
            <a:rPr lang="ru-RU" sz="1000"/>
            <a:t>5.12.2021</a:t>
          </a:r>
        </a:p>
      </dgm:t>
    </dgm:pt>
    <dgm:pt modelId="{B227DC50-582A-4EDF-A00B-8855A5E19825}" type="parTrans" cxnId="{77845104-F8CE-4E99-BF07-25C49A8FC5E6}">
      <dgm:prSet/>
      <dgm:spPr/>
      <dgm:t>
        <a:bodyPr/>
        <a:lstStyle/>
        <a:p>
          <a:endParaRPr lang="ru-RU"/>
        </a:p>
      </dgm:t>
    </dgm:pt>
    <dgm:pt modelId="{AD850C71-DDAA-4D15-AB5C-388F89EFBDDB}" type="sibTrans" cxnId="{77845104-F8CE-4E99-BF07-25C49A8FC5E6}">
      <dgm:prSet/>
      <dgm:spPr/>
      <dgm:t>
        <a:bodyPr/>
        <a:lstStyle/>
        <a:p>
          <a:endParaRPr lang="ru-RU"/>
        </a:p>
      </dgm:t>
    </dgm:pt>
    <dgm:pt modelId="{6C732683-904C-4634-8BBA-BE0792D2F7DB}">
      <dgm:prSet phldrT="[Текст]" custT="1"/>
      <dgm:spPr/>
      <dgm:t>
        <a:bodyPr/>
        <a:lstStyle/>
        <a:p>
          <a:r>
            <a:rPr lang="ru-RU" sz="1000"/>
            <a:t>протезирование дуги аорты</a:t>
          </a:r>
        </a:p>
      </dgm:t>
    </dgm:pt>
    <dgm:pt modelId="{0F7CCBF6-3D54-4308-8DE9-2B5A9C085ED5}" type="parTrans" cxnId="{AE0735FE-7997-45CD-BDD1-593AA3700308}">
      <dgm:prSet/>
      <dgm:spPr/>
      <dgm:t>
        <a:bodyPr/>
        <a:lstStyle/>
        <a:p>
          <a:endParaRPr lang="ru-RU"/>
        </a:p>
      </dgm:t>
    </dgm:pt>
    <dgm:pt modelId="{37D00D11-7BA6-4274-8CF2-28494CD84F45}" type="sibTrans" cxnId="{AE0735FE-7997-45CD-BDD1-593AA3700308}">
      <dgm:prSet/>
      <dgm:spPr/>
      <dgm:t>
        <a:bodyPr/>
        <a:lstStyle/>
        <a:p>
          <a:endParaRPr lang="ru-RU"/>
        </a:p>
      </dgm:t>
    </dgm:pt>
    <dgm:pt modelId="{270D6D65-858F-4879-93BF-6D8B0DFE9065}">
      <dgm:prSet custT="1"/>
      <dgm:spPr/>
      <dgm:t>
        <a:bodyPr/>
        <a:lstStyle/>
        <a:p>
          <a:r>
            <a:rPr lang="ru-RU" sz="1000" dirty="0"/>
            <a:t>40 мес.</a:t>
          </a:r>
        </a:p>
      </dgm:t>
    </dgm:pt>
    <dgm:pt modelId="{A63DDFDF-4544-48BA-B112-EC616EFAB1C5}" type="parTrans" cxnId="{CFD9A73D-9725-42B9-9C2D-D07B907E908A}">
      <dgm:prSet/>
      <dgm:spPr/>
      <dgm:t>
        <a:bodyPr/>
        <a:lstStyle/>
        <a:p>
          <a:endParaRPr lang="ru-RU"/>
        </a:p>
      </dgm:t>
    </dgm:pt>
    <dgm:pt modelId="{7511196F-5175-4820-AA00-3297E087497B}" type="sibTrans" cxnId="{CFD9A73D-9725-42B9-9C2D-D07B907E908A}">
      <dgm:prSet/>
      <dgm:spPr/>
      <dgm:t>
        <a:bodyPr/>
        <a:lstStyle/>
        <a:p>
          <a:endParaRPr lang="ru-RU"/>
        </a:p>
      </dgm:t>
    </dgm:pt>
    <dgm:pt modelId="{1C8494E2-894C-4CFE-9C93-4731FAF37BE7}">
      <dgm:prSet custT="1"/>
      <dgm:spPr/>
      <dgm:t>
        <a:bodyPr/>
        <a:lstStyle/>
        <a:p>
          <a:r>
            <a:rPr lang="ru-RU" sz="1000"/>
            <a:t>19.12.2021</a:t>
          </a:r>
        </a:p>
      </dgm:t>
    </dgm:pt>
    <dgm:pt modelId="{5F24586B-CBE4-45D1-82FF-6648B373186D}" type="parTrans" cxnId="{492AE9E8-A26A-49EE-9DD5-DDFFA6D4A984}">
      <dgm:prSet/>
      <dgm:spPr/>
      <dgm:t>
        <a:bodyPr/>
        <a:lstStyle/>
        <a:p>
          <a:endParaRPr lang="ru-RU"/>
        </a:p>
      </dgm:t>
    </dgm:pt>
    <dgm:pt modelId="{60AF9D53-1195-40EB-A43E-A566C7F5AEE9}" type="sibTrans" cxnId="{492AE9E8-A26A-49EE-9DD5-DDFFA6D4A984}">
      <dgm:prSet/>
      <dgm:spPr/>
      <dgm:t>
        <a:bodyPr/>
        <a:lstStyle/>
        <a:p>
          <a:endParaRPr lang="ru-RU"/>
        </a:p>
      </dgm:t>
    </dgm:pt>
    <dgm:pt modelId="{DB0889B5-A904-48C0-9B08-41047BDB9A60}">
      <dgm:prSet custT="1"/>
      <dgm:spPr/>
      <dgm:t>
        <a:bodyPr/>
        <a:lstStyle/>
        <a:p>
          <a:r>
            <a:rPr lang="ru-RU" sz="1000"/>
            <a:t>выписка из стационара</a:t>
          </a:r>
        </a:p>
      </dgm:t>
    </dgm:pt>
    <dgm:pt modelId="{5CD8A1BA-FCDE-4AAD-AFD8-2166FDAB0FE7}" type="parTrans" cxnId="{D1629EB1-BDE9-42AA-9BB9-F82CC903268F}">
      <dgm:prSet/>
      <dgm:spPr/>
      <dgm:t>
        <a:bodyPr/>
        <a:lstStyle/>
        <a:p>
          <a:endParaRPr lang="ru-RU"/>
        </a:p>
      </dgm:t>
    </dgm:pt>
    <dgm:pt modelId="{42DC96C4-EF74-4242-B41C-6A2E5079DF7A}" type="sibTrans" cxnId="{D1629EB1-BDE9-42AA-9BB9-F82CC903268F}">
      <dgm:prSet/>
      <dgm:spPr/>
      <dgm:t>
        <a:bodyPr/>
        <a:lstStyle/>
        <a:p>
          <a:endParaRPr lang="ru-RU"/>
        </a:p>
      </dgm:t>
    </dgm:pt>
    <dgm:pt modelId="{86E7EAF4-16FC-4AAE-94BF-88DFE98E4907}">
      <dgm:prSet custT="1"/>
      <dgm:spPr/>
      <dgm:t>
        <a:bodyPr/>
        <a:lstStyle/>
        <a:p>
          <a:r>
            <a:rPr lang="ru-RU" sz="1000" dirty="0"/>
            <a:t>контрольный осмотр, состояние удовлетворительной</a:t>
          </a:r>
        </a:p>
      </dgm:t>
    </dgm:pt>
    <dgm:pt modelId="{6A0850F5-864B-4771-8F25-0354BD2CE991}" type="parTrans" cxnId="{B17B38A3-3715-4391-9FBE-E4A8C93AA148}">
      <dgm:prSet/>
      <dgm:spPr/>
      <dgm:t>
        <a:bodyPr/>
        <a:lstStyle/>
        <a:p>
          <a:endParaRPr lang="ru-RU"/>
        </a:p>
      </dgm:t>
    </dgm:pt>
    <dgm:pt modelId="{27E66232-25A1-4B54-9025-D6A703AF1129}" type="sibTrans" cxnId="{B17B38A3-3715-4391-9FBE-E4A8C93AA148}">
      <dgm:prSet/>
      <dgm:spPr/>
      <dgm:t>
        <a:bodyPr/>
        <a:lstStyle/>
        <a:p>
          <a:endParaRPr lang="ru-RU"/>
        </a:p>
      </dgm:t>
    </dgm:pt>
    <dgm:pt modelId="{33193C5F-F2FD-4F1B-8889-E896F43F0706}">
      <dgm:prSet custT="1"/>
      <dgm:spPr/>
      <dgm:t>
        <a:bodyPr/>
        <a:lstStyle/>
        <a:p>
          <a:r>
            <a:rPr lang="ru-RU" sz="1000"/>
            <a:t>прогноз</a:t>
          </a:r>
        </a:p>
      </dgm:t>
    </dgm:pt>
    <dgm:pt modelId="{A18795A9-8064-49F8-B286-309F49D68562}" type="parTrans" cxnId="{16468E1D-3C28-4D74-A224-FF8B3AED628C}">
      <dgm:prSet/>
      <dgm:spPr/>
      <dgm:t>
        <a:bodyPr/>
        <a:lstStyle/>
        <a:p>
          <a:endParaRPr lang="ru-RU"/>
        </a:p>
      </dgm:t>
    </dgm:pt>
    <dgm:pt modelId="{D85E38BB-2581-4A95-8EC0-11CB5E5D5DCC}" type="sibTrans" cxnId="{16468E1D-3C28-4D74-A224-FF8B3AED628C}">
      <dgm:prSet/>
      <dgm:spPr/>
      <dgm:t>
        <a:bodyPr/>
        <a:lstStyle/>
        <a:p>
          <a:endParaRPr lang="ru-RU"/>
        </a:p>
      </dgm:t>
    </dgm:pt>
    <dgm:pt modelId="{878D5905-9851-4DA8-BFC1-A0BEEA47A978}">
      <dgm:prSet custT="1"/>
      <dgm:spPr/>
      <dgm:t>
        <a:bodyPr/>
        <a:lstStyle/>
        <a:p>
          <a:r>
            <a:rPr lang="ru-RU" sz="1000"/>
            <a:t>благоприятный</a:t>
          </a:r>
        </a:p>
      </dgm:t>
    </dgm:pt>
    <dgm:pt modelId="{5E6BEBDC-C28D-4505-85C7-C1003E488FFE}" type="parTrans" cxnId="{154F451E-D21A-409D-8546-F60F06374445}">
      <dgm:prSet/>
      <dgm:spPr/>
      <dgm:t>
        <a:bodyPr/>
        <a:lstStyle/>
        <a:p>
          <a:endParaRPr lang="ru-RU"/>
        </a:p>
      </dgm:t>
    </dgm:pt>
    <dgm:pt modelId="{3AB9664C-61F3-40A7-9174-76E40A4F8288}" type="sibTrans" cxnId="{154F451E-D21A-409D-8546-F60F06374445}">
      <dgm:prSet/>
      <dgm:spPr/>
      <dgm:t>
        <a:bodyPr/>
        <a:lstStyle/>
        <a:p>
          <a:endParaRPr lang="ru-RU"/>
        </a:p>
      </dgm:t>
    </dgm:pt>
    <dgm:pt modelId="{7F668952-7E48-4871-B9B8-7BE89257D151}" type="pres">
      <dgm:prSet presAssocID="{4F1BE4BE-6643-42B8-8F2D-48AA3B2313B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ACF8D74-B027-41D5-9C8E-42D1BBCCA9B7}" type="pres">
      <dgm:prSet presAssocID="{E3C98649-97FB-4FF5-9013-F6D3370343AC}" presName="composite" presStyleCnt="0"/>
      <dgm:spPr/>
    </dgm:pt>
    <dgm:pt modelId="{E0E84E82-8D9D-47EF-82BA-DCD8E99B6B28}" type="pres">
      <dgm:prSet presAssocID="{E3C98649-97FB-4FF5-9013-F6D3370343AC}" presName="parTx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B9F072-C7A2-4242-9245-B4915DEB29E8}" type="pres">
      <dgm:prSet presAssocID="{E3C98649-97FB-4FF5-9013-F6D3370343AC}" presName="parSh" presStyleLbl="node1" presStyleIdx="0" presStyleCnt="6"/>
      <dgm:spPr/>
      <dgm:t>
        <a:bodyPr/>
        <a:lstStyle/>
        <a:p>
          <a:endParaRPr lang="ru-RU"/>
        </a:p>
      </dgm:t>
    </dgm:pt>
    <dgm:pt modelId="{21FA7358-3700-4DB0-80DD-7BB0E676FA42}" type="pres">
      <dgm:prSet presAssocID="{E3C98649-97FB-4FF5-9013-F6D3370343AC}" presName="desTx" presStyleLbl="fgAcc1" presStyleIdx="0" presStyleCnt="6" custScaleX="1486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414C78-2661-4D23-9A39-AAB504518410}" type="pres">
      <dgm:prSet presAssocID="{58E02C1C-166A-442F-85B8-8EF8528D3A29}" presName="sibTrans" presStyleLbl="sibTrans2D1" presStyleIdx="0" presStyleCnt="5"/>
      <dgm:spPr/>
      <dgm:t>
        <a:bodyPr/>
        <a:lstStyle/>
        <a:p>
          <a:endParaRPr lang="ru-RU"/>
        </a:p>
      </dgm:t>
    </dgm:pt>
    <dgm:pt modelId="{E4134F7E-9018-4D01-9D8D-07745C06BE5D}" type="pres">
      <dgm:prSet presAssocID="{58E02C1C-166A-442F-85B8-8EF8528D3A29}" presName="connTx" presStyleLbl="sibTrans2D1" presStyleIdx="0" presStyleCnt="5"/>
      <dgm:spPr/>
      <dgm:t>
        <a:bodyPr/>
        <a:lstStyle/>
        <a:p>
          <a:endParaRPr lang="ru-RU"/>
        </a:p>
      </dgm:t>
    </dgm:pt>
    <dgm:pt modelId="{83C6EBA5-4DB9-43F0-A7AF-FA690B2C2968}" type="pres">
      <dgm:prSet presAssocID="{82F9533C-4FB8-44DB-A303-D2D32E7159AF}" presName="composite" presStyleCnt="0"/>
      <dgm:spPr/>
    </dgm:pt>
    <dgm:pt modelId="{3C9ACAF1-5CE0-413F-8D79-539D47039784}" type="pres">
      <dgm:prSet presAssocID="{82F9533C-4FB8-44DB-A303-D2D32E7159AF}" presName="parTx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B8EA72-13C6-40C9-A199-DA3F67101051}" type="pres">
      <dgm:prSet presAssocID="{82F9533C-4FB8-44DB-A303-D2D32E7159AF}" presName="parSh" presStyleLbl="node1" presStyleIdx="1" presStyleCnt="6" custScaleX="122958" custLinFactNeighborX="-9613" custLinFactNeighborY="-11082"/>
      <dgm:spPr/>
      <dgm:t>
        <a:bodyPr/>
        <a:lstStyle/>
        <a:p>
          <a:endParaRPr lang="ru-RU"/>
        </a:p>
      </dgm:t>
    </dgm:pt>
    <dgm:pt modelId="{897103AF-DCC0-4A97-B773-679C002F7F23}" type="pres">
      <dgm:prSet presAssocID="{82F9533C-4FB8-44DB-A303-D2D32E7159AF}" presName="desTx" presStyleLbl="fgAcc1" presStyleIdx="1" presStyleCnt="6" custScaleX="196586" custScaleY="100760" custLinFactNeighborX="-24348" custLinFactNeighborY="134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561925-2E20-4B33-8E60-D54718EE18CA}" type="pres">
      <dgm:prSet presAssocID="{3C538796-1C83-4E00-B7E6-B3443CC39D98}" presName="sibTrans" presStyleLbl="sibTrans2D1" presStyleIdx="1" presStyleCnt="5"/>
      <dgm:spPr/>
      <dgm:t>
        <a:bodyPr/>
        <a:lstStyle/>
        <a:p>
          <a:endParaRPr lang="ru-RU"/>
        </a:p>
      </dgm:t>
    </dgm:pt>
    <dgm:pt modelId="{D3D02177-AA3B-4CAB-9DB1-EF22407D3C95}" type="pres">
      <dgm:prSet presAssocID="{3C538796-1C83-4E00-B7E6-B3443CC39D98}" presName="connTx" presStyleLbl="sibTrans2D1" presStyleIdx="1" presStyleCnt="5"/>
      <dgm:spPr/>
      <dgm:t>
        <a:bodyPr/>
        <a:lstStyle/>
        <a:p>
          <a:endParaRPr lang="ru-RU"/>
        </a:p>
      </dgm:t>
    </dgm:pt>
    <dgm:pt modelId="{95F1CD28-CAB6-4D17-B7E3-7869D85E2568}" type="pres">
      <dgm:prSet presAssocID="{F8185DF3-9AF0-4052-B1A5-E034DFD515AF}" presName="composite" presStyleCnt="0"/>
      <dgm:spPr/>
    </dgm:pt>
    <dgm:pt modelId="{36E9E1EA-C802-49AA-ADA7-0869D2D3B4EF}" type="pres">
      <dgm:prSet presAssocID="{F8185DF3-9AF0-4052-B1A5-E034DFD515AF}" presName="parTx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4D2804-8DF5-4FCE-8776-F5043E0A2E3A}" type="pres">
      <dgm:prSet presAssocID="{F8185DF3-9AF0-4052-B1A5-E034DFD515AF}" presName="parSh" presStyleLbl="node1" presStyleIdx="2" presStyleCnt="6" custScaleX="124904" custLinFactNeighborX="-471"/>
      <dgm:spPr/>
      <dgm:t>
        <a:bodyPr/>
        <a:lstStyle/>
        <a:p>
          <a:endParaRPr lang="ru-RU"/>
        </a:p>
      </dgm:t>
    </dgm:pt>
    <dgm:pt modelId="{69511EA0-9E85-4142-98E0-90842C582F3B}" type="pres">
      <dgm:prSet presAssocID="{F8185DF3-9AF0-4052-B1A5-E034DFD515AF}" presName="desTx" presStyleLbl="fgAcc1" presStyleIdx="2" presStyleCnt="6" custScaleX="145014" custScaleY="95635" custLinFactNeighborX="-12620" custLinFactNeighborY="76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7E1E13-7E0B-4F1B-9E7E-80CD69E2E510}" type="pres">
      <dgm:prSet presAssocID="{AD850C71-DDAA-4D15-AB5C-388F89EFBDDB}" presName="sibTrans" presStyleLbl="sibTrans2D1" presStyleIdx="2" presStyleCnt="5"/>
      <dgm:spPr/>
      <dgm:t>
        <a:bodyPr/>
        <a:lstStyle/>
        <a:p>
          <a:endParaRPr lang="ru-RU"/>
        </a:p>
      </dgm:t>
    </dgm:pt>
    <dgm:pt modelId="{266F2F98-27D6-404C-B871-76565432A555}" type="pres">
      <dgm:prSet presAssocID="{AD850C71-DDAA-4D15-AB5C-388F89EFBDDB}" presName="connTx" presStyleLbl="sibTrans2D1" presStyleIdx="2" presStyleCnt="5"/>
      <dgm:spPr/>
      <dgm:t>
        <a:bodyPr/>
        <a:lstStyle/>
        <a:p>
          <a:endParaRPr lang="ru-RU"/>
        </a:p>
      </dgm:t>
    </dgm:pt>
    <dgm:pt modelId="{C39497FA-A201-46FB-98CA-2453826D9A09}" type="pres">
      <dgm:prSet presAssocID="{1C8494E2-894C-4CFE-9C93-4731FAF37BE7}" presName="composite" presStyleCnt="0"/>
      <dgm:spPr/>
    </dgm:pt>
    <dgm:pt modelId="{C97715C4-F7B5-4CB4-817A-50F398E47497}" type="pres">
      <dgm:prSet presAssocID="{1C8494E2-894C-4CFE-9C93-4731FAF37BE7}" presName="parTx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B37F7C-6773-4F43-A928-0B167C62161D}" type="pres">
      <dgm:prSet presAssocID="{1C8494E2-894C-4CFE-9C93-4731FAF37BE7}" presName="parSh" presStyleLbl="node1" presStyleIdx="3" presStyleCnt="6" custScaleX="144569"/>
      <dgm:spPr/>
      <dgm:t>
        <a:bodyPr/>
        <a:lstStyle/>
        <a:p>
          <a:endParaRPr lang="ru-RU"/>
        </a:p>
      </dgm:t>
    </dgm:pt>
    <dgm:pt modelId="{8570AC82-2441-495F-9825-2624BE78F07E}" type="pres">
      <dgm:prSet presAssocID="{1C8494E2-894C-4CFE-9C93-4731FAF37BE7}" presName="desTx" presStyleLbl="fgAcc1" presStyleIdx="3" presStyleCnt="6" custScaleX="142021" custLinFactNeighborX="-18848" custLinFactNeighborY="25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59D72B-34B9-47B3-BBEA-38614BDFB907}" type="pres">
      <dgm:prSet presAssocID="{60AF9D53-1195-40EB-A43E-A566C7F5AEE9}" presName="sibTrans" presStyleLbl="sibTrans2D1" presStyleIdx="3" presStyleCnt="5"/>
      <dgm:spPr/>
      <dgm:t>
        <a:bodyPr/>
        <a:lstStyle/>
        <a:p>
          <a:endParaRPr lang="ru-RU"/>
        </a:p>
      </dgm:t>
    </dgm:pt>
    <dgm:pt modelId="{8916E256-DAE2-4B61-8AC7-152493839BB6}" type="pres">
      <dgm:prSet presAssocID="{60AF9D53-1195-40EB-A43E-A566C7F5AEE9}" presName="connTx" presStyleLbl="sibTrans2D1" presStyleIdx="3" presStyleCnt="5"/>
      <dgm:spPr/>
      <dgm:t>
        <a:bodyPr/>
        <a:lstStyle/>
        <a:p>
          <a:endParaRPr lang="ru-RU"/>
        </a:p>
      </dgm:t>
    </dgm:pt>
    <dgm:pt modelId="{BDC36A28-18B0-401F-B091-95F0247AC827}" type="pres">
      <dgm:prSet presAssocID="{270D6D65-858F-4879-93BF-6D8B0DFE9065}" presName="composite" presStyleCnt="0"/>
      <dgm:spPr/>
    </dgm:pt>
    <dgm:pt modelId="{3E5AFB97-8443-4E01-8807-39640C67EF87}" type="pres">
      <dgm:prSet presAssocID="{270D6D65-858F-4879-93BF-6D8B0DFE9065}" presName="parTx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8A143C-AB92-4C19-8461-2F339BFEA14E}" type="pres">
      <dgm:prSet presAssocID="{270D6D65-858F-4879-93BF-6D8B0DFE9065}" presName="parSh" presStyleLbl="node1" presStyleIdx="4" presStyleCnt="6" custScaleX="135867" custLinFactNeighborX="-6153" custLinFactNeighborY="15855"/>
      <dgm:spPr/>
      <dgm:t>
        <a:bodyPr/>
        <a:lstStyle/>
        <a:p>
          <a:endParaRPr lang="ru-RU"/>
        </a:p>
      </dgm:t>
    </dgm:pt>
    <dgm:pt modelId="{AC08AB5A-F0C3-4C00-AC64-09DF9EF44729}" type="pres">
      <dgm:prSet presAssocID="{270D6D65-858F-4879-93BF-6D8B0DFE9065}" presName="desTx" presStyleLbl="fgAcc1" presStyleIdx="4" presStyleCnt="6" custScaleX="214159" custScaleY="107836" custLinFactNeighborX="-8201" custLinFactNeighborY="339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E96E38-4DB7-40E7-B0FE-61203653A513}" type="pres">
      <dgm:prSet presAssocID="{7511196F-5175-4820-AA00-3297E087497B}" presName="sibTrans" presStyleLbl="sibTrans2D1" presStyleIdx="4" presStyleCnt="5"/>
      <dgm:spPr/>
      <dgm:t>
        <a:bodyPr/>
        <a:lstStyle/>
        <a:p>
          <a:endParaRPr lang="ru-RU"/>
        </a:p>
      </dgm:t>
    </dgm:pt>
    <dgm:pt modelId="{5B5E1D70-B20C-453D-9425-63BA8BF5C257}" type="pres">
      <dgm:prSet presAssocID="{7511196F-5175-4820-AA00-3297E087497B}" presName="connTx" presStyleLbl="sibTrans2D1" presStyleIdx="4" presStyleCnt="5"/>
      <dgm:spPr/>
      <dgm:t>
        <a:bodyPr/>
        <a:lstStyle/>
        <a:p>
          <a:endParaRPr lang="ru-RU"/>
        </a:p>
      </dgm:t>
    </dgm:pt>
    <dgm:pt modelId="{E298B4C9-EE8E-4521-A158-10D7916CCA3F}" type="pres">
      <dgm:prSet presAssocID="{33193C5F-F2FD-4F1B-8889-E896F43F0706}" presName="composite" presStyleCnt="0"/>
      <dgm:spPr/>
    </dgm:pt>
    <dgm:pt modelId="{F5C40FA1-1E27-436C-9854-5CA2B098D660}" type="pres">
      <dgm:prSet presAssocID="{33193C5F-F2FD-4F1B-8889-E896F43F0706}" presName="parTx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114C0A-BFCF-4AA4-AC6B-40EA86F27363}" type="pres">
      <dgm:prSet presAssocID="{33193C5F-F2FD-4F1B-8889-E896F43F0706}" presName="parSh" presStyleLbl="node1" presStyleIdx="5" presStyleCnt="6" custScaleX="125373"/>
      <dgm:spPr/>
      <dgm:t>
        <a:bodyPr/>
        <a:lstStyle/>
        <a:p>
          <a:endParaRPr lang="ru-RU"/>
        </a:p>
      </dgm:t>
    </dgm:pt>
    <dgm:pt modelId="{3F0C567C-542B-4CF0-A738-7B6458914584}" type="pres">
      <dgm:prSet presAssocID="{33193C5F-F2FD-4F1B-8889-E896F43F0706}" presName="desTx" presStyleLbl="fgAcc1" presStyleIdx="5" presStyleCnt="6" custScaleX="155390" custLinFactNeighborX="-3993" custLinFactNeighborY="71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E6D7C56-9C90-4EC6-8EA3-1A72327AA9DF}" type="presOf" srcId="{82F9533C-4FB8-44DB-A303-D2D32E7159AF}" destId="{B9B8EA72-13C6-40C9-A199-DA3F67101051}" srcOrd="1" destOrd="0" presId="urn:microsoft.com/office/officeart/2005/8/layout/process3"/>
    <dgm:cxn modelId="{D1629EB1-BDE9-42AA-9BB9-F82CC903268F}" srcId="{1C8494E2-894C-4CFE-9C93-4731FAF37BE7}" destId="{DB0889B5-A904-48C0-9B08-41047BDB9A60}" srcOrd="0" destOrd="0" parTransId="{5CD8A1BA-FCDE-4AAD-AFD8-2166FDAB0FE7}" sibTransId="{42DC96C4-EF74-4242-B41C-6A2E5079DF7A}"/>
    <dgm:cxn modelId="{16468E1D-3C28-4D74-A224-FF8B3AED628C}" srcId="{4F1BE4BE-6643-42B8-8F2D-48AA3B2313B3}" destId="{33193C5F-F2FD-4F1B-8889-E896F43F0706}" srcOrd="5" destOrd="0" parTransId="{A18795A9-8064-49F8-B286-309F49D68562}" sibTransId="{D85E38BB-2581-4A95-8EC0-11CB5E5D5DCC}"/>
    <dgm:cxn modelId="{5CA23D9B-709F-482D-BC4E-6ED67A5D9302}" type="presOf" srcId="{1C8494E2-894C-4CFE-9C93-4731FAF37BE7}" destId="{C97715C4-F7B5-4CB4-817A-50F398E47497}" srcOrd="0" destOrd="0" presId="urn:microsoft.com/office/officeart/2005/8/layout/process3"/>
    <dgm:cxn modelId="{664ED8D9-CAC4-4ADE-A88F-5D286B836E3A}" type="presOf" srcId="{58E02C1C-166A-442F-85B8-8EF8528D3A29}" destId="{F1414C78-2661-4D23-9A39-AAB504518410}" srcOrd="0" destOrd="0" presId="urn:microsoft.com/office/officeart/2005/8/layout/process3"/>
    <dgm:cxn modelId="{1A5C06A6-C426-4220-A38F-4ACF4DD362FD}" srcId="{4F1BE4BE-6643-42B8-8F2D-48AA3B2313B3}" destId="{E3C98649-97FB-4FF5-9013-F6D3370343AC}" srcOrd="0" destOrd="0" parTransId="{85C4CC72-A0E8-4429-8256-05A1DF80A4CA}" sibTransId="{58E02C1C-166A-442F-85B8-8EF8528D3A29}"/>
    <dgm:cxn modelId="{A2BBBE38-F5BA-4E98-8762-CC677861A6B8}" type="presOf" srcId="{F8185DF3-9AF0-4052-B1A5-E034DFD515AF}" destId="{36E9E1EA-C802-49AA-ADA7-0869D2D3B4EF}" srcOrd="0" destOrd="0" presId="urn:microsoft.com/office/officeart/2005/8/layout/process3"/>
    <dgm:cxn modelId="{AE0735FE-7997-45CD-BDD1-593AA3700308}" srcId="{F8185DF3-9AF0-4052-B1A5-E034DFD515AF}" destId="{6C732683-904C-4634-8BBA-BE0792D2F7DB}" srcOrd="0" destOrd="0" parTransId="{0F7CCBF6-3D54-4308-8DE9-2B5A9C085ED5}" sibTransId="{37D00D11-7BA6-4274-8CF2-28494CD84F45}"/>
    <dgm:cxn modelId="{5C46E388-C6E5-4B87-B5FE-004CBE87B60F}" type="presOf" srcId="{2CA1950F-E332-4F53-AF70-E9355D70BDE7}" destId="{21FA7358-3700-4DB0-80DD-7BB0E676FA42}" srcOrd="0" destOrd="0" presId="urn:microsoft.com/office/officeart/2005/8/layout/process3"/>
    <dgm:cxn modelId="{FCE7D701-2C7D-4520-8739-A18CEF6F65D7}" type="presOf" srcId="{AD850C71-DDAA-4D15-AB5C-388F89EFBDDB}" destId="{266F2F98-27D6-404C-B871-76565432A555}" srcOrd="1" destOrd="0" presId="urn:microsoft.com/office/officeart/2005/8/layout/process3"/>
    <dgm:cxn modelId="{FF8A536D-DF61-4677-994F-6FA80C25223A}" type="presOf" srcId="{3C538796-1C83-4E00-B7E6-B3443CC39D98}" destId="{D3D02177-AA3B-4CAB-9DB1-EF22407D3C95}" srcOrd="1" destOrd="0" presId="urn:microsoft.com/office/officeart/2005/8/layout/process3"/>
    <dgm:cxn modelId="{83BE219E-AF91-48C0-AB36-2F5A823B0BE8}" type="presOf" srcId="{7511196F-5175-4820-AA00-3297E087497B}" destId="{AEE96E38-4DB7-40E7-B0FE-61203653A513}" srcOrd="0" destOrd="0" presId="urn:microsoft.com/office/officeart/2005/8/layout/process3"/>
    <dgm:cxn modelId="{9B076DFE-33C3-49FC-A737-6F9D30D2E960}" type="presOf" srcId="{1C8494E2-894C-4CFE-9C93-4731FAF37BE7}" destId="{ADB37F7C-6773-4F43-A928-0B167C62161D}" srcOrd="1" destOrd="0" presId="urn:microsoft.com/office/officeart/2005/8/layout/process3"/>
    <dgm:cxn modelId="{4980EE19-0955-4182-9ADB-597A5FDD56DE}" type="presOf" srcId="{AD850C71-DDAA-4D15-AB5C-388F89EFBDDB}" destId="{EA7E1E13-7E0B-4F1B-9E7E-80CD69E2E510}" srcOrd="0" destOrd="0" presId="urn:microsoft.com/office/officeart/2005/8/layout/process3"/>
    <dgm:cxn modelId="{AE31ED6C-FA7C-44CA-A378-96FC3F274444}" srcId="{E3C98649-97FB-4FF5-9013-F6D3370343AC}" destId="{2CA1950F-E332-4F53-AF70-E9355D70BDE7}" srcOrd="0" destOrd="0" parTransId="{007584AA-BD3C-4DDA-9FBC-81B86E4EDBB8}" sibTransId="{07D34492-15DB-43F0-8223-30BE1919C0C4}"/>
    <dgm:cxn modelId="{9F754494-A03A-492A-984F-452DA75434B7}" type="presOf" srcId="{58E02C1C-166A-442F-85B8-8EF8528D3A29}" destId="{E4134F7E-9018-4D01-9D8D-07745C06BE5D}" srcOrd="1" destOrd="0" presId="urn:microsoft.com/office/officeart/2005/8/layout/process3"/>
    <dgm:cxn modelId="{CFD9A73D-9725-42B9-9C2D-D07B907E908A}" srcId="{4F1BE4BE-6643-42B8-8F2D-48AA3B2313B3}" destId="{270D6D65-858F-4879-93BF-6D8B0DFE9065}" srcOrd="4" destOrd="0" parTransId="{A63DDFDF-4544-48BA-B112-EC616EFAB1C5}" sibTransId="{7511196F-5175-4820-AA00-3297E087497B}"/>
    <dgm:cxn modelId="{0C339286-0A20-4BDC-ABE6-264B55DBE83B}" type="presOf" srcId="{33193C5F-F2FD-4F1B-8889-E896F43F0706}" destId="{3A114C0A-BFCF-4AA4-AC6B-40EA86F27363}" srcOrd="1" destOrd="0" presId="urn:microsoft.com/office/officeart/2005/8/layout/process3"/>
    <dgm:cxn modelId="{A7CB64A1-6C2A-4A10-AE75-CF348B156DBB}" type="presOf" srcId="{12A2338A-9732-4E79-8B58-34B838C50C3A}" destId="{897103AF-DCC0-4A97-B773-679C002F7F23}" srcOrd="0" destOrd="0" presId="urn:microsoft.com/office/officeart/2005/8/layout/process3"/>
    <dgm:cxn modelId="{3988084E-1C00-4590-B1C1-F2888F2D5CC0}" type="presOf" srcId="{6C732683-904C-4634-8BBA-BE0792D2F7DB}" destId="{69511EA0-9E85-4142-98E0-90842C582F3B}" srcOrd="0" destOrd="0" presId="urn:microsoft.com/office/officeart/2005/8/layout/process3"/>
    <dgm:cxn modelId="{D4CB574E-C033-4874-B654-D574C155BC30}" type="presOf" srcId="{270D6D65-858F-4879-93BF-6D8B0DFE9065}" destId="{3E5AFB97-8443-4E01-8807-39640C67EF87}" srcOrd="0" destOrd="0" presId="urn:microsoft.com/office/officeart/2005/8/layout/process3"/>
    <dgm:cxn modelId="{154F451E-D21A-409D-8546-F60F06374445}" srcId="{33193C5F-F2FD-4F1B-8889-E896F43F0706}" destId="{878D5905-9851-4DA8-BFC1-A0BEEA47A978}" srcOrd="0" destOrd="0" parTransId="{5E6BEBDC-C28D-4505-85C7-C1003E488FFE}" sibTransId="{3AB9664C-61F3-40A7-9174-76E40A4F8288}"/>
    <dgm:cxn modelId="{C3141C5F-2E5E-4DB1-8AB9-43DE9E522D2C}" type="presOf" srcId="{DB0889B5-A904-48C0-9B08-41047BDB9A60}" destId="{8570AC82-2441-495F-9825-2624BE78F07E}" srcOrd="0" destOrd="0" presId="urn:microsoft.com/office/officeart/2005/8/layout/process3"/>
    <dgm:cxn modelId="{77845104-F8CE-4E99-BF07-25C49A8FC5E6}" srcId="{4F1BE4BE-6643-42B8-8F2D-48AA3B2313B3}" destId="{F8185DF3-9AF0-4052-B1A5-E034DFD515AF}" srcOrd="2" destOrd="0" parTransId="{B227DC50-582A-4EDF-A00B-8855A5E19825}" sibTransId="{AD850C71-DDAA-4D15-AB5C-388F89EFBDDB}"/>
    <dgm:cxn modelId="{612CC639-D602-4A83-95AD-070E0A085E8E}" type="presOf" srcId="{3C538796-1C83-4E00-B7E6-B3443CC39D98}" destId="{01561925-2E20-4B33-8E60-D54718EE18CA}" srcOrd="0" destOrd="0" presId="urn:microsoft.com/office/officeart/2005/8/layout/process3"/>
    <dgm:cxn modelId="{4604D2FF-303E-4C42-A02E-EF542D76235A}" type="presOf" srcId="{60AF9D53-1195-40EB-A43E-A566C7F5AEE9}" destId="{8916E256-DAE2-4B61-8AC7-152493839BB6}" srcOrd="1" destOrd="0" presId="urn:microsoft.com/office/officeart/2005/8/layout/process3"/>
    <dgm:cxn modelId="{D7A5D189-7492-470F-ADCE-0FDFCDB08DD6}" srcId="{82F9533C-4FB8-44DB-A303-D2D32E7159AF}" destId="{12A2338A-9732-4E79-8B58-34B838C50C3A}" srcOrd="0" destOrd="0" parTransId="{9D34FD38-E8AF-40FE-95B9-6E0327FA52EE}" sibTransId="{039FB1D5-4A3E-4181-B327-60383EB6A7A1}"/>
    <dgm:cxn modelId="{B915D83C-D596-4639-980B-B91878676C6A}" type="presOf" srcId="{82F9533C-4FB8-44DB-A303-D2D32E7159AF}" destId="{3C9ACAF1-5CE0-413F-8D79-539D47039784}" srcOrd="0" destOrd="0" presId="urn:microsoft.com/office/officeart/2005/8/layout/process3"/>
    <dgm:cxn modelId="{4DA0ABC2-C2AF-4B8C-917E-6A80518B310F}" type="presOf" srcId="{E3C98649-97FB-4FF5-9013-F6D3370343AC}" destId="{E0E84E82-8D9D-47EF-82BA-DCD8E99B6B28}" srcOrd="0" destOrd="0" presId="urn:microsoft.com/office/officeart/2005/8/layout/process3"/>
    <dgm:cxn modelId="{F3EEECAC-1F2E-4492-B5C7-75C2C3C259F8}" type="presOf" srcId="{878D5905-9851-4DA8-BFC1-A0BEEA47A978}" destId="{3F0C567C-542B-4CF0-A738-7B6458914584}" srcOrd="0" destOrd="0" presId="urn:microsoft.com/office/officeart/2005/8/layout/process3"/>
    <dgm:cxn modelId="{DC2CDEDD-C0CC-44A6-9215-200963606D84}" srcId="{4F1BE4BE-6643-42B8-8F2D-48AA3B2313B3}" destId="{82F9533C-4FB8-44DB-A303-D2D32E7159AF}" srcOrd="1" destOrd="0" parTransId="{5E4C47C5-2E37-40F4-9B63-0D0DA6E82CC8}" sibTransId="{3C538796-1C83-4E00-B7E6-B3443CC39D98}"/>
    <dgm:cxn modelId="{45033738-3F54-48E3-91AD-AEE209BB5C57}" type="presOf" srcId="{60AF9D53-1195-40EB-A43E-A566C7F5AEE9}" destId="{C059D72B-34B9-47B3-BBEA-38614BDFB907}" srcOrd="0" destOrd="0" presId="urn:microsoft.com/office/officeart/2005/8/layout/process3"/>
    <dgm:cxn modelId="{626F7711-3408-4EF8-8CBE-CBFEC44DA14B}" type="presOf" srcId="{F8185DF3-9AF0-4052-B1A5-E034DFD515AF}" destId="{054D2804-8DF5-4FCE-8776-F5043E0A2E3A}" srcOrd="1" destOrd="0" presId="urn:microsoft.com/office/officeart/2005/8/layout/process3"/>
    <dgm:cxn modelId="{067482C7-D9DE-4FA9-BC83-B8B252036ADB}" type="presOf" srcId="{7511196F-5175-4820-AA00-3297E087497B}" destId="{5B5E1D70-B20C-453D-9425-63BA8BF5C257}" srcOrd="1" destOrd="0" presId="urn:microsoft.com/office/officeart/2005/8/layout/process3"/>
    <dgm:cxn modelId="{B0FB9BA6-1A4F-47DF-8D23-CB326024A20F}" type="presOf" srcId="{33193C5F-F2FD-4F1B-8889-E896F43F0706}" destId="{F5C40FA1-1E27-436C-9854-5CA2B098D660}" srcOrd="0" destOrd="0" presId="urn:microsoft.com/office/officeart/2005/8/layout/process3"/>
    <dgm:cxn modelId="{492AE9E8-A26A-49EE-9DD5-DDFFA6D4A984}" srcId="{4F1BE4BE-6643-42B8-8F2D-48AA3B2313B3}" destId="{1C8494E2-894C-4CFE-9C93-4731FAF37BE7}" srcOrd="3" destOrd="0" parTransId="{5F24586B-CBE4-45D1-82FF-6648B373186D}" sibTransId="{60AF9D53-1195-40EB-A43E-A566C7F5AEE9}"/>
    <dgm:cxn modelId="{6F21C630-3410-48F4-AC7D-4E928823443E}" type="presOf" srcId="{E3C98649-97FB-4FF5-9013-F6D3370343AC}" destId="{FBB9F072-C7A2-4242-9245-B4915DEB29E8}" srcOrd="1" destOrd="0" presId="urn:microsoft.com/office/officeart/2005/8/layout/process3"/>
    <dgm:cxn modelId="{E3C2C14A-9BE0-470B-AC0A-93BE5F279C32}" type="presOf" srcId="{270D6D65-858F-4879-93BF-6D8B0DFE9065}" destId="{068A143C-AB92-4C19-8461-2F339BFEA14E}" srcOrd="1" destOrd="0" presId="urn:microsoft.com/office/officeart/2005/8/layout/process3"/>
    <dgm:cxn modelId="{BCF1A4B7-A488-4C92-8773-D6E3316A5FE9}" type="presOf" srcId="{86E7EAF4-16FC-4AAE-94BF-88DFE98E4907}" destId="{AC08AB5A-F0C3-4C00-AC64-09DF9EF44729}" srcOrd="0" destOrd="0" presId="urn:microsoft.com/office/officeart/2005/8/layout/process3"/>
    <dgm:cxn modelId="{450FD358-E7F8-49EE-AB22-534F21FF17B3}" type="presOf" srcId="{4F1BE4BE-6643-42B8-8F2D-48AA3B2313B3}" destId="{7F668952-7E48-4871-B9B8-7BE89257D151}" srcOrd="0" destOrd="0" presId="urn:microsoft.com/office/officeart/2005/8/layout/process3"/>
    <dgm:cxn modelId="{B17B38A3-3715-4391-9FBE-E4A8C93AA148}" srcId="{270D6D65-858F-4879-93BF-6D8B0DFE9065}" destId="{86E7EAF4-16FC-4AAE-94BF-88DFE98E4907}" srcOrd="0" destOrd="0" parTransId="{6A0850F5-864B-4771-8F25-0354BD2CE991}" sibTransId="{27E66232-25A1-4B54-9025-D6A703AF1129}"/>
    <dgm:cxn modelId="{CDB32F58-24D7-491F-8566-04C5FDE5C6AC}" type="presParOf" srcId="{7F668952-7E48-4871-B9B8-7BE89257D151}" destId="{7ACF8D74-B027-41D5-9C8E-42D1BBCCA9B7}" srcOrd="0" destOrd="0" presId="urn:microsoft.com/office/officeart/2005/8/layout/process3"/>
    <dgm:cxn modelId="{50E7B20B-2A2C-42E2-9B10-A09FAF0D73CF}" type="presParOf" srcId="{7ACF8D74-B027-41D5-9C8E-42D1BBCCA9B7}" destId="{E0E84E82-8D9D-47EF-82BA-DCD8E99B6B28}" srcOrd="0" destOrd="0" presId="urn:microsoft.com/office/officeart/2005/8/layout/process3"/>
    <dgm:cxn modelId="{A1BF9BEC-4173-4A16-AB2C-0285A6E43C62}" type="presParOf" srcId="{7ACF8D74-B027-41D5-9C8E-42D1BBCCA9B7}" destId="{FBB9F072-C7A2-4242-9245-B4915DEB29E8}" srcOrd="1" destOrd="0" presId="urn:microsoft.com/office/officeart/2005/8/layout/process3"/>
    <dgm:cxn modelId="{0493C1F5-467B-4F48-9F5F-34B7F8674AF3}" type="presParOf" srcId="{7ACF8D74-B027-41D5-9C8E-42D1BBCCA9B7}" destId="{21FA7358-3700-4DB0-80DD-7BB0E676FA42}" srcOrd="2" destOrd="0" presId="urn:microsoft.com/office/officeart/2005/8/layout/process3"/>
    <dgm:cxn modelId="{1A852306-FF05-4701-B79B-6C36628ED9F3}" type="presParOf" srcId="{7F668952-7E48-4871-B9B8-7BE89257D151}" destId="{F1414C78-2661-4D23-9A39-AAB504518410}" srcOrd="1" destOrd="0" presId="urn:microsoft.com/office/officeart/2005/8/layout/process3"/>
    <dgm:cxn modelId="{F1A3629C-EC77-449D-9618-0581A282C026}" type="presParOf" srcId="{F1414C78-2661-4D23-9A39-AAB504518410}" destId="{E4134F7E-9018-4D01-9D8D-07745C06BE5D}" srcOrd="0" destOrd="0" presId="urn:microsoft.com/office/officeart/2005/8/layout/process3"/>
    <dgm:cxn modelId="{B4A7F9E7-2585-4A6E-847A-09E8542F0785}" type="presParOf" srcId="{7F668952-7E48-4871-B9B8-7BE89257D151}" destId="{83C6EBA5-4DB9-43F0-A7AF-FA690B2C2968}" srcOrd="2" destOrd="0" presId="urn:microsoft.com/office/officeart/2005/8/layout/process3"/>
    <dgm:cxn modelId="{42B2BFD3-EE5F-4146-A444-0D318FC38AE7}" type="presParOf" srcId="{83C6EBA5-4DB9-43F0-A7AF-FA690B2C2968}" destId="{3C9ACAF1-5CE0-413F-8D79-539D47039784}" srcOrd="0" destOrd="0" presId="urn:microsoft.com/office/officeart/2005/8/layout/process3"/>
    <dgm:cxn modelId="{49DE8335-31A2-40A3-A3D4-AEF89EAC3A8B}" type="presParOf" srcId="{83C6EBA5-4DB9-43F0-A7AF-FA690B2C2968}" destId="{B9B8EA72-13C6-40C9-A199-DA3F67101051}" srcOrd="1" destOrd="0" presId="urn:microsoft.com/office/officeart/2005/8/layout/process3"/>
    <dgm:cxn modelId="{8D5DD92D-4C3E-42EE-BA8E-21D2C7F16274}" type="presParOf" srcId="{83C6EBA5-4DB9-43F0-A7AF-FA690B2C2968}" destId="{897103AF-DCC0-4A97-B773-679C002F7F23}" srcOrd="2" destOrd="0" presId="urn:microsoft.com/office/officeart/2005/8/layout/process3"/>
    <dgm:cxn modelId="{C6C1F129-707D-4BED-BC6C-C8E94CA4AD07}" type="presParOf" srcId="{7F668952-7E48-4871-B9B8-7BE89257D151}" destId="{01561925-2E20-4B33-8E60-D54718EE18CA}" srcOrd="3" destOrd="0" presId="urn:microsoft.com/office/officeart/2005/8/layout/process3"/>
    <dgm:cxn modelId="{7EE7AB3A-F856-4E5D-9292-DA461C165971}" type="presParOf" srcId="{01561925-2E20-4B33-8E60-D54718EE18CA}" destId="{D3D02177-AA3B-4CAB-9DB1-EF22407D3C95}" srcOrd="0" destOrd="0" presId="urn:microsoft.com/office/officeart/2005/8/layout/process3"/>
    <dgm:cxn modelId="{C39FFE22-8DC9-4E75-A87F-4D8D7BFCC0AD}" type="presParOf" srcId="{7F668952-7E48-4871-B9B8-7BE89257D151}" destId="{95F1CD28-CAB6-4D17-B7E3-7869D85E2568}" srcOrd="4" destOrd="0" presId="urn:microsoft.com/office/officeart/2005/8/layout/process3"/>
    <dgm:cxn modelId="{088504C5-A985-41FB-9EB0-D2CB40B2EBCF}" type="presParOf" srcId="{95F1CD28-CAB6-4D17-B7E3-7869D85E2568}" destId="{36E9E1EA-C802-49AA-ADA7-0869D2D3B4EF}" srcOrd="0" destOrd="0" presId="urn:microsoft.com/office/officeart/2005/8/layout/process3"/>
    <dgm:cxn modelId="{AC1E0DC0-19F7-457A-834C-07B91E9D3722}" type="presParOf" srcId="{95F1CD28-CAB6-4D17-B7E3-7869D85E2568}" destId="{054D2804-8DF5-4FCE-8776-F5043E0A2E3A}" srcOrd="1" destOrd="0" presId="urn:microsoft.com/office/officeart/2005/8/layout/process3"/>
    <dgm:cxn modelId="{098BCDC1-7A0E-4527-B9B3-E0C15482217E}" type="presParOf" srcId="{95F1CD28-CAB6-4D17-B7E3-7869D85E2568}" destId="{69511EA0-9E85-4142-98E0-90842C582F3B}" srcOrd="2" destOrd="0" presId="urn:microsoft.com/office/officeart/2005/8/layout/process3"/>
    <dgm:cxn modelId="{38F11815-EFFB-48F8-8FF4-347BD02E8A8B}" type="presParOf" srcId="{7F668952-7E48-4871-B9B8-7BE89257D151}" destId="{EA7E1E13-7E0B-4F1B-9E7E-80CD69E2E510}" srcOrd="5" destOrd="0" presId="urn:microsoft.com/office/officeart/2005/8/layout/process3"/>
    <dgm:cxn modelId="{5811D471-B0C0-45F5-879B-3AC39E2DFBBF}" type="presParOf" srcId="{EA7E1E13-7E0B-4F1B-9E7E-80CD69E2E510}" destId="{266F2F98-27D6-404C-B871-76565432A555}" srcOrd="0" destOrd="0" presId="urn:microsoft.com/office/officeart/2005/8/layout/process3"/>
    <dgm:cxn modelId="{423E5BB6-BF8E-4E68-A9BD-CC2642C57A8D}" type="presParOf" srcId="{7F668952-7E48-4871-B9B8-7BE89257D151}" destId="{C39497FA-A201-46FB-98CA-2453826D9A09}" srcOrd="6" destOrd="0" presId="urn:microsoft.com/office/officeart/2005/8/layout/process3"/>
    <dgm:cxn modelId="{B27E2A9A-31DA-4FB1-B737-B3869451FE99}" type="presParOf" srcId="{C39497FA-A201-46FB-98CA-2453826D9A09}" destId="{C97715C4-F7B5-4CB4-817A-50F398E47497}" srcOrd="0" destOrd="0" presId="urn:microsoft.com/office/officeart/2005/8/layout/process3"/>
    <dgm:cxn modelId="{1C05DD57-7959-4A05-AE70-C241485B3F62}" type="presParOf" srcId="{C39497FA-A201-46FB-98CA-2453826D9A09}" destId="{ADB37F7C-6773-4F43-A928-0B167C62161D}" srcOrd="1" destOrd="0" presId="urn:microsoft.com/office/officeart/2005/8/layout/process3"/>
    <dgm:cxn modelId="{B83E1203-CE02-46DC-A0BF-22D82079A82E}" type="presParOf" srcId="{C39497FA-A201-46FB-98CA-2453826D9A09}" destId="{8570AC82-2441-495F-9825-2624BE78F07E}" srcOrd="2" destOrd="0" presId="urn:microsoft.com/office/officeart/2005/8/layout/process3"/>
    <dgm:cxn modelId="{768C8870-666E-485C-A787-E01C1750B2DF}" type="presParOf" srcId="{7F668952-7E48-4871-B9B8-7BE89257D151}" destId="{C059D72B-34B9-47B3-BBEA-38614BDFB907}" srcOrd="7" destOrd="0" presId="urn:microsoft.com/office/officeart/2005/8/layout/process3"/>
    <dgm:cxn modelId="{C3C470BB-51BF-4C0A-8D10-BD12828F161A}" type="presParOf" srcId="{C059D72B-34B9-47B3-BBEA-38614BDFB907}" destId="{8916E256-DAE2-4B61-8AC7-152493839BB6}" srcOrd="0" destOrd="0" presId="urn:microsoft.com/office/officeart/2005/8/layout/process3"/>
    <dgm:cxn modelId="{F3C80FB5-2B6A-48E7-A3DE-33AD8B6C9D73}" type="presParOf" srcId="{7F668952-7E48-4871-B9B8-7BE89257D151}" destId="{BDC36A28-18B0-401F-B091-95F0247AC827}" srcOrd="8" destOrd="0" presId="urn:microsoft.com/office/officeart/2005/8/layout/process3"/>
    <dgm:cxn modelId="{C15ABC31-96D5-4AFE-BB5E-CCB63D6A93FF}" type="presParOf" srcId="{BDC36A28-18B0-401F-B091-95F0247AC827}" destId="{3E5AFB97-8443-4E01-8807-39640C67EF87}" srcOrd="0" destOrd="0" presId="urn:microsoft.com/office/officeart/2005/8/layout/process3"/>
    <dgm:cxn modelId="{532FCED4-DE94-4DAF-8A11-98783AAEC82A}" type="presParOf" srcId="{BDC36A28-18B0-401F-B091-95F0247AC827}" destId="{068A143C-AB92-4C19-8461-2F339BFEA14E}" srcOrd="1" destOrd="0" presId="urn:microsoft.com/office/officeart/2005/8/layout/process3"/>
    <dgm:cxn modelId="{E5D047CA-838D-4096-A0B5-694AA5AAE5CC}" type="presParOf" srcId="{BDC36A28-18B0-401F-B091-95F0247AC827}" destId="{AC08AB5A-F0C3-4C00-AC64-09DF9EF44729}" srcOrd="2" destOrd="0" presId="urn:microsoft.com/office/officeart/2005/8/layout/process3"/>
    <dgm:cxn modelId="{6CC9FD7B-C2CF-41C2-82DA-34609310B845}" type="presParOf" srcId="{7F668952-7E48-4871-B9B8-7BE89257D151}" destId="{AEE96E38-4DB7-40E7-B0FE-61203653A513}" srcOrd="9" destOrd="0" presId="urn:microsoft.com/office/officeart/2005/8/layout/process3"/>
    <dgm:cxn modelId="{17B7F597-538B-44A6-804E-CBE5E43C5C65}" type="presParOf" srcId="{AEE96E38-4DB7-40E7-B0FE-61203653A513}" destId="{5B5E1D70-B20C-453D-9425-63BA8BF5C257}" srcOrd="0" destOrd="0" presId="urn:microsoft.com/office/officeart/2005/8/layout/process3"/>
    <dgm:cxn modelId="{FC4AC146-B80E-4D1B-A2CA-708392A5B446}" type="presParOf" srcId="{7F668952-7E48-4871-B9B8-7BE89257D151}" destId="{E298B4C9-EE8E-4521-A158-10D7916CCA3F}" srcOrd="10" destOrd="0" presId="urn:microsoft.com/office/officeart/2005/8/layout/process3"/>
    <dgm:cxn modelId="{ED31B436-7D33-4809-ACE8-11B3157991F6}" type="presParOf" srcId="{E298B4C9-EE8E-4521-A158-10D7916CCA3F}" destId="{F5C40FA1-1E27-436C-9854-5CA2B098D660}" srcOrd="0" destOrd="0" presId="urn:microsoft.com/office/officeart/2005/8/layout/process3"/>
    <dgm:cxn modelId="{5CD49D77-8826-4127-B334-625E2E37FADC}" type="presParOf" srcId="{E298B4C9-EE8E-4521-A158-10D7916CCA3F}" destId="{3A114C0A-BFCF-4AA4-AC6B-40EA86F27363}" srcOrd="1" destOrd="0" presId="urn:microsoft.com/office/officeart/2005/8/layout/process3"/>
    <dgm:cxn modelId="{78808B29-9CBE-4261-8E3D-D24EAF96FC1A}" type="presParOf" srcId="{E298B4C9-EE8E-4521-A158-10D7916CCA3F}" destId="{3F0C567C-542B-4CF0-A738-7B6458914584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B9F072-C7A2-4242-9245-B4915DEB29E8}">
      <dsp:nvSpPr>
        <dsp:cNvPr id="0" name=""/>
        <dsp:cNvSpPr/>
      </dsp:nvSpPr>
      <dsp:spPr>
        <a:xfrm>
          <a:off x="35234" y="980546"/>
          <a:ext cx="695333" cy="3739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/>
            <a:t>0 мес.</a:t>
          </a:r>
        </a:p>
      </dsp:txBody>
      <dsp:txXfrm>
        <a:off x="35234" y="980546"/>
        <a:ext cx="695333" cy="249274"/>
      </dsp:txXfrm>
    </dsp:sp>
    <dsp:sp modelId="{21FA7358-3700-4DB0-80DD-7BB0E676FA42}">
      <dsp:nvSpPr>
        <dsp:cNvPr id="0" name=""/>
        <dsp:cNvSpPr/>
      </dsp:nvSpPr>
      <dsp:spPr>
        <a:xfrm>
          <a:off x="8428" y="1229820"/>
          <a:ext cx="1033779" cy="5259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/>
            <a:t>осиплость голоса</a:t>
          </a:r>
        </a:p>
      </dsp:txBody>
      <dsp:txXfrm>
        <a:off x="23832" y="1245224"/>
        <a:ext cx="1002971" cy="495129"/>
      </dsp:txXfrm>
    </dsp:sp>
    <dsp:sp modelId="{F1414C78-2661-4D23-9A39-AAB504518410}">
      <dsp:nvSpPr>
        <dsp:cNvPr id="0" name=""/>
        <dsp:cNvSpPr/>
      </dsp:nvSpPr>
      <dsp:spPr>
        <a:xfrm rot="21491890">
          <a:off x="889879" y="997357"/>
          <a:ext cx="338086" cy="173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" kern="1200"/>
        </a:p>
      </dsp:txBody>
      <dsp:txXfrm>
        <a:off x="889892" y="1032796"/>
        <a:ext cx="286151" cy="103871"/>
      </dsp:txXfrm>
    </dsp:sp>
    <dsp:sp modelId="{B9B8EA72-13C6-40C9-A199-DA3F67101051}">
      <dsp:nvSpPr>
        <dsp:cNvPr id="0" name=""/>
        <dsp:cNvSpPr/>
      </dsp:nvSpPr>
      <dsp:spPr>
        <a:xfrm>
          <a:off x="1368150" y="936103"/>
          <a:ext cx="854967" cy="3739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/>
            <a:t>12 мес. 5.12.2021</a:t>
          </a:r>
        </a:p>
      </dsp:txBody>
      <dsp:txXfrm>
        <a:off x="1368150" y="936103"/>
        <a:ext cx="854967" cy="249274"/>
      </dsp:txXfrm>
    </dsp:sp>
    <dsp:sp modelId="{897103AF-DCC0-4A97-B773-679C002F7F23}">
      <dsp:nvSpPr>
        <dsp:cNvPr id="0" name=""/>
        <dsp:cNvSpPr/>
      </dsp:nvSpPr>
      <dsp:spPr>
        <a:xfrm>
          <a:off x="1152131" y="1296146"/>
          <a:ext cx="1366927" cy="5339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/>
            <a:t>легочное кровотечение</a:t>
          </a:r>
        </a:p>
      </dsp:txBody>
      <dsp:txXfrm>
        <a:off x="1167770" y="1311785"/>
        <a:ext cx="1335649" cy="502684"/>
      </dsp:txXfrm>
    </dsp:sp>
    <dsp:sp modelId="{01561925-2E20-4B33-8E60-D54718EE18CA}">
      <dsp:nvSpPr>
        <dsp:cNvPr id="0" name=""/>
        <dsp:cNvSpPr/>
      </dsp:nvSpPr>
      <dsp:spPr>
        <a:xfrm rot="131639">
          <a:off x="2408271" y="1005183"/>
          <a:ext cx="393117" cy="173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" kern="1200"/>
        </a:p>
      </dsp:txBody>
      <dsp:txXfrm>
        <a:off x="2408290" y="1038812"/>
        <a:ext cx="341182" cy="103871"/>
      </dsp:txXfrm>
    </dsp:sp>
    <dsp:sp modelId="{054D2804-8DF5-4FCE-8776-F5043E0A2E3A}">
      <dsp:nvSpPr>
        <dsp:cNvPr id="0" name=""/>
        <dsp:cNvSpPr/>
      </dsp:nvSpPr>
      <dsp:spPr>
        <a:xfrm>
          <a:off x="2964305" y="997513"/>
          <a:ext cx="868498" cy="3739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/>
            <a:t>5.12.2021</a:t>
          </a:r>
        </a:p>
      </dsp:txBody>
      <dsp:txXfrm>
        <a:off x="2964305" y="997513"/>
        <a:ext cx="868498" cy="249274"/>
      </dsp:txXfrm>
    </dsp:sp>
    <dsp:sp modelId="{69511EA0-9E85-4142-98E0-90842C582F3B}">
      <dsp:nvSpPr>
        <dsp:cNvPr id="0" name=""/>
        <dsp:cNvSpPr/>
      </dsp:nvSpPr>
      <dsp:spPr>
        <a:xfrm>
          <a:off x="2952331" y="1296142"/>
          <a:ext cx="1008330" cy="4810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/>
            <a:t>протезирование дуги аорты</a:t>
          </a:r>
        </a:p>
      </dsp:txBody>
      <dsp:txXfrm>
        <a:off x="2966420" y="1310231"/>
        <a:ext cx="980152" cy="452847"/>
      </dsp:txXfrm>
    </dsp:sp>
    <dsp:sp modelId="{EA7E1E13-7E0B-4F1B-9E7E-80CD69E2E510}">
      <dsp:nvSpPr>
        <dsp:cNvPr id="0" name=""/>
        <dsp:cNvSpPr/>
      </dsp:nvSpPr>
      <dsp:spPr>
        <a:xfrm rot="21559260">
          <a:off x="3956503" y="1027425"/>
          <a:ext cx="262278" cy="173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" kern="1200"/>
        </a:p>
      </dsp:txBody>
      <dsp:txXfrm>
        <a:off x="3956505" y="1062356"/>
        <a:ext cx="210343" cy="103871"/>
      </dsp:txXfrm>
    </dsp:sp>
    <dsp:sp modelId="{ADB37F7C-6773-4F43-A928-0B167C62161D}">
      <dsp:nvSpPr>
        <dsp:cNvPr id="0" name=""/>
        <dsp:cNvSpPr/>
      </dsp:nvSpPr>
      <dsp:spPr>
        <a:xfrm>
          <a:off x="4327635" y="980546"/>
          <a:ext cx="1005236" cy="3739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/>
            <a:t>19.12.2021</a:t>
          </a:r>
        </a:p>
      </dsp:txBody>
      <dsp:txXfrm>
        <a:off x="4327635" y="980546"/>
        <a:ext cx="1005236" cy="249274"/>
      </dsp:txXfrm>
    </dsp:sp>
    <dsp:sp modelId="{8570AC82-2441-495F-9825-2624BE78F07E}">
      <dsp:nvSpPr>
        <dsp:cNvPr id="0" name=""/>
        <dsp:cNvSpPr/>
      </dsp:nvSpPr>
      <dsp:spPr>
        <a:xfrm>
          <a:off x="4347855" y="1243205"/>
          <a:ext cx="987519" cy="5259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/>
            <a:t>выписка из стационара</a:t>
          </a:r>
        </a:p>
      </dsp:txBody>
      <dsp:txXfrm>
        <a:off x="4363259" y="1258609"/>
        <a:ext cx="956711" cy="495129"/>
      </dsp:txXfrm>
    </dsp:sp>
    <dsp:sp modelId="{C059D72B-34B9-47B3-BBEA-38614BDFB907}">
      <dsp:nvSpPr>
        <dsp:cNvPr id="0" name=""/>
        <dsp:cNvSpPr/>
      </dsp:nvSpPr>
      <dsp:spPr>
        <a:xfrm rot="64253">
          <a:off x="5457792" y="1032830"/>
          <a:ext cx="264927" cy="173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" kern="1200"/>
        </a:p>
      </dsp:txBody>
      <dsp:txXfrm>
        <a:off x="5457797" y="1066968"/>
        <a:ext cx="212992" cy="103871"/>
      </dsp:txXfrm>
    </dsp:sp>
    <dsp:sp modelId="{068A143C-AB92-4C19-8461-2F339BFEA14E}">
      <dsp:nvSpPr>
        <dsp:cNvPr id="0" name=""/>
        <dsp:cNvSpPr/>
      </dsp:nvSpPr>
      <dsp:spPr>
        <a:xfrm>
          <a:off x="5832646" y="1008113"/>
          <a:ext cx="944728" cy="3739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40 мес.</a:t>
          </a:r>
        </a:p>
      </dsp:txBody>
      <dsp:txXfrm>
        <a:off x="5832646" y="1008113"/>
        <a:ext cx="944728" cy="249274"/>
      </dsp:txXfrm>
    </dsp:sp>
    <dsp:sp modelId="{AC08AB5A-F0C3-4C00-AC64-09DF9EF44729}">
      <dsp:nvSpPr>
        <dsp:cNvPr id="0" name=""/>
        <dsp:cNvSpPr/>
      </dsp:nvSpPr>
      <dsp:spPr>
        <a:xfrm>
          <a:off x="5688629" y="1368152"/>
          <a:ext cx="1489118" cy="6115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/>
            <a:t>контрольный осмотр, состояние удовлетворительной</a:t>
          </a:r>
        </a:p>
      </dsp:txBody>
      <dsp:txXfrm>
        <a:off x="5706542" y="1386065"/>
        <a:ext cx="1453292" cy="575765"/>
      </dsp:txXfrm>
    </dsp:sp>
    <dsp:sp modelId="{AEE96E38-4DB7-40E7-B0FE-61203653A513}">
      <dsp:nvSpPr>
        <dsp:cNvPr id="0" name=""/>
        <dsp:cNvSpPr/>
      </dsp:nvSpPr>
      <dsp:spPr>
        <a:xfrm rot="21542391">
          <a:off x="6961502" y="1031916"/>
          <a:ext cx="390462" cy="173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" kern="1200"/>
        </a:p>
      </dsp:txBody>
      <dsp:txXfrm>
        <a:off x="6961506" y="1066974"/>
        <a:ext cx="338527" cy="103871"/>
      </dsp:txXfrm>
    </dsp:sp>
    <dsp:sp modelId="{3A114C0A-BFCF-4AA4-AC6B-40EA86F27363}">
      <dsp:nvSpPr>
        <dsp:cNvPr id="0" name=""/>
        <dsp:cNvSpPr/>
      </dsp:nvSpPr>
      <dsp:spPr>
        <a:xfrm>
          <a:off x="7513994" y="980546"/>
          <a:ext cx="871760" cy="3739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/>
            <a:t>прогноз</a:t>
          </a:r>
        </a:p>
      </dsp:txBody>
      <dsp:txXfrm>
        <a:off x="7513994" y="980546"/>
        <a:ext cx="871760" cy="249274"/>
      </dsp:txXfrm>
    </dsp:sp>
    <dsp:sp modelId="{3F0C567C-542B-4CF0-A738-7B6458914584}">
      <dsp:nvSpPr>
        <dsp:cNvPr id="0" name=""/>
        <dsp:cNvSpPr/>
      </dsp:nvSpPr>
      <dsp:spPr>
        <a:xfrm>
          <a:off x="7524288" y="1267193"/>
          <a:ext cx="1080478" cy="5259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/>
            <a:t>благоприятный</a:t>
          </a:r>
        </a:p>
      </dsp:txBody>
      <dsp:txXfrm>
        <a:off x="7539692" y="1282597"/>
        <a:ext cx="1049670" cy="4951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A17C8C-E7DF-4924-A2C6-62F0E551F02F}" type="datetimeFigureOut">
              <a:rPr lang="ru-RU" smtClean="0"/>
              <a:t>29.03.2025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F3663-B0D3-495C-A898-C3BF23AB85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400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548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485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54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01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8774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5436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79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AF1F9-3D12-408E-B804-35C330EDCEFA}" type="datetime1">
              <a:rPr lang="ru-RU" smtClean="0"/>
              <a:t>29.03.2025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246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FCC92-879A-4AEA-AECB-2D29999C0F8E}" type="datetime1">
              <a:rPr lang="ru-RU" smtClean="0"/>
              <a:t>29.03.2025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470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A7352-1A21-4014-90A2-A11B906D2F20}" type="datetime1">
              <a:rPr lang="ru-RU" smtClean="0"/>
              <a:t>29.03.2025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252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/>
              <a:t>Ссылка для цитирования: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251520" y="4767264"/>
            <a:ext cx="576064" cy="273844"/>
          </a:xfrm>
        </p:spPr>
        <p:txBody>
          <a:bodyPr/>
          <a:lstStyle>
            <a:lvl1pPr algn="l">
              <a:defRPr/>
            </a:lvl1pPr>
          </a:lstStyle>
          <a:p>
            <a:fld id="{77B8531D-DCB1-4EDB-9A81-12E238DBCF3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0788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B6D28-6354-45A9-A42A-476FC92776BD}" type="datetime1">
              <a:rPr lang="ru-RU" smtClean="0"/>
              <a:t>29.03.2025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062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9269-1427-4723-B13B-2B46D681C3DF}" type="datetime1">
              <a:rPr lang="ru-RU" smtClean="0"/>
              <a:t>29.03.2025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987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BD3E0-C87C-4C42-B323-795C9F85A7A9}" type="datetime1">
              <a:rPr lang="ru-RU" smtClean="0"/>
              <a:t>29.03.2025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008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416F1-D628-440A-8F31-DD7477EF1E71}" type="datetime1">
              <a:rPr lang="ru-RU" smtClean="0"/>
              <a:t>29.03.2025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103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B020-5152-4F96-8DDB-36542EC90850}" type="datetime1">
              <a:rPr lang="ru-RU" smtClean="0"/>
              <a:t>29.03.2025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77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3E280-0EB0-4544-9AA5-8ED058803167}" type="datetime1">
              <a:rPr lang="ru-RU" smtClean="0"/>
              <a:t>29.03.2025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65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FD81-EB87-4073-982A-438EE302B35B}" type="datetime1">
              <a:rPr lang="ru-RU" smtClean="0"/>
              <a:t>29.03.2025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54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30A16-6396-4A5C-BB5B-145290F05401}" type="datetime1">
              <a:rPr lang="ru-RU" smtClean="0"/>
              <a:t>29.03.2025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Ссылка для цитирования: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15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91880" y="1462602"/>
            <a:ext cx="4392488" cy="1872208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ru-RU" sz="2000" dirty="0"/>
              <a:t>Кровохарканье и легочное кровотечение – редкое осложнение аневризмы дуги аорты. Клинический случай.</a:t>
            </a:r>
            <a:br>
              <a:rPr lang="ru-RU" sz="2000" dirty="0"/>
            </a:br>
            <a:endParaRPr lang="ru-RU" sz="3300" b="1" dirty="0">
              <a:solidFill>
                <a:srgbClr val="005DAC"/>
              </a:solidFill>
              <a:latin typeface="+mn-lt"/>
            </a:endParaRPr>
          </a:p>
        </p:txBody>
      </p:sp>
      <p:pic>
        <p:nvPicPr>
          <p:cNvPr id="1026" name="Picture 2" descr="C:\CLIENTS\Kardiologi\RKO-rus-ve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91630"/>
            <a:ext cx="1944216" cy="1644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3275856" y="1635094"/>
            <a:ext cx="0" cy="1429105"/>
          </a:xfrm>
          <a:prstGeom prst="line">
            <a:avLst/>
          </a:prstGeom>
          <a:ln w="28575">
            <a:solidFill>
              <a:srgbClr val="E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2"/>
          <p:cNvSpPr>
            <a:spLocks noGrp="1"/>
          </p:cNvSpPr>
          <p:nvPr/>
        </p:nvSpPr>
        <p:spPr>
          <a:xfrm>
            <a:off x="1115616" y="4155926"/>
            <a:ext cx="7272808" cy="2873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rgbClr val="E1586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000" dirty="0"/>
              <a:t>Кузнецов Д. В., </a:t>
            </a:r>
            <a:r>
              <a:rPr lang="ru-RU" sz="1000" dirty="0" err="1"/>
              <a:t>Геворгян</a:t>
            </a:r>
            <a:r>
              <a:rPr lang="ru-RU" sz="1000" dirty="0"/>
              <a:t> А. А., </a:t>
            </a:r>
            <a:r>
              <a:rPr lang="ru-RU" sz="1000" dirty="0" err="1"/>
              <a:t>Хальметова</a:t>
            </a:r>
            <a:r>
              <a:rPr lang="ru-RU" sz="1000" dirty="0"/>
              <a:t> А. А., </a:t>
            </a:r>
            <a:r>
              <a:rPr lang="ru-RU" sz="1000" dirty="0" err="1"/>
              <a:t>Таумова</a:t>
            </a:r>
            <a:r>
              <a:rPr lang="ru-RU" sz="1000" dirty="0"/>
              <a:t> Г. Х. Кровохарканье и легочное кровотечение – редкое осложнение аневризмы дуги аорты. Клинический случай.</a:t>
            </a:r>
            <a:r>
              <a:rPr lang="ru-RU" sz="1000" i="1" dirty="0"/>
              <a:t> Российский</a:t>
            </a:r>
            <a:r>
              <a:rPr lang="ru-RU" sz="1000" dirty="0"/>
              <a:t> </a:t>
            </a:r>
            <a:r>
              <a:rPr lang="ru-RU" sz="1000" i="1" dirty="0"/>
              <a:t>кардиологический</a:t>
            </a:r>
            <a:r>
              <a:rPr lang="ru-RU" sz="1000" dirty="0"/>
              <a:t> </a:t>
            </a:r>
            <a:r>
              <a:rPr lang="ru-RU" sz="1000" i="1" dirty="0"/>
              <a:t>журнал. </a:t>
            </a:r>
            <a:r>
              <a:rPr lang="ru-RU" sz="1000" dirty="0"/>
              <a:t>2025;30(5S):5761. </a:t>
            </a:r>
            <a:r>
              <a:rPr lang="ru-RU" sz="1000" dirty="0" err="1"/>
              <a:t>doi</a:t>
            </a:r>
            <a:r>
              <a:rPr lang="ru-RU" sz="1000" dirty="0"/>
              <a:t>: 10.15829/1560-4071-2025-5761. EDN </a:t>
            </a:r>
            <a:r>
              <a:rPr lang="ru-RU" sz="1000" dirty="0" smtClean="0"/>
              <a:t>CUCVET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Text Placeholder 3"/>
          <p:cNvSpPr>
            <a:spLocks noGrp="1"/>
          </p:cNvSpPr>
          <p:nvPr/>
        </p:nvSpPr>
        <p:spPr>
          <a:xfrm>
            <a:off x="3491880" y="3653186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Март 2025</a:t>
            </a:r>
            <a:endParaRPr lang="en-GB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" name="Text Placeholder 3"/>
          <p:cNvSpPr>
            <a:spLocks noGrp="1"/>
          </p:cNvSpPr>
          <p:nvPr/>
        </p:nvSpPr>
        <p:spPr>
          <a:xfrm>
            <a:off x="1475656" y="783863"/>
            <a:ext cx="6552728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Российский кардиологический журнал</a:t>
            </a:r>
            <a:endParaRPr lang="en-GB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504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1547663" y="2212504"/>
            <a:ext cx="1944216" cy="622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лилиния 4"/>
          <p:cNvSpPr/>
          <p:nvPr/>
        </p:nvSpPr>
        <p:spPr>
          <a:xfrm>
            <a:off x="3343276" y="2129905"/>
            <a:ext cx="5800725" cy="787400"/>
          </a:xfrm>
          <a:custGeom>
            <a:avLst/>
            <a:gdLst>
              <a:gd name="connsiteX0" fmla="*/ 50800 w 5803900"/>
              <a:gd name="connsiteY0" fmla="*/ 0 h 787400"/>
              <a:gd name="connsiteX1" fmla="*/ 5803900 w 5803900"/>
              <a:gd name="connsiteY1" fmla="*/ 0 h 787400"/>
              <a:gd name="connsiteX2" fmla="*/ 5803900 w 5803900"/>
              <a:gd name="connsiteY2" fmla="*/ 787400 h 787400"/>
              <a:gd name="connsiteX3" fmla="*/ 25400 w 5803900"/>
              <a:gd name="connsiteY3" fmla="*/ 787400 h 787400"/>
              <a:gd name="connsiteX4" fmla="*/ 393700 w 5803900"/>
              <a:gd name="connsiteY4" fmla="*/ 419100 h 787400"/>
              <a:gd name="connsiteX5" fmla="*/ 0 w 5803900"/>
              <a:gd name="connsiteY5" fmla="*/ 25400 h 787400"/>
              <a:gd name="connsiteX6" fmla="*/ 50800 w 5803900"/>
              <a:gd name="connsiteY6" fmla="*/ 0 h 787400"/>
              <a:gd name="connsiteX0" fmla="*/ 25400 w 5778500"/>
              <a:gd name="connsiteY0" fmla="*/ 0 h 787400"/>
              <a:gd name="connsiteX1" fmla="*/ 5778500 w 5778500"/>
              <a:gd name="connsiteY1" fmla="*/ 0 h 787400"/>
              <a:gd name="connsiteX2" fmla="*/ 5778500 w 5778500"/>
              <a:gd name="connsiteY2" fmla="*/ 787400 h 787400"/>
              <a:gd name="connsiteX3" fmla="*/ 0 w 5778500"/>
              <a:gd name="connsiteY3" fmla="*/ 787400 h 787400"/>
              <a:gd name="connsiteX4" fmla="*/ 368300 w 5778500"/>
              <a:gd name="connsiteY4" fmla="*/ 419100 h 787400"/>
              <a:gd name="connsiteX5" fmla="*/ 26988 w 5778500"/>
              <a:gd name="connsiteY5" fmla="*/ 215900 h 787400"/>
              <a:gd name="connsiteX6" fmla="*/ 25400 w 5778500"/>
              <a:gd name="connsiteY6" fmla="*/ 0 h 787400"/>
              <a:gd name="connsiteX0" fmla="*/ 25400 w 5778500"/>
              <a:gd name="connsiteY0" fmla="*/ 0 h 787400"/>
              <a:gd name="connsiteX1" fmla="*/ 5778500 w 5778500"/>
              <a:gd name="connsiteY1" fmla="*/ 0 h 787400"/>
              <a:gd name="connsiteX2" fmla="*/ 5778500 w 5778500"/>
              <a:gd name="connsiteY2" fmla="*/ 787400 h 787400"/>
              <a:gd name="connsiteX3" fmla="*/ 0 w 5778500"/>
              <a:gd name="connsiteY3" fmla="*/ 787400 h 787400"/>
              <a:gd name="connsiteX4" fmla="*/ 368300 w 5778500"/>
              <a:gd name="connsiteY4" fmla="*/ 419100 h 787400"/>
              <a:gd name="connsiteX5" fmla="*/ 25400 w 5778500"/>
              <a:gd name="connsiteY5" fmla="*/ 0 h 787400"/>
              <a:gd name="connsiteX0" fmla="*/ 0 w 5800725"/>
              <a:gd name="connsiteY0" fmla="*/ 0 h 787400"/>
              <a:gd name="connsiteX1" fmla="*/ 5800725 w 5800725"/>
              <a:gd name="connsiteY1" fmla="*/ 0 h 787400"/>
              <a:gd name="connsiteX2" fmla="*/ 5800725 w 5800725"/>
              <a:gd name="connsiteY2" fmla="*/ 787400 h 787400"/>
              <a:gd name="connsiteX3" fmla="*/ 22225 w 5800725"/>
              <a:gd name="connsiteY3" fmla="*/ 787400 h 787400"/>
              <a:gd name="connsiteX4" fmla="*/ 390525 w 5800725"/>
              <a:gd name="connsiteY4" fmla="*/ 419100 h 787400"/>
              <a:gd name="connsiteX5" fmla="*/ 0 w 5800725"/>
              <a:gd name="connsiteY5" fmla="*/ 0 h 787400"/>
              <a:gd name="connsiteX0" fmla="*/ 0 w 5800725"/>
              <a:gd name="connsiteY0" fmla="*/ 0 h 787400"/>
              <a:gd name="connsiteX1" fmla="*/ 5800725 w 5800725"/>
              <a:gd name="connsiteY1" fmla="*/ 0 h 787400"/>
              <a:gd name="connsiteX2" fmla="*/ 5800725 w 5800725"/>
              <a:gd name="connsiteY2" fmla="*/ 787400 h 787400"/>
              <a:gd name="connsiteX3" fmla="*/ 22225 w 5800725"/>
              <a:gd name="connsiteY3" fmla="*/ 787400 h 787400"/>
              <a:gd name="connsiteX4" fmla="*/ 404812 w 5800725"/>
              <a:gd name="connsiteY4" fmla="*/ 390525 h 787400"/>
              <a:gd name="connsiteX5" fmla="*/ 0 w 5800725"/>
              <a:gd name="connsiteY5" fmla="*/ 0 h 787400"/>
              <a:gd name="connsiteX0" fmla="*/ 0 w 5800725"/>
              <a:gd name="connsiteY0" fmla="*/ 0 h 787400"/>
              <a:gd name="connsiteX1" fmla="*/ 5800725 w 5800725"/>
              <a:gd name="connsiteY1" fmla="*/ 0 h 787400"/>
              <a:gd name="connsiteX2" fmla="*/ 5800725 w 5800725"/>
              <a:gd name="connsiteY2" fmla="*/ 787400 h 787400"/>
              <a:gd name="connsiteX3" fmla="*/ 22225 w 5800725"/>
              <a:gd name="connsiteY3" fmla="*/ 787400 h 787400"/>
              <a:gd name="connsiteX4" fmla="*/ 366712 w 5800725"/>
              <a:gd name="connsiteY4" fmla="*/ 381000 h 787400"/>
              <a:gd name="connsiteX5" fmla="*/ 0 w 5800725"/>
              <a:gd name="connsiteY5" fmla="*/ 0 h 78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00725" h="787400">
                <a:moveTo>
                  <a:pt x="0" y="0"/>
                </a:moveTo>
                <a:lnTo>
                  <a:pt x="5800725" y="0"/>
                </a:lnTo>
                <a:lnTo>
                  <a:pt x="5800725" y="787400"/>
                </a:lnTo>
                <a:lnTo>
                  <a:pt x="22225" y="787400"/>
                </a:lnTo>
                <a:lnTo>
                  <a:pt x="366712" y="381000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851920" y="2235990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Спасибо  за  внимание!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10</a:t>
            </a:fld>
            <a:endParaRPr lang="ru-RU"/>
          </a:p>
        </p:txBody>
      </p:sp>
      <p:sp>
        <p:nvSpPr>
          <p:cNvPr id="7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207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4176464" cy="400110"/>
          </a:xfrm>
        </p:spPr>
        <p:txBody>
          <a:bodyPr wrap="square" anchor="t">
            <a:sp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ВВЕДЕНИЕ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5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2</a:t>
            </a:fld>
            <a:endParaRPr lang="ru-RU" dirty="0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27584" y="4155926"/>
            <a:ext cx="7715200" cy="493428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sz="1000" dirty="0"/>
              <a:t>Ссылка для цитирования</a:t>
            </a:r>
            <a:r>
              <a:rPr lang="ru-RU" sz="1000" dirty="0"/>
              <a:t>: Кузнецов Д. В., </a:t>
            </a:r>
            <a:r>
              <a:rPr lang="ru-RU" sz="1000" dirty="0" err="1"/>
              <a:t>Геворгян</a:t>
            </a:r>
            <a:r>
              <a:rPr lang="ru-RU" sz="1000" dirty="0"/>
              <a:t> А. А., </a:t>
            </a:r>
            <a:r>
              <a:rPr lang="ru-RU" sz="1000" dirty="0" err="1"/>
              <a:t>Хальметова</a:t>
            </a:r>
            <a:r>
              <a:rPr lang="ru-RU" sz="1000" dirty="0"/>
              <a:t> А. А., </a:t>
            </a:r>
            <a:r>
              <a:rPr lang="ru-RU" sz="1000" dirty="0" err="1"/>
              <a:t>Таумова</a:t>
            </a:r>
            <a:r>
              <a:rPr lang="ru-RU" sz="1000" dirty="0"/>
              <a:t> Г. Х. Кровохарканье и легочное кровотечение – редкое осложнение аневризмы дуги аорты. Клинический случай.</a:t>
            </a:r>
            <a:r>
              <a:rPr lang="ru-RU" sz="1000" i="1" dirty="0"/>
              <a:t> Российский</a:t>
            </a:r>
            <a:r>
              <a:rPr lang="ru-RU" sz="1000" dirty="0"/>
              <a:t> </a:t>
            </a:r>
            <a:r>
              <a:rPr lang="ru-RU" sz="1000" i="1" dirty="0"/>
              <a:t>кардиологический</a:t>
            </a:r>
            <a:r>
              <a:rPr lang="ru-RU" sz="1000" dirty="0"/>
              <a:t> </a:t>
            </a:r>
            <a:r>
              <a:rPr lang="ru-RU" sz="1000" i="1" dirty="0"/>
              <a:t>журнал. </a:t>
            </a:r>
            <a:r>
              <a:rPr lang="ru-RU" sz="1000" dirty="0"/>
              <a:t>2025;30(5S):5761. </a:t>
            </a:r>
            <a:r>
              <a:rPr lang="ru-RU" sz="1000" dirty="0" err="1"/>
              <a:t>doi</a:t>
            </a:r>
            <a:r>
              <a:rPr lang="ru-RU" sz="1000" dirty="0"/>
              <a:t>: 10.15829/1560-4071-2025-5761. EDN CUCVET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/>
            <a:endParaRPr lang="ru-RU" dirty="0"/>
          </a:p>
        </p:txBody>
      </p:sp>
      <p:sp>
        <p:nvSpPr>
          <p:cNvPr id="15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987574"/>
            <a:ext cx="79208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Легочное кровотечение - серьезная проблема в медицинской практике из – за большого разнообразия причин и вариабельности клинических проявлений. </a:t>
            </a:r>
          </a:p>
          <a:p>
            <a:pPr algn="just"/>
            <a:r>
              <a:rPr lang="ru-RU" dirty="0"/>
              <a:t>Наиболее распространенными причинами легочного кровотечения являются туберкулез, бронхоэктатическая болезнь, деструктивная пневмония, онкологические заболевания бронхов и </a:t>
            </a:r>
            <a:r>
              <a:rPr lang="ru-RU" dirty="0" smtClean="0"/>
              <a:t>легких. </a:t>
            </a:r>
            <a:endParaRPr lang="ru-RU" dirty="0"/>
          </a:p>
          <a:p>
            <a:pPr algn="just"/>
            <a:r>
              <a:rPr lang="ru-RU" dirty="0"/>
              <a:t>Аневризма аорты редко приводит к легочному кровотечению, однако развитие этого осложнения имеет больший риск для жизни пациента по сравнению со многими другими причинами. </a:t>
            </a:r>
          </a:p>
          <a:p>
            <a:pPr algn="just"/>
            <a:r>
              <a:rPr lang="ru-RU" dirty="0"/>
              <a:t>Мы представляем случай успешного хирургического лечения больной с аневризмой дуги аорты, осложнившейся легочным кровотечением.</a:t>
            </a:r>
          </a:p>
        </p:txBody>
      </p:sp>
    </p:spTree>
    <p:extLst>
      <p:ext uri="{BB962C8B-B14F-4D97-AF65-F5344CB8AC3E}">
        <p14:creationId xmlns:p14="http://schemas.microsoft.com/office/powerpoint/2010/main" val="2730872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3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99592" y="4659293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sz="800" dirty="0"/>
              <a:t>Ссылка для </a:t>
            </a:r>
            <a:r>
              <a:rPr lang="ru-RU" sz="800" dirty="0" smtClean="0"/>
              <a:t>цитирования: </a:t>
            </a:r>
            <a:r>
              <a:rPr lang="ru-RU" sz="800" dirty="0"/>
              <a:t>Кузнецов Д. В., </a:t>
            </a:r>
            <a:r>
              <a:rPr lang="ru-RU" sz="800" dirty="0" err="1"/>
              <a:t>Геворгян</a:t>
            </a:r>
            <a:r>
              <a:rPr lang="ru-RU" sz="800" dirty="0"/>
              <a:t> А. А., </a:t>
            </a:r>
            <a:r>
              <a:rPr lang="ru-RU" sz="800" dirty="0" err="1"/>
              <a:t>Хальметова</a:t>
            </a:r>
            <a:r>
              <a:rPr lang="ru-RU" sz="800" dirty="0"/>
              <a:t> А. А., </a:t>
            </a:r>
            <a:r>
              <a:rPr lang="ru-RU" sz="800" dirty="0" err="1"/>
              <a:t>Таумова</a:t>
            </a:r>
            <a:r>
              <a:rPr lang="ru-RU" sz="800" dirty="0"/>
              <a:t> Г. Х. Кровохарканье и легочное кровотечение – редкое осложнение аневризмы дуги аорты. Клинический случай.</a:t>
            </a:r>
            <a:r>
              <a:rPr lang="ru-RU" sz="800" i="1" dirty="0"/>
              <a:t> Российский</a:t>
            </a:r>
            <a:r>
              <a:rPr lang="ru-RU" sz="800" dirty="0"/>
              <a:t> </a:t>
            </a:r>
            <a:r>
              <a:rPr lang="ru-RU" sz="800" i="1" dirty="0"/>
              <a:t>кардиологический</a:t>
            </a:r>
            <a:r>
              <a:rPr lang="ru-RU" sz="800" dirty="0"/>
              <a:t> </a:t>
            </a:r>
            <a:r>
              <a:rPr lang="ru-RU" sz="800" i="1" dirty="0"/>
              <a:t>журнал. </a:t>
            </a:r>
            <a:r>
              <a:rPr lang="ru-RU" sz="800" dirty="0"/>
              <a:t>2025;30(5S):5761. </a:t>
            </a:r>
            <a:r>
              <a:rPr lang="ru-RU" sz="800" dirty="0" err="1"/>
              <a:t>doi</a:t>
            </a:r>
            <a:r>
              <a:rPr lang="ru-RU" sz="800" dirty="0"/>
              <a:t>: 10.15829/1560-4071-2025-5761. EDN CUCVET</a:t>
            </a:r>
            <a:endParaRPr lang="en-GB" sz="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/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ПРЕДСТАВЛЕНИЕ СЛУЧАЯ</a:t>
            </a:r>
            <a:r>
              <a:rPr lang="en-GB" sz="2000" b="1" dirty="0">
                <a:solidFill>
                  <a:srgbClr val="005DAC"/>
                </a:solidFill>
              </a:rPr>
              <a:t/>
            </a:r>
            <a:br>
              <a:rPr lang="en-GB" sz="2000" b="1" dirty="0">
                <a:solidFill>
                  <a:srgbClr val="005DAC"/>
                </a:solidFill>
              </a:rPr>
            </a:br>
            <a:r>
              <a:rPr lang="ru-RU" sz="1800" b="1" dirty="0">
                <a:solidFill>
                  <a:srgbClr val="005DAC"/>
                </a:solidFill>
              </a:rPr>
              <a:t>История и результаты осмотра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532" y="843177"/>
            <a:ext cx="84249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500" dirty="0"/>
              <a:t>Пациентка М., 72 лет, обратилась за помощью в поликлинику по месту жительства в декабре 2020 года с жалобами на осиплость голоса. В результате обследования патологии со стороны ЛОР – органов не обнаружено, выявлена мешотчатая аневризма дуги аорты. Рекомендации по лечению у кардиохирурга пациентка не выполнила. В дальнейшем, неоднократно отмечала приступы кашля с небольшого количеством кровянистой мокроты. </a:t>
            </a:r>
          </a:p>
          <a:p>
            <a:pPr algn="just"/>
            <a:r>
              <a:rPr lang="ru-RU" sz="1500" dirty="0"/>
              <a:t>5 декабря 2021 года у пациентки возник длительный приступ кашля с отделением большого количества алой мокроты, после чего больная потеряла сознание. Экстренно госпитализирована в хирургический стационар в тяжелом состоянии (артериальное давление 80 и 60 мм </a:t>
            </a:r>
            <a:r>
              <a:rPr lang="ru-RU" sz="1500" dirty="0" err="1"/>
              <a:t>рт.ст</a:t>
            </a:r>
            <a:r>
              <a:rPr lang="ru-RU" sz="1500" dirty="0"/>
              <a:t>., гемоглобин – 82 г/л), продолжающимися кровохарканьем. Наиболее вероятным источником легочного кровотечения определена аневризма дуги аорты, после стабилизации состояния, больная переведена в Самарский областной клинический кардиологический диспансер</a:t>
            </a:r>
            <a:r>
              <a:rPr lang="ru-RU" sz="1500" dirty="0" smtClean="0"/>
              <a:t>.</a:t>
            </a:r>
          </a:p>
          <a:p>
            <a:pPr algn="just"/>
            <a:r>
              <a:rPr lang="ru-RU" sz="1500" dirty="0"/>
              <a:t>Состояние средней тяжести, сознание ясное, цвет кожных покровов бледный. Жалобы на слабость, осиплость голоса, кашель с кровянистой мокротой. </a:t>
            </a:r>
            <a:r>
              <a:rPr lang="ru-RU" sz="1500" dirty="0" err="1"/>
              <a:t>Крепитирующие</a:t>
            </a:r>
            <a:r>
              <a:rPr lang="ru-RU" sz="1500" dirty="0"/>
              <a:t> хрипы по всем легочным полям, больше слева. Тоны сердца приглушены, ритм правильный, шумов нет. Сатурация крови – 92%. Пульс на периферических артериях - удовлетворительных свойств. Артериальное давление 90 и 60 мм </a:t>
            </a:r>
            <a:r>
              <a:rPr lang="ru-RU" sz="1500" dirty="0" err="1"/>
              <a:t>рт.ст</a:t>
            </a:r>
            <a:r>
              <a:rPr lang="ru-RU" sz="1500" dirty="0"/>
              <a:t>., частота сердечных сокращений – 96 в 1 минуту. 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784768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4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32081" y="4404363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dirty="0"/>
              <a:t>Ссылка для цитирования</a:t>
            </a:r>
            <a:r>
              <a:rPr lang="ru-RU" dirty="0"/>
              <a:t>: </a:t>
            </a:r>
            <a:r>
              <a:rPr lang="ru-RU" dirty="0" smtClean="0"/>
              <a:t>Кузнецов </a:t>
            </a:r>
            <a:r>
              <a:rPr lang="ru-RU" dirty="0"/>
              <a:t>Д. В., </a:t>
            </a:r>
            <a:r>
              <a:rPr lang="ru-RU" dirty="0" err="1"/>
              <a:t>Геворгян</a:t>
            </a:r>
            <a:r>
              <a:rPr lang="ru-RU" dirty="0"/>
              <a:t> А. А., </a:t>
            </a:r>
            <a:r>
              <a:rPr lang="ru-RU" dirty="0" err="1"/>
              <a:t>Хальметова</a:t>
            </a:r>
            <a:r>
              <a:rPr lang="ru-RU" dirty="0"/>
              <a:t> А. А., </a:t>
            </a:r>
            <a:r>
              <a:rPr lang="ru-RU" dirty="0" err="1"/>
              <a:t>Таумова</a:t>
            </a:r>
            <a:r>
              <a:rPr lang="ru-RU" dirty="0"/>
              <a:t> Г. Х. Кровохарканье и легочное кровотечение – редкое осложнение аневризмы дуги аорты. Клинический случай.</a:t>
            </a:r>
            <a:r>
              <a:rPr lang="ru-RU" i="1" dirty="0"/>
              <a:t> Российский</a:t>
            </a:r>
            <a:r>
              <a:rPr lang="ru-RU" dirty="0"/>
              <a:t> </a:t>
            </a:r>
            <a:r>
              <a:rPr lang="ru-RU" i="1" dirty="0"/>
              <a:t>кардиологический</a:t>
            </a:r>
            <a:r>
              <a:rPr lang="ru-RU" dirty="0"/>
              <a:t> </a:t>
            </a:r>
            <a:r>
              <a:rPr lang="ru-RU" i="1" dirty="0"/>
              <a:t>журнал. </a:t>
            </a:r>
            <a:r>
              <a:rPr lang="ru-RU" dirty="0"/>
              <a:t>2025;30(5S):5761. </a:t>
            </a:r>
            <a:r>
              <a:rPr lang="ru-RU" dirty="0" err="1"/>
              <a:t>doi</a:t>
            </a:r>
            <a:r>
              <a:rPr lang="ru-RU" dirty="0"/>
              <a:t>: 10.15829/1560-4071-2025-5761. EDN CUCVET</a:t>
            </a:r>
            <a:endParaRPr lang="en-GB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/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ПРЕДСТАВЛЕНИЕ СЛУЧАЯ</a:t>
            </a:r>
            <a:r>
              <a:rPr lang="en-GB" sz="2000" b="1" dirty="0">
                <a:solidFill>
                  <a:srgbClr val="005DAC"/>
                </a:solidFill>
              </a:rPr>
              <a:t/>
            </a:r>
            <a:br>
              <a:rPr lang="en-GB" sz="2000" b="1" dirty="0">
                <a:solidFill>
                  <a:srgbClr val="005DAC"/>
                </a:solidFill>
              </a:rPr>
            </a:br>
            <a:r>
              <a:rPr lang="ru-RU" sz="1800" b="1" dirty="0">
                <a:solidFill>
                  <a:srgbClr val="005DAC"/>
                </a:solidFill>
              </a:rPr>
              <a:t>Исследования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4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9755" y="1419622"/>
            <a:ext cx="8424936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/>
              <a:t>Общий </a:t>
            </a:r>
            <a:r>
              <a:rPr lang="ru-RU" sz="1600" b="1" dirty="0"/>
              <a:t>анализ крови</a:t>
            </a:r>
            <a:r>
              <a:rPr lang="ru-RU" sz="1600" dirty="0"/>
              <a:t> - гемоглобин - 92 г/л, эритроцитов – 2,8*10</a:t>
            </a:r>
            <a:r>
              <a:rPr lang="ru-RU" sz="1600" baseline="30000" dirty="0"/>
              <a:t>12 </a:t>
            </a:r>
            <a:r>
              <a:rPr lang="ru-RU" sz="1600" dirty="0"/>
              <a:t>/л, гематокрит – 28%. </a:t>
            </a:r>
          </a:p>
          <a:p>
            <a:pPr algn="just"/>
            <a:r>
              <a:rPr lang="ru-RU" sz="1600" b="1" dirty="0"/>
              <a:t>ЭКГ</a:t>
            </a:r>
            <a:r>
              <a:rPr lang="ru-RU" sz="1600" dirty="0"/>
              <a:t> – синусовая тахикардия.</a:t>
            </a:r>
          </a:p>
          <a:p>
            <a:pPr algn="just"/>
            <a:r>
              <a:rPr lang="ru-RU" sz="1600" b="1" dirty="0"/>
              <a:t>Эхокардиография.</a:t>
            </a:r>
            <a:r>
              <a:rPr lang="ru-RU" sz="1600" dirty="0"/>
              <a:t> Размеры аорты: синусы </a:t>
            </a:r>
            <a:r>
              <a:rPr lang="ru-RU" sz="1600" dirty="0" err="1"/>
              <a:t>Вальсальвы</a:t>
            </a:r>
            <a:r>
              <a:rPr lang="ru-RU" sz="1600" dirty="0"/>
              <a:t> – 30 мм, восходящий отдел – 33 мм, нисходящий отдел – 22. Аортальный клапан: </a:t>
            </a:r>
            <a:r>
              <a:rPr lang="ru-RU" sz="1600" dirty="0" err="1"/>
              <a:t>регургитация</a:t>
            </a:r>
            <a:r>
              <a:rPr lang="ru-RU" sz="1600" dirty="0"/>
              <a:t> (-), пиковый градиент - 12 мм </a:t>
            </a:r>
            <a:r>
              <a:rPr lang="ru-RU" sz="1600" dirty="0" err="1"/>
              <a:t>рт.ст</a:t>
            </a:r>
            <a:r>
              <a:rPr lang="ru-RU" sz="1600" dirty="0"/>
              <a:t>.. Фракция выброса левого желудочка – 69%.</a:t>
            </a:r>
          </a:p>
          <a:p>
            <a:pPr algn="just"/>
            <a:r>
              <a:rPr lang="ru-RU" sz="1600" b="1" dirty="0"/>
              <a:t>Обзорная рентгенография органов грудной клетки</a:t>
            </a:r>
            <a:r>
              <a:rPr lang="ru-RU" sz="1600" dirty="0"/>
              <a:t>. Аневризма дуги аорты, </a:t>
            </a:r>
            <a:r>
              <a:rPr lang="ru-RU" sz="1600" dirty="0" err="1"/>
              <a:t>периваскулярная</a:t>
            </a:r>
            <a:r>
              <a:rPr lang="ru-RU" sz="1600" dirty="0"/>
              <a:t> инфильтрация легочной ткани, больше слева. Двухсторонняя </a:t>
            </a:r>
            <a:r>
              <a:rPr lang="ru-RU" sz="1600" dirty="0" err="1"/>
              <a:t>полисегментарная</a:t>
            </a:r>
            <a:r>
              <a:rPr lang="ru-RU" sz="1600" dirty="0"/>
              <a:t> </a:t>
            </a:r>
            <a:r>
              <a:rPr lang="ru-RU" sz="1600" dirty="0" smtClean="0"/>
              <a:t>пневмония.</a:t>
            </a:r>
            <a:endParaRPr lang="ru-RU" sz="1600" dirty="0"/>
          </a:p>
          <a:p>
            <a:pPr algn="just"/>
            <a:r>
              <a:rPr lang="ru-RU" sz="1600" b="1" dirty="0"/>
              <a:t>МСКТ грудной аорты. </a:t>
            </a:r>
            <a:r>
              <a:rPr lang="ru-RU" sz="1600" dirty="0"/>
              <a:t>Мешотчатая аневризма дуги аорты с распространением в левое легкое. Аррозия аневризмы дуги аорты с геморрагическим </a:t>
            </a:r>
            <a:r>
              <a:rPr lang="ru-RU" sz="1600" dirty="0" err="1"/>
              <a:t>паравазальным</a:t>
            </a:r>
            <a:r>
              <a:rPr lang="ru-RU" sz="1600" dirty="0"/>
              <a:t> </a:t>
            </a:r>
            <a:r>
              <a:rPr lang="ru-RU" sz="1600" dirty="0" smtClean="0"/>
              <a:t>компонентом.</a:t>
            </a:r>
            <a:endParaRPr lang="ru-RU" sz="1600" dirty="0"/>
          </a:p>
          <a:p>
            <a:pPr algn="just"/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187811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5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99592" y="4443958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sz="1000" dirty="0"/>
              <a:t>Ссылка для цитирования</a:t>
            </a:r>
            <a:r>
              <a:rPr lang="ru-RU" sz="1000" dirty="0"/>
              <a:t>: </a:t>
            </a:r>
            <a:r>
              <a:rPr lang="ru-RU" sz="1000" dirty="0" smtClean="0"/>
              <a:t>Кузнецов </a:t>
            </a:r>
            <a:r>
              <a:rPr lang="ru-RU" sz="1000" dirty="0"/>
              <a:t>Д. В., </a:t>
            </a:r>
            <a:r>
              <a:rPr lang="ru-RU" sz="1000" dirty="0" err="1"/>
              <a:t>Геворгян</a:t>
            </a:r>
            <a:r>
              <a:rPr lang="ru-RU" sz="1000" dirty="0"/>
              <a:t> А. А., </a:t>
            </a:r>
            <a:r>
              <a:rPr lang="ru-RU" sz="1000" dirty="0" err="1"/>
              <a:t>Хальметова</a:t>
            </a:r>
            <a:r>
              <a:rPr lang="ru-RU" sz="1000" dirty="0"/>
              <a:t> А. А., </a:t>
            </a:r>
            <a:r>
              <a:rPr lang="ru-RU" sz="1000" dirty="0" err="1"/>
              <a:t>Таумова</a:t>
            </a:r>
            <a:r>
              <a:rPr lang="ru-RU" sz="1000" dirty="0"/>
              <a:t> Г. Х. Кровохарканье и легочное кровотечение – редкое осложнение аневризмы дуги аорты. Клинический случай.</a:t>
            </a:r>
            <a:r>
              <a:rPr lang="ru-RU" sz="1000" i="1" dirty="0"/>
              <a:t> Российский</a:t>
            </a:r>
            <a:r>
              <a:rPr lang="ru-RU" sz="1000" dirty="0"/>
              <a:t> </a:t>
            </a:r>
            <a:r>
              <a:rPr lang="ru-RU" sz="1000" i="1" dirty="0"/>
              <a:t>кардиологический</a:t>
            </a:r>
            <a:r>
              <a:rPr lang="ru-RU" sz="1000" dirty="0"/>
              <a:t> </a:t>
            </a:r>
            <a:r>
              <a:rPr lang="ru-RU" sz="1000" i="1" dirty="0"/>
              <a:t>журнал. </a:t>
            </a:r>
            <a:r>
              <a:rPr lang="ru-RU" sz="1000" dirty="0"/>
              <a:t>2025;30(5S):5761. </a:t>
            </a:r>
            <a:r>
              <a:rPr lang="ru-RU" sz="1000" dirty="0" err="1"/>
              <a:t>doi</a:t>
            </a:r>
            <a:r>
              <a:rPr lang="ru-RU" sz="1000" dirty="0"/>
              <a:t>: 10.15829/1560-4071-2025-5761. EDN CUCVET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/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ПРЕДСТАВЛЕНИЕ СЛУЧАЯ</a:t>
            </a:r>
            <a:r>
              <a:rPr lang="en-GB" sz="2000" b="1" dirty="0">
                <a:solidFill>
                  <a:srgbClr val="005DAC"/>
                </a:solidFill>
              </a:rPr>
              <a:t/>
            </a:r>
            <a:br>
              <a:rPr lang="en-GB" sz="2000" b="1" dirty="0">
                <a:solidFill>
                  <a:srgbClr val="005DAC"/>
                </a:solidFill>
              </a:rPr>
            </a:br>
            <a:r>
              <a:rPr lang="ru-RU" sz="1800" b="1" dirty="0" smtClean="0">
                <a:solidFill>
                  <a:srgbClr val="005DAC"/>
                </a:solidFill>
              </a:rPr>
              <a:t>Медицинские вмешательства. </a:t>
            </a:r>
            <a:r>
              <a:rPr lang="ru-RU" sz="1800" b="1" dirty="0" smtClean="0">
                <a:solidFill>
                  <a:srgbClr val="005DAC"/>
                </a:solidFill>
              </a:rPr>
              <a:t>Динамика и исходы.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0607" y="1347614"/>
            <a:ext cx="82131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 срочном порядке пациентке выполнено протезирование дуги аорты </a:t>
            </a:r>
            <a:r>
              <a:rPr lang="ru-RU" dirty="0" err="1"/>
              <a:t>многобраншевым</a:t>
            </a:r>
            <a:r>
              <a:rPr lang="ru-RU" dirty="0"/>
              <a:t> протезом. Стенка аневризмы, припаянная к ткани верхушки левого легкого, оставлена нетронутой. Признаков кровотечения в области </a:t>
            </a:r>
            <a:r>
              <a:rPr lang="ru-RU" dirty="0" err="1"/>
              <a:t>нерезецированной</a:t>
            </a:r>
            <a:r>
              <a:rPr lang="ru-RU" dirty="0"/>
              <a:t> стенки аневризмы аорты после восстановления гемодинамики не обнаружено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Ранний послеоперационный период протекал без осложнений. На 14 сутки больная выписана из стационара в удовлетворительном состоянии. Осмотрена спустя 26 месяцев. Состояние удовлетворительное, пациентка вернулась к обычному образу жизни. Незначительная осиплость голоса сохранялась. Выполнена компьютерная томография аорты – патологии не </a:t>
            </a:r>
            <a:r>
              <a:rPr lang="ru-RU" dirty="0" smtClean="0"/>
              <a:t>обнаружено.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6852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35496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6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45266" y="4617759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sz="1000" dirty="0"/>
              <a:t>Ссылка для цитирования</a:t>
            </a:r>
            <a:r>
              <a:rPr lang="ru-RU" sz="1000" dirty="0"/>
              <a:t>:  </a:t>
            </a:r>
            <a:r>
              <a:rPr lang="ru-RU" sz="1000" dirty="0" smtClean="0"/>
              <a:t>Кузнецов </a:t>
            </a:r>
            <a:r>
              <a:rPr lang="ru-RU" sz="1000" dirty="0"/>
              <a:t>Д. В., </a:t>
            </a:r>
            <a:r>
              <a:rPr lang="ru-RU" sz="1000" dirty="0" err="1"/>
              <a:t>Геворгян</a:t>
            </a:r>
            <a:r>
              <a:rPr lang="ru-RU" sz="1000" dirty="0"/>
              <a:t> А. А., </a:t>
            </a:r>
            <a:r>
              <a:rPr lang="ru-RU" sz="1000" dirty="0" err="1"/>
              <a:t>Хальметова</a:t>
            </a:r>
            <a:r>
              <a:rPr lang="ru-RU" sz="1000" dirty="0"/>
              <a:t> А. А., </a:t>
            </a:r>
            <a:r>
              <a:rPr lang="ru-RU" sz="1000" dirty="0" err="1"/>
              <a:t>Таумова</a:t>
            </a:r>
            <a:r>
              <a:rPr lang="ru-RU" sz="1000" dirty="0"/>
              <a:t> Г. Х. Кровохарканье и легочное кровотечение – редкое осложнение аневризмы дуги аорты. Клинический случай.</a:t>
            </a:r>
            <a:r>
              <a:rPr lang="ru-RU" sz="1000" i="1" dirty="0"/>
              <a:t> Российский</a:t>
            </a:r>
            <a:r>
              <a:rPr lang="ru-RU" sz="1000" dirty="0"/>
              <a:t> </a:t>
            </a:r>
            <a:r>
              <a:rPr lang="ru-RU" sz="1000" i="1" dirty="0"/>
              <a:t>кардиологический</a:t>
            </a:r>
            <a:r>
              <a:rPr lang="ru-RU" sz="1000" dirty="0"/>
              <a:t> </a:t>
            </a:r>
            <a:r>
              <a:rPr lang="ru-RU" sz="1000" i="1" dirty="0"/>
              <a:t>журнал. </a:t>
            </a:r>
            <a:r>
              <a:rPr lang="ru-RU" sz="1000" dirty="0"/>
              <a:t>2025;30(5S):5761. </a:t>
            </a:r>
            <a:r>
              <a:rPr lang="ru-RU" sz="1000" dirty="0" err="1"/>
              <a:t>doi</a:t>
            </a:r>
            <a:r>
              <a:rPr lang="ru-RU" sz="1000" dirty="0"/>
              <a:t>: 10.15829/1560-4071-2025-5761. EDN CUCVET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/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ДИСКУССИЯ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4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293" y="699542"/>
            <a:ext cx="84969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Аневризма дуги аорты у большинства пациентов протекает бессимптомно до развития осложнений (расслоение аорты, сдавление окружающих органов) [2]. Наличие дисфагии, </a:t>
            </a:r>
            <a:r>
              <a:rPr lang="ru-RU" sz="1600" dirty="0" err="1"/>
              <a:t>стридора</a:t>
            </a:r>
            <a:r>
              <a:rPr lang="ru-RU" sz="1600" dirty="0"/>
              <a:t>, осиплости голоса указывает на возможное наличие у больного аневризмы дуги аорты. </a:t>
            </a:r>
          </a:p>
          <a:p>
            <a:pPr algn="just"/>
            <a:r>
              <a:rPr lang="ru-RU" sz="1600" dirty="0"/>
              <a:t>Одним из редких осложнений аневризмы дуги аорты является легочное кровотечение. Механизмы развития этого осложнения:  повышенная ломкость бронхиальных сосудов из-за пульсирующего воздействия стенки аневризмы, эрозия трахеи или легкого, </a:t>
            </a:r>
            <a:r>
              <a:rPr lang="ru-RU" sz="1600" dirty="0" err="1"/>
              <a:t>аортобронхиальный</a:t>
            </a:r>
            <a:r>
              <a:rPr lang="ru-RU" sz="1600" dirty="0"/>
              <a:t> свищ [3]. Легочное кровотечение у таких пациентов чрезвычайно опасно, несвоевременная хирургическая помощь может привести к смерти пациента. </a:t>
            </a:r>
          </a:p>
          <a:p>
            <a:pPr algn="just"/>
            <a:r>
              <a:rPr lang="ru-RU" sz="1600" dirty="0"/>
              <a:t>В настоящее время не существует рекомендаций, определяющих диагностическую тактику у больных с кровохарканьем. Обзорная рентгенография грудной клетки – первый метод исследования, позволяющий предположить локализацию источника кровотечения и наличие аневризмы аорты. Основной методом диагностики патологии аорты - компьютерная томография органов грудной клетки с контрастированием аорты, которая определит роль патологии аорты в генезе легочного кровотечения. </a:t>
            </a:r>
          </a:p>
        </p:txBody>
      </p:sp>
    </p:spTree>
    <p:extLst>
      <p:ext uri="{BB962C8B-B14F-4D97-AF65-F5344CB8AC3E}">
        <p14:creationId xmlns:p14="http://schemas.microsoft.com/office/powerpoint/2010/main" val="318731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7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99592" y="4515966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sz="1000" dirty="0"/>
              <a:t>Ссылка для цитирования</a:t>
            </a:r>
            <a:r>
              <a:rPr lang="ru-RU" sz="1000" dirty="0"/>
              <a:t>: </a:t>
            </a:r>
            <a:r>
              <a:rPr lang="ru-RU" sz="1000" dirty="0" smtClean="0"/>
              <a:t>Кузнецов </a:t>
            </a:r>
            <a:r>
              <a:rPr lang="ru-RU" sz="1000" dirty="0"/>
              <a:t>Д. В., </a:t>
            </a:r>
            <a:r>
              <a:rPr lang="ru-RU" sz="1000" dirty="0" err="1"/>
              <a:t>Геворгян</a:t>
            </a:r>
            <a:r>
              <a:rPr lang="ru-RU" sz="1000" dirty="0"/>
              <a:t> А. А., </a:t>
            </a:r>
            <a:r>
              <a:rPr lang="ru-RU" sz="1000" dirty="0" err="1"/>
              <a:t>Хальметова</a:t>
            </a:r>
            <a:r>
              <a:rPr lang="ru-RU" sz="1000" dirty="0"/>
              <a:t> А. А., </a:t>
            </a:r>
            <a:r>
              <a:rPr lang="ru-RU" sz="1000" dirty="0" err="1"/>
              <a:t>Таумова</a:t>
            </a:r>
            <a:r>
              <a:rPr lang="ru-RU" sz="1000" dirty="0"/>
              <a:t> Г. Х. Кровохарканье и легочное кровотечение – редкое осложнение аневризмы дуги аорты. Клинический случай.</a:t>
            </a:r>
            <a:r>
              <a:rPr lang="ru-RU" sz="1000" i="1" dirty="0"/>
              <a:t> Российский</a:t>
            </a:r>
            <a:r>
              <a:rPr lang="ru-RU" sz="1000" dirty="0"/>
              <a:t> </a:t>
            </a:r>
            <a:r>
              <a:rPr lang="ru-RU" sz="1000" i="1" dirty="0"/>
              <a:t>кардиологический</a:t>
            </a:r>
            <a:r>
              <a:rPr lang="ru-RU" sz="1000" dirty="0"/>
              <a:t> </a:t>
            </a:r>
            <a:r>
              <a:rPr lang="ru-RU" sz="1000" i="1" dirty="0"/>
              <a:t>журнал. </a:t>
            </a:r>
            <a:r>
              <a:rPr lang="ru-RU" sz="1000" dirty="0"/>
              <a:t>2025;30(5S):5761. </a:t>
            </a:r>
            <a:r>
              <a:rPr lang="ru-RU" sz="1000" dirty="0" err="1"/>
              <a:t>doi</a:t>
            </a:r>
            <a:r>
              <a:rPr lang="ru-RU" sz="1000" dirty="0"/>
              <a:t>: 10.15829/1560-4071-2025-5761. EDN CUCVET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/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400110"/>
          </a:xfrm>
        </p:spPr>
        <p:txBody>
          <a:bodyPr anchor="t">
            <a:sp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ДИСКУССИЯ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9728" y="699542"/>
            <a:ext cx="828092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Поиск источника легочного кровотечения в представленном случае был упрощен -  диагноз аневризма дуги аорты установлен ранее. Компьютерная томография органов грудной клетки с контрастированием аорты выявили причину легочного кровотечения. Быстрая диагностика позволила своевременно выполнить операцию и спасти жизнь больной.</a:t>
            </a:r>
          </a:p>
          <a:p>
            <a:pPr algn="just"/>
            <a:r>
              <a:rPr lang="ru-RU" dirty="0"/>
              <a:t>Авторы, публикующие результаты лечения подобных пациентов, указывают на то, что хирургическое вмешательство только на аорте (протезирование,  имплантация </a:t>
            </a:r>
            <a:r>
              <a:rPr lang="ru-RU" dirty="0" err="1"/>
              <a:t>стент</a:t>
            </a:r>
            <a:r>
              <a:rPr lang="ru-RU" dirty="0"/>
              <a:t>–</a:t>
            </a:r>
            <a:r>
              <a:rPr lang="ru-RU" dirty="0" err="1"/>
              <a:t>графта</a:t>
            </a:r>
            <a:r>
              <a:rPr lang="ru-RU" dirty="0"/>
              <a:t>), достаточно часто позволяет решить проблему кровотечения, не прибегая к вмешательству на </a:t>
            </a:r>
            <a:r>
              <a:rPr lang="ru-RU" dirty="0" smtClean="0"/>
              <a:t>лёгком</a:t>
            </a:r>
            <a:endParaRPr lang="ru-RU" dirty="0"/>
          </a:p>
          <a:p>
            <a:pPr lvl="0" algn="just"/>
            <a:r>
              <a:rPr lang="ru-RU" b="1" dirty="0"/>
              <a:t>ЗАКЛЮЧЕНИЕ</a:t>
            </a:r>
            <a:endParaRPr lang="ru-RU" dirty="0"/>
          </a:p>
          <a:p>
            <a:pPr algn="just"/>
            <a:r>
              <a:rPr lang="ru-RU" dirty="0"/>
              <a:t>При развитии легочного кровотечения у пациента с аневризмой аорты, срочная операция - единственный способ сохранить жизнь больного. Вмешательство только на аорте может быть достаточно для успешного лечения таких пациентов.  </a:t>
            </a:r>
          </a:p>
        </p:txBody>
      </p:sp>
    </p:spTree>
    <p:extLst>
      <p:ext uri="{BB962C8B-B14F-4D97-AF65-F5344CB8AC3E}">
        <p14:creationId xmlns:p14="http://schemas.microsoft.com/office/powerpoint/2010/main" val="1507607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8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99592" y="422793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sz="1000" dirty="0"/>
              <a:t>Ссылка для цитирования</a:t>
            </a:r>
            <a:r>
              <a:rPr lang="ru-RU" sz="1000" dirty="0"/>
              <a:t>:  </a:t>
            </a:r>
            <a:r>
              <a:rPr lang="ru-RU" sz="1000" dirty="0" smtClean="0"/>
              <a:t>Кузнецов </a:t>
            </a:r>
            <a:r>
              <a:rPr lang="ru-RU" sz="1000" dirty="0"/>
              <a:t>Д. В., </a:t>
            </a:r>
            <a:r>
              <a:rPr lang="ru-RU" sz="1000" dirty="0" err="1"/>
              <a:t>Геворгян</a:t>
            </a:r>
            <a:r>
              <a:rPr lang="ru-RU" sz="1000" dirty="0"/>
              <a:t> А. А., </a:t>
            </a:r>
            <a:r>
              <a:rPr lang="ru-RU" sz="1000" dirty="0" err="1"/>
              <a:t>Хальметова</a:t>
            </a:r>
            <a:r>
              <a:rPr lang="ru-RU" sz="1000" dirty="0"/>
              <a:t> А. А., </a:t>
            </a:r>
            <a:r>
              <a:rPr lang="ru-RU" sz="1000" dirty="0" err="1"/>
              <a:t>Таумова</a:t>
            </a:r>
            <a:r>
              <a:rPr lang="ru-RU" sz="1000" dirty="0"/>
              <a:t> Г. Х. Кровохарканье и легочное кровотечение – редкое осложнение аневризмы дуги аорты. Клинический случай.</a:t>
            </a:r>
            <a:r>
              <a:rPr lang="ru-RU" sz="1000" i="1" dirty="0"/>
              <a:t> Российский</a:t>
            </a:r>
            <a:r>
              <a:rPr lang="ru-RU" sz="1000" dirty="0"/>
              <a:t> </a:t>
            </a:r>
            <a:r>
              <a:rPr lang="ru-RU" sz="1000" i="1" dirty="0"/>
              <a:t>кардиологический</a:t>
            </a:r>
            <a:r>
              <a:rPr lang="ru-RU" sz="1000" dirty="0"/>
              <a:t> </a:t>
            </a:r>
            <a:r>
              <a:rPr lang="ru-RU" sz="1000" i="1" dirty="0"/>
              <a:t>журнал. </a:t>
            </a:r>
            <a:r>
              <a:rPr lang="ru-RU" sz="1000" dirty="0"/>
              <a:t>2025;30(5S):5761. </a:t>
            </a:r>
            <a:r>
              <a:rPr lang="ru-RU" sz="1000" dirty="0" err="1"/>
              <a:t>doi</a:t>
            </a:r>
            <a:r>
              <a:rPr lang="ru-RU" sz="1000" dirty="0"/>
              <a:t>: 10.15829/1560-4071-2025-5761. EDN CUCVET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/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400110"/>
          </a:xfrm>
        </p:spPr>
        <p:txBody>
          <a:bodyPr anchor="t">
            <a:sp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КЛЮЧЕВЫЕ МОМЕНТЫ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6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25" name="Схема 24"/>
          <p:cNvGraphicFramePr/>
          <p:nvPr>
            <p:extLst>
              <p:ext uri="{D42A27DB-BD31-4B8C-83A1-F6EECF244321}">
                <p14:modId xmlns:p14="http://schemas.microsoft.com/office/powerpoint/2010/main" val="989269791"/>
              </p:ext>
            </p:extLst>
          </p:nvPr>
        </p:nvGraphicFramePr>
        <p:xfrm>
          <a:off x="323528" y="1059582"/>
          <a:ext cx="8640960" cy="273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84802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9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65448" y="4371950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sz="1000" dirty="0"/>
              <a:t>Ссылка для цитирования</a:t>
            </a:r>
            <a:r>
              <a:rPr lang="ru-RU" sz="1000" dirty="0"/>
              <a:t>: </a:t>
            </a:r>
            <a:r>
              <a:rPr lang="ru-RU" sz="1000" dirty="0" smtClean="0"/>
              <a:t>Кузнецов </a:t>
            </a:r>
            <a:r>
              <a:rPr lang="ru-RU" sz="1000" dirty="0"/>
              <a:t>Д. В., </a:t>
            </a:r>
            <a:r>
              <a:rPr lang="ru-RU" sz="1000" dirty="0" err="1"/>
              <a:t>Геворгян</a:t>
            </a:r>
            <a:r>
              <a:rPr lang="ru-RU" sz="1000" dirty="0"/>
              <a:t> А. А., </a:t>
            </a:r>
            <a:r>
              <a:rPr lang="ru-RU" sz="1000" dirty="0" err="1"/>
              <a:t>Хальметова</a:t>
            </a:r>
            <a:r>
              <a:rPr lang="ru-RU" sz="1000" dirty="0"/>
              <a:t> А. А., </a:t>
            </a:r>
            <a:r>
              <a:rPr lang="ru-RU" sz="1000" dirty="0" err="1"/>
              <a:t>Таумова</a:t>
            </a:r>
            <a:r>
              <a:rPr lang="ru-RU" sz="1000" dirty="0"/>
              <a:t> Г. Х. Кровохарканье и легочное кровотечение – редкое осложнение аневризмы дуги аорты. Клинический случай.</a:t>
            </a:r>
            <a:r>
              <a:rPr lang="ru-RU" sz="1000" i="1" dirty="0"/>
              <a:t> Российский</a:t>
            </a:r>
            <a:r>
              <a:rPr lang="ru-RU" sz="1000" dirty="0"/>
              <a:t> </a:t>
            </a:r>
            <a:r>
              <a:rPr lang="ru-RU" sz="1000" i="1" dirty="0"/>
              <a:t>кардиологический</a:t>
            </a:r>
            <a:r>
              <a:rPr lang="ru-RU" sz="1000" dirty="0"/>
              <a:t> </a:t>
            </a:r>
            <a:r>
              <a:rPr lang="ru-RU" sz="1000" i="1" dirty="0"/>
              <a:t>журнал. </a:t>
            </a:r>
            <a:r>
              <a:rPr lang="ru-RU" sz="1000" dirty="0"/>
              <a:t>2025;30(5S):5761. </a:t>
            </a:r>
            <a:r>
              <a:rPr lang="ru-RU" sz="1000" dirty="0" err="1"/>
              <a:t>doi</a:t>
            </a:r>
            <a:r>
              <a:rPr lang="ru-RU" sz="1000" dirty="0"/>
              <a:t>: 10.15829/1560-4071-2025-5761. EDN CUCVET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/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400110"/>
          </a:xfrm>
        </p:spPr>
        <p:txBody>
          <a:bodyPr anchor="t">
            <a:spAutoFit/>
          </a:bodyPr>
          <a:lstStyle/>
          <a:p>
            <a:pPr algn="l"/>
            <a:r>
              <a:rPr lang="ru-RU" sz="2000" b="1">
                <a:solidFill>
                  <a:srgbClr val="005DAC"/>
                </a:solidFill>
              </a:rPr>
              <a:t>ЛИТЕРАТУРА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532" y="1419622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US" dirty="0" err="1"/>
              <a:t>Shee</a:t>
            </a:r>
            <a:r>
              <a:rPr lang="en-US" dirty="0"/>
              <a:t> </a:t>
            </a:r>
            <a:r>
              <a:rPr lang="ru-RU" dirty="0"/>
              <a:t>В</a:t>
            </a:r>
            <a:r>
              <a:rPr lang="en-US" dirty="0"/>
              <a:t>; </a:t>
            </a:r>
            <a:r>
              <a:rPr lang="en-US" dirty="0" err="1"/>
              <a:t>Anjum</a:t>
            </a:r>
            <a:r>
              <a:rPr lang="en-US" dirty="0"/>
              <a:t> </a:t>
            </a:r>
            <a:r>
              <a:rPr lang="ru-RU" dirty="0"/>
              <a:t>А</a:t>
            </a:r>
            <a:r>
              <a:rPr lang="en-US" dirty="0"/>
              <a:t>; </a:t>
            </a:r>
            <a:r>
              <a:rPr lang="en-US" dirty="0" err="1"/>
              <a:t>Rockoff</a:t>
            </a:r>
            <a:r>
              <a:rPr lang="en-US" dirty="0"/>
              <a:t> I. Pulmonary Hemorrhage. </a:t>
            </a:r>
            <a:r>
              <a:rPr lang="en-US" dirty="0" err="1"/>
              <a:t>StatPearls</a:t>
            </a:r>
            <a:r>
              <a:rPr lang="en-US" dirty="0"/>
              <a:t> [Internet]. Treasure Island (FL): </a:t>
            </a:r>
            <a:r>
              <a:rPr lang="en-US" dirty="0" err="1"/>
              <a:t>StatPearls</a:t>
            </a:r>
            <a:r>
              <a:rPr lang="en-US" dirty="0"/>
              <a:t> Publishing; 2023 Jan-.</a:t>
            </a:r>
            <a:endParaRPr lang="ru-RU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Rodríguez-Hidalgo LA, Concepción-</a:t>
            </a:r>
            <a:r>
              <a:rPr lang="en-US" dirty="0" err="1"/>
              <a:t>Urteaga</a:t>
            </a:r>
            <a:r>
              <a:rPr lang="en-US" dirty="0"/>
              <a:t> LA et all. Hemoptysis as a warning sign of thoracic aorta </a:t>
            </a:r>
            <a:r>
              <a:rPr lang="en-US" dirty="0" err="1"/>
              <a:t>pseudoaneurysm</a:t>
            </a:r>
            <a:r>
              <a:rPr lang="en-US" dirty="0"/>
              <a:t>: A case report. </a:t>
            </a:r>
            <a:r>
              <a:rPr lang="ru-RU" dirty="0" err="1"/>
              <a:t>Medwave</a:t>
            </a:r>
            <a:r>
              <a:rPr lang="ru-RU" dirty="0"/>
              <a:t> 2021;21(1):e8112. 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 err="1"/>
              <a:t>Nitesh</a:t>
            </a:r>
            <a:r>
              <a:rPr lang="en-US" dirty="0"/>
              <a:t> T, </a:t>
            </a:r>
            <a:r>
              <a:rPr lang="en-US" dirty="0" err="1"/>
              <a:t>Sharad</a:t>
            </a:r>
            <a:r>
              <a:rPr lang="en-US" dirty="0"/>
              <a:t> J et all. </a:t>
            </a:r>
            <a:r>
              <a:rPr lang="en-US" dirty="0" err="1"/>
              <a:t>Haemoptysis</a:t>
            </a:r>
            <a:r>
              <a:rPr lang="en-US" dirty="0"/>
              <a:t>: a rare presentation of aortic </a:t>
            </a:r>
            <a:r>
              <a:rPr lang="en-US" dirty="0" err="1"/>
              <a:t>pseudoaneurysm</a:t>
            </a:r>
            <a:r>
              <a:rPr lang="en-US" dirty="0"/>
              <a:t>. The Egyptian Journal of Chest Diseases and Tuberculosis 2019, 68:263–265</a:t>
            </a:r>
            <a:endParaRPr lang="ru-RU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 err="1"/>
              <a:t>Girija</a:t>
            </a:r>
            <a:r>
              <a:rPr lang="en-US" dirty="0"/>
              <a:t> Nair, </a:t>
            </a:r>
            <a:r>
              <a:rPr lang="en-US" dirty="0" err="1"/>
              <a:t>Savita</a:t>
            </a:r>
            <a:r>
              <a:rPr lang="en-US" dirty="0"/>
              <a:t> Jindal et all. HAEMOPTYSIS - A RARE PRESENTATION OF AORTIC ANEURYSM Lung India 2008; 25: 20-21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02550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2045</TotalTime>
  <Words>1194</Words>
  <Application>Microsoft Office PowerPoint</Application>
  <PresentationFormat>Экран (16:9)</PresentationFormat>
  <Paragraphs>83</Paragraphs>
  <Slides>10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Кровохарканье и легочное кровотечение – редкое осложнение аневризмы дуги аорты. Клинический случай. </vt:lpstr>
      <vt:lpstr>ВВЕДЕНИЕ</vt:lpstr>
      <vt:lpstr>ПРЕДСТАВЛЕНИЕ СЛУЧАЯ История и результаты осмотра</vt:lpstr>
      <vt:lpstr>ПРЕДСТАВЛЕНИЕ СЛУЧАЯ Исследования</vt:lpstr>
      <vt:lpstr>ПРЕДСТАВЛЕНИЕ СЛУЧАЯ Медицинские вмешательства. Динамика и исходы.</vt:lpstr>
      <vt:lpstr>ДИСКУССИЯ</vt:lpstr>
      <vt:lpstr>ДИСКУССИЯ</vt:lpstr>
      <vt:lpstr>КЛЮЧЕВЫЕ МОМЕНТЫ</vt:lpstr>
      <vt:lpstr>ЛИТЕРАТУРА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Tema</dc:creator>
  <cp:lastModifiedBy>Дмитрий</cp:lastModifiedBy>
  <cp:revision>185</cp:revision>
  <dcterms:created xsi:type="dcterms:W3CDTF">2021-03-22T11:30:15Z</dcterms:created>
  <dcterms:modified xsi:type="dcterms:W3CDTF">2025-03-29T14:34:28Z</dcterms:modified>
</cp:coreProperties>
</file>