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1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6E2E9-B586-9F4E-9F6C-44BE74AA2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E98BBE-1A93-904B-9701-5A550DB95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552A1-4D6D-0E4F-8F44-1BE3B09F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15EB3-159A-7B48-8612-774002824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10280-DAE7-7342-9821-76DFD917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64BB4-92C2-A440-9F51-2FCBE868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92CC9C-7F6D-AF4A-820E-F65C8FC7D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2CE68-CF41-C748-9260-ACE95F24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F15D6-5FD4-634D-BF61-898622A7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69D4EF-2997-3D41-AFC5-9B58CFF2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D43975-F8CA-7F4C-854C-AF2F8679B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20210-8567-7944-83FB-1CD1279E7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9C0E8-A408-564F-BDCD-51CF3A745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199EB-79E5-B84F-B550-E0BE2BB1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7619C-EB60-4D4C-AEC9-B2B559D0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8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D1ED2-015C-9245-8DFA-FD4D82C7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F1D01-4EB5-7249-8FC6-F3746E4D5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84F6C-CFB0-D749-964C-5BB42C0E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2DBB59-FB24-114B-972E-B91AAA95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1E8AF-21AB-874D-A06F-35B8D8E6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EE8CF-C7D5-EC4D-A6E1-E7386C01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BBA84D-DBE5-1B4B-AC91-3648C14D2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FAC655-A764-1F4B-8A04-C63E7C62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5E1AF6-1714-8E4C-A613-037060B9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CA0E9-2BC9-3E48-98B8-5C2259AA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6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65E31-655F-4C40-8C1A-3D6D97FE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562E3-6E39-394E-8706-88A887264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EE9F62-67D2-2D46-A1F1-71FE0C42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FD157D-3022-A549-8A23-EA43005E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53880E-8766-B040-83F9-0CCF3C9C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719FD-6ABA-534B-B4C6-2601CE3A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8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37C8-F86F-AF45-A1AE-6F2FD94A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5F1F04-FF1C-1647-953F-855D8A2D5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57D218-A4BA-2645-BB5A-A57F137E4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1E2551-66EF-5648-9CD9-B74D76CF1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487EA1-8B49-584F-B92F-C02E0243A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AAEDF7-13A9-5E49-964D-AD8238E37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A1C6F7-0269-3D4E-BAD0-A7F5971B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60804D-01D9-B644-BEE3-014D67BA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69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3EBA0-5B28-F848-B165-36B7F07F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4ECAE3-CD9F-3A4A-8ADE-71F25FE6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8D173F-2BE4-DE47-AD90-EADEAA0B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FAAC2D-6C9E-6244-A893-074AB821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0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958F5D-785C-754D-9A24-2D0918F6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19DED-FEA0-E14D-A9A2-E244FCDF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A8C5DE-78D9-094A-96BF-9D09453C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5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9CB52-7738-DD44-8E7E-1478BC53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987CC-14AD-C84B-9460-ECCFE537D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33012-B003-FD4E-92B5-0922B88C0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10442-BD33-8B42-9677-0FA411D3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8AA697-7946-8D4F-AB25-C104279C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0297DF-8DD4-4A42-BFC6-87A380A2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4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D2E87-64F5-F14A-A262-7A768551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2AF55B-D9A3-C545-A499-55D56CC29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B1538-2965-ED41-86D5-413F78928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71553E-4DB8-BE49-8AE2-B0BD684B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C1A63-75CD-F84A-B059-6361C736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45736F-C1F5-1443-9C13-BD812ED3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3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EC70A-B54A-BC4E-86B6-99CD8D0F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C1421-EE9B-564A-82CF-BD24FFCD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99B1F-5720-7C4E-BC4F-F062D7693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8628-0B4D-6343-A67E-D5CB4B5CCB9F}" type="datetimeFigureOut">
              <a:rPr lang="ru-RU" smtClean="0"/>
              <a:t>16.07.20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C8AF9-DE92-EA48-8CED-1E029385B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ABE91-B2E5-DC4E-AC91-19BEADBA6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44D25-6E0D-5446-A5BF-F310D79F7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4CB52-3AE7-FD4A-A27A-A3A3CD3F5F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4" y="548452"/>
            <a:ext cx="6611945" cy="4074348"/>
          </a:xfrm>
          <a:prstGeom prst="rect">
            <a:avLst/>
          </a:prstGeom>
        </p:spPr>
      </p:pic>
      <p:sp>
        <p:nvSpPr>
          <p:cNvPr id="6" name="Надпись 20">
            <a:extLst>
              <a:ext uri="{FF2B5EF4-FFF2-40B4-BE49-F238E27FC236}">
                <a16:creationId xmlns:a16="http://schemas.microsoft.com/office/drawing/2014/main" id="{30E01AC1-3711-124D-8B41-BA965BE0F690}"/>
              </a:ext>
            </a:extLst>
          </p:cNvPr>
          <p:cNvSpPr txBox="1"/>
          <p:nvPr/>
        </p:nvSpPr>
        <p:spPr>
          <a:xfrm>
            <a:off x="6790269" y="570119"/>
            <a:ext cx="553850" cy="3643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Надпись 19">
            <a:extLst>
              <a:ext uri="{FF2B5EF4-FFF2-40B4-BE49-F238E27FC236}">
                <a16:creationId xmlns:a16="http://schemas.microsoft.com/office/drawing/2014/main" id="{526A7A8D-08FE-054E-9250-174547C8D35F}"/>
              </a:ext>
            </a:extLst>
          </p:cNvPr>
          <p:cNvSpPr txBox="1"/>
          <p:nvPr/>
        </p:nvSpPr>
        <p:spPr>
          <a:xfrm>
            <a:off x="7349199" y="985226"/>
            <a:ext cx="37592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DBFCED-C501-6B4A-9FFD-853D9EFAC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19" y="548452"/>
            <a:ext cx="4136683" cy="40743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адпись 19">
            <a:extLst>
              <a:ext uri="{FF2B5EF4-FFF2-40B4-BE49-F238E27FC236}">
                <a16:creationId xmlns:a16="http://schemas.microsoft.com/office/drawing/2014/main" id="{5061BE5E-80D8-464E-908E-D27A7D6A9F1B}"/>
              </a:ext>
            </a:extLst>
          </p:cNvPr>
          <p:cNvSpPr txBox="1"/>
          <p:nvPr/>
        </p:nvSpPr>
        <p:spPr>
          <a:xfrm>
            <a:off x="11074532" y="569394"/>
            <a:ext cx="37592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AF99C5-142A-A348-A490-2B6C7022E687}"/>
              </a:ext>
            </a:extLst>
          </p:cNvPr>
          <p:cNvSpPr/>
          <p:nvPr/>
        </p:nvSpPr>
        <p:spPr>
          <a:xfrm>
            <a:off x="737254" y="4622800"/>
            <a:ext cx="10743547" cy="170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1.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Больная 42 лет с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бивентрикулярной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АКМ, с преимущественным вовлечением ЛЖ.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ЭКГ: низкий вольтаж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QRS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стандартных и инверсии зубца Т в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отведениях; частая ЖЭ с конфигурацией полной блокады ЛНПГ и верхней осью.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МРТ: расширение обоих желудочков, некомпактный миокард ЛЖ.</a:t>
            </a:r>
          </a:p>
        </p:txBody>
      </p:sp>
    </p:spTree>
    <p:extLst>
      <p:ext uri="{BB962C8B-B14F-4D97-AF65-F5344CB8AC3E}">
        <p14:creationId xmlns:p14="http://schemas.microsoft.com/office/powerpoint/2010/main" val="3479574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39401E-919E-D74E-BC82-B961F104C8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6" y="440264"/>
            <a:ext cx="5621867" cy="3437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F76BE3-2C51-5443-B6C6-2BBA5E6376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27" y="440263"/>
            <a:ext cx="5283203" cy="3437467"/>
          </a:xfrm>
          <a:prstGeom prst="rect">
            <a:avLst/>
          </a:prstGeom>
        </p:spPr>
      </p:pic>
      <p:sp>
        <p:nvSpPr>
          <p:cNvPr id="7" name="Надпись 23">
            <a:extLst>
              <a:ext uri="{FF2B5EF4-FFF2-40B4-BE49-F238E27FC236}">
                <a16:creationId xmlns:a16="http://schemas.microsoft.com/office/drawing/2014/main" id="{8F257F6D-E847-1444-B768-79B240BB4F83}"/>
              </a:ext>
            </a:extLst>
          </p:cNvPr>
          <p:cNvSpPr txBox="1"/>
          <p:nvPr/>
        </p:nvSpPr>
        <p:spPr>
          <a:xfrm>
            <a:off x="735945" y="3458208"/>
            <a:ext cx="38608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Надпись 24">
            <a:extLst>
              <a:ext uri="{FF2B5EF4-FFF2-40B4-BE49-F238E27FC236}">
                <a16:creationId xmlns:a16="http://schemas.microsoft.com/office/drawing/2014/main" id="{7886513C-65F2-FF4D-A719-030E58F24887}"/>
              </a:ext>
            </a:extLst>
          </p:cNvPr>
          <p:cNvSpPr txBox="1"/>
          <p:nvPr/>
        </p:nvSpPr>
        <p:spPr>
          <a:xfrm>
            <a:off x="6357812" y="3458208"/>
            <a:ext cx="38608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866C7C-D859-7C4D-A04A-0EEBD067E4A4}"/>
              </a:ext>
            </a:extLst>
          </p:cNvPr>
          <p:cNvSpPr/>
          <p:nvPr/>
        </p:nvSpPr>
        <p:spPr>
          <a:xfrm>
            <a:off x="609596" y="3996261"/>
            <a:ext cx="10989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2.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Спортсмен 24 лет, пятиборье, бессимптомный, ЭХОКГ, МРТ сердца, суточное мониторирование ЭКГ патологии не выявили. ЭКГ: инверсии зубца Т в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с предшествующей &gt;1мм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элевацией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точке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Спортсменка 35 лет, велоспорт, бессимптомная, без структурной патологии сердца. ЭКГ: инверсии зубца Т в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3, изолированное увеличение вольтажа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QRS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76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5D5CC4-E824-5B40-B223-533775CFB0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627115"/>
            <a:ext cx="5606943" cy="35554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07606-1120-244A-8261-1A884E15F0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47" y="627115"/>
            <a:ext cx="5433590" cy="3555418"/>
          </a:xfrm>
          <a:prstGeom prst="rect">
            <a:avLst/>
          </a:prstGeom>
        </p:spPr>
      </p:pic>
      <p:sp>
        <p:nvSpPr>
          <p:cNvPr id="4" name="Надпись 4">
            <a:extLst>
              <a:ext uri="{FF2B5EF4-FFF2-40B4-BE49-F238E27FC236}">
                <a16:creationId xmlns:a16="http://schemas.microsoft.com/office/drawing/2014/main" id="{E850F48F-8D84-D04C-878B-4DA5BB9B31BF}"/>
              </a:ext>
            </a:extLst>
          </p:cNvPr>
          <p:cNvSpPr txBox="1"/>
          <p:nvPr/>
        </p:nvSpPr>
        <p:spPr>
          <a:xfrm>
            <a:off x="5246375" y="652517"/>
            <a:ext cx="38608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Надпись 3">
            <a:extLst>
              <a:ext uri="{FF2B5EF4-FFF2-40B4-BE49-F238E27FC236}">
                <a16:creationId xmlns:a16="http://schemas.microsoft.com/office/drawing/2014/main" id="{842C8FDB-6D19-AB42-87BF-72B4D3A97A83}"/>
              </a:ext>
            </a:extLst>
          </p:cNvPr>
          <p:cNvSpPr txBox="1"/>
          <p:nvPr/>
        </p:nvSpPr>
        <p:spPr>
          <a:xfrm>
            <a:off x="10701764" y="652517"/>
            <a:ext cx="375920" cy="26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Надпись 9">
            <a:extLst>
              <a:ext uri="{FF2B5EF4-FFF2-40B4-BE49-F238E27FC236}">
                <a16:creationId xmlns:a16="http://schemas.microsoft.com/office/drawing/2014/main" id="{EE8EFB4A-1784-9B49-BEE6-EBC5FCF769F4}"/>
              </a:ext>
            </a:extLst>
          </p:cNvPr>
          <p:cNvSpPr txBox="1"/>
          <p:nvPr/>
        </p:nvSpPr>
        <p:spPr>
          <a:xfrm>
            <a:off x="8470053" y="1637453"/>
            <a:ext cx="978747" cy="29294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 мм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89AF0CF-03CA-9946-82A9-C097B079A6F9}"/>
              </a:ext>
            </a:extLst>
          </p:cNvPr>
          <p:cNvCxnSpPr>
            <a:cxnSpLocks/>
          </p:cNvCxnSpPr>
          <p:nvPr/>
        </p:nvCxnSpPr>
        <p:spPr>
          <a:xfrm>
            <a:off x="9194800" y="1981200"/>
            <a:ext cx="541867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1E9A74-DF11-DD4F-B75B-A9A607984E58}"/>
              </a:ext>
            </a:extLst>
          </p:cNvPr>
          <p:cNvSpPr/>
          <p:nvPr/>
        </p:nvSpPr>
        <p:spPr>
          <a:xfrm>
            <a:off x="508001" y="4338133"/>
            <a:ext cx="11192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3.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Больной 34 лет с верхушечной формой семейной ГКМП.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ЭКГ: «гигантские» инверсии зубца Т в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6, вольтажные признаки гипертрофии ЛЖ.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ЭХОКГ: гипертрофия верхушечных сегментов ЛЖ с формой полости ЛЖ в виде «туз пик».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05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F14783-DFB5-1B45-A32A-ADDE196C39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8" y="486410"/>
            <a:ext cx="3175001" cy="36622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3D75F-1B2A-FE46-9880-4945C58D83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70" y="486410"/>
            <a:ext cx="5125932" cy="36622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EF59A-CC48-E24F-A0EB-96C6B48B26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03" y="486410"/>
            <a:ext cx="2856866" cy="36622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FA33FB-DBC7-0948-93D8-B7C46DC6E9AC}"/>
              </a:ext>
            </a:extLst>
          </p:cNvPr>
          <p:cNvSpPr/>
          <p:nvPr/>
        </p:nvSpPr>
        <p:spPr>
          <a:xfrm>
            <a:off x="364068" y="4285751"/>
            <a:ext cx="11404601" cy="170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4.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Больная 64 лет с семейным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транстиретиновым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амилоидозом сердца.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ЭКГ: вольтаж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QRS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низкий в стандартных и «нормальный», не соответствующий выраженности гипертрофии на ЭХОКГ, в грудных отведениях; регресс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ЭХОКГ: выраженная гипертрофия миокарда ЛЖ, расширение предсердий.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Допплер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-ЭХОКГ: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рестриктивный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тип диастолической дисфункции ЛЖ.</a:t>
            </a:r>
          </a:p>
        </p:txBody>
      </p:sp>
    </p:spTree>
    <p:extLst>
      <p:ext uri="{BB962C8B-B14F-4D97-AF65-F5344CB8AC3E}">
        <p14:creationId xmlns:p14="http://schemas.microsoft.com/office/powerpoint/2010/main" val="3900444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267</Words>
  <Application>Microsoft Macintosh PowerPoint</Application>
  <PresentationFormat>Широкоэкранный</PresentationFormat>
  <Paragraphs>12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3</cp:revision>
  <dcterms:created xsi:type="dcterms:W3CDTF">2020-07-16T18:22:51Z</dcterms:created>
  <dcterms:modified xsi:type="dcterms:W3CDTF">2020-07-16T18:43:17Z</dcterms:modified>
</cp:coreProperties>
</file>