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plotArea>
      <c:layout>
        <c:manualLayout>
          <c:layoutTarget val="inner"/>
          <c:xMode val="edge"/>
          <c:yMode val="edge"/>
          <c:x val="0.16573426985442974"/>
          <c:y val="2.7415365452199858E-2"/>
          <c:w val="0.68713602141260899"/>
          <c:h val="0.6528784643445001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гемотампонада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PROTECT AF (n=463)</c:v>
                </c:pt>
                <c:pt idx="1">
                  <c:v>CAP (n=566)</c:v>
                </c:pt>
                <c:pt idx="2">
                  <c:v>PREVAIL (n=269)</c:v>
                </c:pt>
                <c:pt idx="3">
                  <c:v>CAP2 (n=579)</c:v>
                </c:pt>
                <c:pt idx="5">
                  <c:v>EWOLUTION (n=1021)</c:v>
                </c:pt>
                <c:pt idx="6">
                  <c:v>US Cohort (n=3822)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4.2999999999999997E-2</c:v>
                </c:pt>
                <c:pt idx="1">
                  <c:v>1.4E-2</c:v>
                </c:pt>
                <c:pt idx="2">
                  <c:v>1.9E-2</c:v>
                </c:pt>
                <c:pt idx="3">
                  <c:v>1.9E-2</c:v>
                </c:pt>
                <c:pt idx="5">
                  <c:v>2.8999999999999998E-3</c:v>
                </c:pt>
                <c:pt idx="6">
                  <c:v>1.0200000000000001E-2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Инсульт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PROTECT AF (n=463)</c:v>
                </c:pt>
                <c:pt idx="1">
                  <c:v>CAP (n=566)</c:v>
                </c:pt>
                <c:pt idx="2">
                  <c:v>PREVAIL (n=269)</c:v>
                </c:pt>
                <c:pt idx="3">
                  <c:v>CAP2 (n=579)</c:v>
                </c:pt>
                <c:pt idx="5">
                  <c:v>EWOLUTION (n=1021)</c:v>
                </c:pt>
                <c:pt idx="6">
                  <c:v>US Cohort (n=3822)</c:v>
                </c:pt>
              </c:strCache>
            </c:strRef>
          </c:cat>
          <c:val>
            <c:numRef>
              <c:f>Sheet1!$C$2:$C$8</c:f>
              <c:numCache>
                <c:formatCode>0.00%</c:formatCode>
                <c:ptCount val="7"/>
                <c:pt idx="0">
                  <c:v>1.15E-2</c:v>
                </c:pt>
                <c:pt idx="1">
                  <c:v>0</c:v>
                </c:pt>
                <c:pt idx="2">
                  <c:v>3.7000000000000002E-3</c:v>
                </c:pt>
                <c:pt idx="3">
                  <c:v>3.5000000000000001E-3</c:v>
                </c:pt>
                <c:pt idx="5">
                  <c:v>1E-3</c:v>
                </c:pt>
                <c:pt idx="6">
                  <c:v>7.7999999999999999E-4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эмболизация 
устройством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PROTECT AF (n=463)</c:v>
                </c:pt>
                <c:pt idx="1">
                  <c:v>CAP (n=566)</c:v>
                </c:pt>
                <c:pt idx="2">
                  <c:v>PREVAIL (n=269)</c:v>
                </c:pt>
                <c:pt idx="3">
                  <c:v>CAP2 (n=579)</c:v>
                </c:pt>
                <c:pt idx="5">
                  <c:v>EWOLUTION (n=1021)</c:v>
                </c:pt>
                <c:pt idx="6">
                  <c:v>US Cohort (n=3822)</c:v>
                </c:pt>
              </c:strCache>
            </c:strRef>
          </c:cat>
          <c:val>
            <c:numRef>
              <c:f>Sheet1!$D$2:$D$8</c:f>
              <c:numCache>
                <c:formatCode>0.00%</c:formatCode>
                <c:ptCount val="7"/>
                <c:pt idx="0">
                  <c:v>6.0000000000000001E-3</c:v>
                </c:pt>
                <c:pt idx="1">
                  <c:v>2E-3</c:v>
                </c:pt>
                <c:pt idx="2">
                  <c:v>7.0000000000000001E-3</c:v>
                </c:pt>
                <c:pt idx="3">
                  <c:v>0</c:v>
                </c:pt>
                <c:pt idx="5">
                  <c:v>2E-3</c:v>
                </c:pt>
                <c:pt idx="6">
                  <c:v>2.3999999999999998E-3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смерть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PROTECT AF (n=463)</c:v>
                </c:pt>
                <c:pt idx="1">
                  <c:v>CAP (n=566)</c:v>
                </c:pt>
                <c:pt idx="2">
                  <c:v>PREVAIL (n=269)</c:v>
                </c:pt>
                <c:pt idx="3">
                  <c:v>CAP2 (n=579)</c:v>
                </c:pt>
                <c:pt idx="5">
                  <c:v>EWOLUTION (n=1021)</c:v>
                </c:pt>
                <c:pt idx="6">
                  <c:v>US Cohort (n=3822)</c:v>
                </c:pt>
              </c:strCache>
            </c:strRef>
          </c:cat>
          <c:val>
            <c:numRef>
              <c:f>Sheet1!$E$2:$E$8</c:f>
              <c:numCache>
                <c:formatCode>0.00%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5">
                  <c:v>1E-3</c:v>
                </c:pt>
                <c:pt idx="6">
                  <c:v>7.7999999999999999E-4</c:v>
                </c:pt>
              </c:numCache>
            </c:numRef>
          </c:val>
        </c:ser>
        <c:axId val="167963648"/>
        <c:axId val="90920064"/>
      </c:barChart>
      <c:catAx>
        <c:axId val="167963648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>
                <a:solidFill>
                  <a:schemeClr val="accent6"/>
                </a:solidFill>
              </a:defRPr>
            </a:pPr>
            <a:endParaRPr lang="ru-RU"/>
          </a:p>
        </c:txPr>
        <c:crossAx val="90920064"/>
        <c:crosses val="autoZero"/>
        <c:auto val="1"/>
        <c:lblAlgn val="ctr"/>
        <c:lblOffset val="100"/>
      </c:catAx>
      <c:valAx>
        <c:axId val="90920064"/>
        <c:scaling>
          <c:orientation val="minMax"/>
        </c:scaling>
        <c:axPos val="l"/>
        <c:majorGridlines>
          <c:spPr>
            <a:ln>
              <a:solidFill>
                <a:schemeClr val="accent6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accent6"/>
                    </a:solidFill>
                  </a:defRPr>
                </a:pPr>
                <a:r>
                  <a:rPr lang="en-US" dirty="0">
                    <a:solidFill>
                      <a:schemeClr val="accent6"/>
                    </a:solidFill>
                  </a:rPr>
                  <a:t>Complication Rates</a:t>
                </a:r>
              </a:p>
            </c:rich>
          </c:tx>
          <c:layout>
            <c:manualLayout>
              <c:xMode val="edge"/>
              <c:yMode val="edge"/>
              <c:x val="3.9345481110222347E-2"/>
              <c:y val="0.19467369544908572"/>
            </c:manualLayout>
          </c:layout>
        </c:title>
        <c:numFmt formatCode="0.0%" sourceLinked="0"/>
        <c:tickLblPos val="nextTo"/>
        <c:txPr>
          <a:bodyPr/>
          <a:lstStyle/>
          <a:p>
            <a:pPr>
              <a:defRPr sz="1050">
                <a:solidFill>
                  <a:schemeClr val="accent6"/>
                </a:solidFill>
              </a:defRPr>
            </a:pPr>
            <a:endParaRPr lang="ru-RU"/>
          </a:p>
        </c:txPr>
        <c:crossAx val="167963648"/>
        <c:crosses val="autoZero"/>
        <c:crossBetween val="between"/>
        <c:majorUnit val="1.0000000000000005E-2"/>
        <c:minorUnit val="2.0000000000000018E-3"/>
      </c:valAx>
    </c:plotArea>
    <c:legend>
      <c:legendPos val="r"/>
      <c:layout>
        <c:manualLayout>
          <c:xMode val="edge"/>
          <c:yMode val="edge"/>
          <c:x val="0.61730896380172096"/>
          <c:y val="8.8836692023666675E-2"/>
          <c:w val="0.36452559401889223"/>
          <c:h val="0.30038435873481939"/>
        </c:manualLayout>
      </c:layout>
      <c:spPr>
        <a:solidFill>
          <a:schemeClr val="accent6">
            <a:lumMod val="75000"/>
          </a:schemeClr>
        </a:solidFill>
        <a:ln>
          <a:solidFill>
            <a:schemeClr val="bg2">
              <a:lumMod val="75000"/>
            </a:schemeClr>
          </a:solidFill>
        </a:ln>
      </c:spPr>
    </c:legend>
    <c:plotVisOnly val="1"/>
    <c:dispBlanksAs val="gap"/>
  </c:chart>
  <c:txPr>
    <a:bodyPr/>
    <a:lstStyle/>
    <a:p>
      <a:pPr>
        <a:defRPr sz="1100" b="1">
          <a:solidFill>
            <a:schemeClr val="bg1"/>
          </a:solidFill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WHITElaac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6172200" cy="838200"/>
          </a:xfrm>
          <a:prstGeom prst="rect">
            <a:avLst/>
          </a:prstGeom>
        </p:spPr>
        <p:txBody>
          <a:bodyPr vert="horz" lIns="91440" tIns="45720" bIns="45720" anchor="b" anchorCtr="0">
            <a:normAutofit/>
          </a:bodyPr>
          <a:lstStyle>
            <a:lvl1pPr algn="l"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274320" y="1554480"/>
            <a:ext cx="8549640" cy="49560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6">
                    <a:lumMod val="75000"/>
                  </a:schemeClr>
                </a:solidFill>
                <a:latin typeface="ITC Officina Serif"/>
              </a:defRPr>
            </a:lvl1pPr>
            <a:lvl2pPr>
              <a:defRPr sz="1800">
                <a:solidFill>
                  <a:schemeClr val="accent6">
                    <a:lumMod val="75000"/>
                  </a:schemeClr>
                </a:solidFill>
                <a:latin typeface="ITC Officina Serif"/>
              </a:defRPr>
            </a:lvl2pPr>
            <a:lvl3pPr>
              <a:defRPr sz="1600">
                <a:solidFill>
                  <a:schemeClr val="accent6">
                    <a:lumMod val="75000"/>
                  </a:schemeClr>
                </a:solidFill>
                <a:latin typeface="ITC Officina Serif"/>
              </a:defRPr>
            </a:lvl3pPr>
            <a:lvl4pPr>
              <a:defRPr sz="1400">
                <a:solidFill>
                  <a:schemeClr val="accent6">
                    <a:lumMod val="75000"/>
                  </a:schemeClr>
                </a:solidFill>
                <a:latin typeface="ITC Officina Serif"/>
              </a:defRPr>
            </a:lvl4pPr>
            <a:lvl5pPr>
              <a:defRPr sz="1400">
                <a:solidFill>
                  <a:schemeClr val="accent6">
                    <a:lumMod val="75000"/>
                  </a:schemeClr>
                </a:solidFill>
                <a:latin typeface="ITC Officina Serif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 rot="16200000">
            <a:off x="8374490" y="4004318"/>
            <a:ext cx="13388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SH-450507-AA FEB2017</a:t>
            </a:r>
            <a:endParaRPr lang="en-US" sz="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52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C7FDB4-E502-4B45-960C-D93DB7C7A29B}" type="datetimeFigureOut">
              <a:rPr lang="ru-RU" smtClean="0"/>
              <a:t>06.05.2017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CF830-26B1-41C7-9A0C-D82AD2973F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654984339"/>
              </p:ext>
            </p:extLst>
          </p:nvPr>
        </p:nvGraphicFramePr>
        <p:xfrm>
          <a:off x="152400" y="914400"/>
          <a:ext cx="5407025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3352800" y="838200"/>
            <a:ext cx="0" cy="3200401"/>
          </a:xfrm>
          <a:prstGeom prst="line">
            <a:avLst/>
          </a:prstGeom>
          <a:ln w="1905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990600" y="685800"/>
            <a:ext cx="2514600" cy="8422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00200" y="457200"/>
            <a:ext cx="1136401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</a:rPr>
              <a:t>Clinical Trial </a:t>
            </a:r>
          </a:p>
          <a:p>
            <a:pPr algn="ctr"/>
            <a:r>
              <a:rPr lang="en-US" sz="1200" b="1" dirty="0">
                <a:solidFill>
                  <a:prstClr val="white"/>
                </a:solidFill>
              </a:rPr>
              <a:t>Experience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581400" y="685800"/>
            <a:ext cx="1676400" cy="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657600" y="457200"/>
            <a:ext cx="1222515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</a:rPr>
              <a:t>Post Approval</a:t>
            </a:r>
          </a:p>
          <a:p>
            <a:pPr algn="ctr"/>
            <a:r>
              <a:rPr lang="en-US" sz="1200" b="1" dirty="0">
                <a:solidFill>
                  <a:prstClr val="white"/>
                </a:solidFill>
              </a:rPr>
              <a:t>Experience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5657671"/>
            <a:ext cx="8991600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График 2. Частота интраоперационных осложнений в исследования/регистрах: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PROTECT AF</a:t>
            </a:r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CAP</a:t>
            </a:r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PREVAIL</a:t>
            </a:r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CAP</a:t>
            </a:r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EWOLUTION</a:t>
            </a:r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POST</a:t>
            </a:r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FDA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APPROVAL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Примечание</a:t>
            </a:r>
            <a:r>
              <a:rPr lang="en-US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CAP, CAP2, PREVAIL, PROTECT AF – </a:t>
            </a:r>
            <a:r>
              <a:rPr lang="ru-RU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</a:t>
            </a:r>
            <a:r>
              <a:rPr lang="en-US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Примечание</a:t>
            </a:r>
            <a:r>
              <a:rPr lang="en-US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</a:t>
            </a:r>
            <a:r>
              <a:rPr lang="en-US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таблице</a:t>
            </a:r>
            <a:r>
              <a:rPr lang="en-US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№1. EWOLUTION = Registry on Watchman Outcomes in Real-Life Utilization</a:t>
            </a:r>
            <a:r>
              <a:rPr lang="en-US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 </a:t>
            </a:r>
            <a:r>
              <a:rPr lang="en-US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FDA = U.S. Food and Drug Administration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xmlns="" val="1889895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</TotalTime>
  <Words>53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Обычная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akalemberg</dc:creator>
  <cp:lastModifiedBy>akalemberg</cp:lastModifiedBy>
  <cp:revision>1</cp:revision>
  <dcterms:created xsi:type="dcterms:W3CDTF">2017-05-06T14:22:47Z</dcterms:created>
  <dcterms:modified xsi:type="dcterms:W3CDTF">2017-05-06T14:29:40Z</dcterms:modified>
</cp:coreProperties>
</file>