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42" autoAdjust="0"/>
    <p:restoredTop sz="94660"/>
  </p:normalViewPr>
  <p:slideViewPr>
    <p:cSldViewPr snapToGrid="0">
      <p:cViewPr>
        <p:scale>
          <a:sx n="70" d="100"/>
          <a:sy n="70" d="100"/>
        </p:scale>
        <p:origin x="-774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2">
                  <a:lumMod val="2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>
              <a:bevelT w="190500" h="38100"/>
            </a:sp3d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Смерть</c:v>
                </c:pt>
                <c:pt idx="1">
                  <c:v>Новый ИМ</c:v>
                </c:pt>
                <c:pt idx="2">
                  <c:v>ОНМК</c:v>
                </c:pt>
                <c:pt idx="3">
                  <c:v>Кровотечение</c:v>
                </c:pt>
                <c:pt idx="4">
                  <c:v>ЧКВ/КШ</c:v>
                </c:pt>
                <c:pt idx="5">
                  <c:v>Смерть + ИМ</c:v>
                </c:pt>
                <c:pt idx="6">
                  <c:v>Смерть + ИМ + ОНМК</c:v>
                </c:pt>
                <c:pt idx="7">
                  <c:v>Смерть+ИМ+ ОНМК + срочное ЧКВ/КШ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4.2</c:v>
                </c:pt>
                <c:pt idx="1">
                  <c:v>3.2</c:v>
                </c:pt>
                <c:pt idx="2">
                  <c:v>0.70000000000000062</c:v>
                </c:pt>
                <c:pt idx="3">
                  <c:v>1</c:v>
                </c:pt>
                <c:pt idx="4">
                  <c:v>12</c:v>
                </c:pt>
                <c:pt idx="5">
                  <c:v>5.7</c:v>
                </c:pt>
                <c:pt idx="6">
                  <c:v>6.4</c:v>
                </c:pt>
                <c:pt idx="7">
                  <c:v>8.5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C7C-4998-A1CD-169339193996}"/>
            </c:ext>
          </c:extLst>
        </c:ser>
        <c:gapWidth val="119"/>
        <c:overlap val="-27"/>
        <c:axId val="50498176"/>
        <c:axId val="50688384"/>
      </c:barChart>
      <c:catAx>
        <c:axId val="5049817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0688384"/>
        <c:crosses val="autoZero"/>
        <c:auto val="1"/>
        <c:lblAlgn val="ctr"/>
        <c:lblOffset val="100"/>
      </c:catAx>
      <c:valAx>
        <c:axId val="50688384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0498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 выписке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>
              <a:bevelT w="190500" h="38100"/>
            </a:sp3d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АСК</c:v>
                </c:pt>
                <c:pt idx="1">
                  <c:v>ДАТ</c:v>
                </c:pt>
                <c:pt idx="2">
                  <c:v>Клопидогрел</c:v>
                </c:pt>
                <c:pt idx="3">
                  <c:v>Тикагрелор</c:v>
                </c:pt>
                <c:pt idx="4">
                  <c:v>Варфарин / НОАК</c:v>
                </c:pt>
                <c:pt idx="5">
                  <c:v>Б-блокатор</c:v>
                </c:pt>
                <c:pt idx="6">
                  <c:v>ИАПФ/БРА</c:v>
                </c:pt>
                <c:pt idx="7">
                  <c:v>Статин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90</c:v>
                </c:pt>
                <c:pt idx="1">
                  <c:v>81</c:v>
                </c:pt>
                <c:pt idx="2">
                  <c:v>69</c:v>
                </c:pt>
                <c:pt idx="3">
                  <c:v>12</c:v>
                </c:pt>
                <c:pt idx="4">
                  <c:v>5</c:v>
                </c:pt>
                <c:pt idx="5">
                  <c:v>87</c:v>
                </c:pt>
                <c:pt idx="6">
                  <c:v>86</c:v>
                </c:pt>
                <c:pt idx="7">
                  <c:v>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0AD-4889-A4C4-2DF608F1241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Через 6 мес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bg2">
                  <a:lumMod val="2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>
              <a:bevelT w="190500" h="38100"/>
            </a:sp3d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АСК</c:v>
                </c:pt>
                <c:pt idx="1">
                  <c:v>ДАТ</c:v>
                </c:pt>
                <c:pt idx="2">
                  <c:v>Клопидогрел</c:v>
                </c:pt>
                <c:pt idx="3">
                  <c:v>Тикагрелор</c:v>
                </c:pt>
                <c:pt idx="4">
                  <c:v>Варфарин / НОАК</c:v>
                </c:pt>
                <c:pt idx="5">
                  <c:v>Б-блокатор</c:v>
                </c:pt>
                <c:pt idx="6">
                  <c:v>ИАПФ/БРА</c:v>
                </c:pt>
                <c:pt idx="7">
                  <c:v>Статин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79</c:v>
                </c:pt>
                <c:pt idx="1">
                  <c:v>50</c:v>
                </c:pt>
                <c:pt idx="2">
                  <c:v>49</c:v>
                </c:pt>
                <c:pt idx="3">
                  <c:v>8</c:v>
                </c:pt>
                <c:pt idx="4">
                  <c:v>4</c:v>
                </c:pt>
                <c:pt idx="5">
                  <c:v>71</c:v>
                </c:pt>
                <c:pt idx="6">
                  <c:v>62</c:v>
                </c:pt>
                <c:pt idx="7">
                  <c:v>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0AD-4889-A4C4-2DF608F12411}"/>
            </c:ext>
          </c:extLst>
        </c:ser>
        <c:gapWidth val="173"/>
        <c:overlap val="-15"/>
        <c:axId val="75497472"/>
        <c:axId val="75500544"/>
      </c:barChart>
      <c:catAx>
        <c:axId val="7549747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5500544"/>
        <c:crosses val="autoZero"/>
        <c:auto val="1"/>
        <c:lblAlgn val="ctr"/>
        <c:lblOffset val="100"/>
      </c:catAx>
      <c:valAx>
        <c:axId val="75500544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5497472"/>
        <c:crosses val="autoZero"/>
        <c:crossBetween val="between"/>
        <c:majorUnit val="20"/>
      </c:valAx>
      <c:spPr>
        <a:ln>
          <a:noFill/>
        </a:ln>
      </c:spPr>
    </c:plotArea>
    <c:plotVisOnly val="1"/>
    <c:dispBlanksAs val="gap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7E1F-5D53-4252-AF17-BE29141843AA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3D9F-F850-4E4A-BFAD-4A94C76294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3388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7E1F-5D53-4252-AF17-BE29141843AA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3D9F-F850-4E4A-BFAD-4A94C76294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0861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7E1F-5D53-4252-AF17-BE29141843AA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3D9F-F850-4E4A-BFAD-4A94C76294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8121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7E1F-5D53-4252-AF17-BE29141843AA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3D9F-F850-4E4A-BFAD-4A94C76294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6042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7E1F-5D53-4252-AF17-BE29141843AA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3D9F-F850-4E4A-BFAD-4A94C76294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5502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7E1F-5D53-4252-AF17-BE29141843AA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3D9F-F850-4E4A-BFAD-4A94C76294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6212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7E1F-5D53-4252-AF17-BE29141843AA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3D9F-F850-4E4A-BFAD-4A94C76294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3647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7E1F-5D53-4252-AF17-BE29141843AA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3D9F-F850-4E4A-BFAD-4A94C76294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03329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7E1F-5D53-4252-AF17-BE29141843AA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3D9F-F850-4E4A-BFAD-4A94C76294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10714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7E1F-5D53-4252-AF17-BE29141843AA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3D9F-F850-4E4A-BFAD-4A94C76294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3278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C7E1F-5D53-4252-AF17-BE29141843AA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13D9F-F850-4E4A-BFAD-4A94C76294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686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C7E1F-5D53-4252-AF17-BE29141843AA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13D9F-F850-4E4A-BFAD-4A94C76294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7663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569493" y="791569"/>
          <a:ext cx="9389659" cy="4681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914400" y="5424349"/>
            <a:ext cx="1041776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событий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=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60                        30                        10                       14                       172                       54                       60                      80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Рисунок 1. Частота неблагоприятных событий, развившихся после выписки из стационара через 6 месяцев от начала ОКС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 вмешательств, выполненных за это время.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312466" y="845913"/>
            <a:ext cx="366221" cy="183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400" dirty="0" smtClean="0">
                <a:latin typeface="+mn-lt"/>
                <a:cs typeface="Arial" pitchFamily="34" charset="0"/>
              </a:rPr>
              <a:t>%</a:t>
            </a:r>
            <a:endParaRPr lang="ru-RU" altLang="ru-RU" sz="1400" dirty="0" smtClean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ectangle 6"/>
          <p:cNvSpPr>
            <a:spLocks noChangeArrowheads="1"/>
          </p:cNvSpPr>
          <p:nvPr/>
        </p:nvSpPr>
        <p:spPr bwMode="auto">
          <a:xfrm>
            <a:off x="477666" y="6082727"/>
            <a:ext cx="1084996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ru-RU" sz="1200" dirty="0" smtClean="0">
                <a:latin typeface="+mn-lt"/>
              </a:rPr>
              <a:t>Рисунок 2. Частота </a:t>
            </a:r>
            <a:r>
              <a:rPr lang="ru-RU" sz="1200" dirty="0" smtClean="0">
                <a:latin typeface="+mn-lt"/>
              </a:rPr>
              <a:t>назначения </a:t>
            </a:r>
            <a:r>
              <a:rPr lang="ru-RU" sz="1200" dirty="0" smtClean="0">
                <a:latin typeface="+mn-lt"/>
              </a:rPr>
              <a:t>различных медикаментов </a:t>
            </a:r>
            <a:r>
              <a:rPr lang="ru-RU" sz="1200" dirty="0" smtClean="0">
                <a:latin typeface="+mn-lt"/>
              </a:rPr>
              <a:t>при </a:t>
            </a:r>
            <a:r>
              <a:rPr lang="ru-RU" sz="1200" dirty="0" smtClean="0">
                <a:latin typeface="+mn-lt"/>
              </a:rPr>
              <a:t>выписке, а также использование </a:t>
            </a:r>
            <a:r>
              <a:rPr lang="ru-RU" sz="1200" dirty="0" smtClean="0">
                <a:latin typeface="+mn-lt"/>
              </a:rPr>
              <a:t>их </a:t>
            </a:r>
            <a:r>
              <a:rPr lang="ru-RU" sz="1200" dirty="0" smtClean="0">
                <a:latin typeface="+mn-lt"/>
              </a:rPr>
              <a:t>через 6 месяцев </a:t>
            </a:r>
            <a:r>
              <a:rPr lang="ru-RU" sz="1200" dirty="0" smtClean="0">
                <a:latin typeface="+mn-lt"/>
              </a:rPr>
              <a:t>от </a:t>
            </a:r>
            <a:r>
              <a:rPr lang="ru-RU" sz="1200" dirty="0" smtClean="0">
                <a:latin typeface="+mn-lt"/>
              </a:rPr>
              <a:t>начала ОКС.</a:t>
            </a:r>
          </a:p>
          <a:p>
            <a:pPr algn="ctr"/>
            <a:r>
              <a:rPr lang="ru-RU" sz="1200" dirty="0" smtClean="0">
                <a:latin typeface="+mn-lt"/>
              </a:rPr>
              <a:t>(АСК – ацетилсалициловая кислота, ДАТ – двойная </a:t>
            </a:r>
            <a:r>
              <a:rPr lang="ru-RU" sz="1200" dirty="0" err="1" smtClean="0">
                <a:latin typeface="+mn-lt"/>
              </a:rPr>
              <a:t>антитромбоцтарная</a:t>
            </a:r>
            <a:r>
              <a:rPr lang="ru-RU" sz="1200" dirty="0" smtClean="0">
                <a:latin typeface="+mn-lt"/>
              </a:rPr>
              <a:t> терапия, НОАК – новый оральный антикоагулянт, </a:t>
            </a:r>
            <a:r>
              <a:rPr lang="ru-RU" sz="1200" dirty="0" err="1" smtClean="0">
                <a:latin typeface="+mn-lt"/>
              </a:rPr>
              <a:t>Б-блокатор</a:t>
            </a:r>
            <a:r>
              <a:rPr lang="ru-RU" sz="1200" dirty="0" smtClean="0">
                <a:latin typeface="+mn-lt"/>
              </a:rPr>
              <a:t> </a:t>
            </a:r>
            <a:r>
              <a:rPr lang="ru-RU" sz="1200" dirty="0" smtClean="0">
                <a:latin typeface="+mn-lt"/>
              </a:rPr>
              <a:t>– </a:t>
            </a:r>
            <a:r>
              <a:rPr lang="ru-RU" sz="1200" dirty="0" err="1" smtClean="0">
                <a:latin typeface="+mn-lt"/>
              </a:rPr>
              <a:t>бета-адреноблокатор</a:t>
            </a:r>
            <a:r>
              <a:rPr lang="ru-RU" sz="1200" dirty="0" smtClean="0">
                <a:latin typeface="+mn-lt"/>
              </a:rPr>
              <a:t>, </a:t>
            </a:r>
            <a:r>
              <a:rPr lang="ru-RU" sz="1200" dirty="0" smtClean="0">
                <a:latin typeface="+mn-lt"/>
              </a:rPr>
              <a:t>ИАПФ </a:t>
            </a:r>
            <a:r>
              <a:rPr lang="ru-RU" sz="1200" dirty="0" smtClean="0">
                <a:latin typeface="+mn-lt"/>
              </a:rPr>
              <a:t>– ингибитор </a:t>
            </a:r>
            <a:r>
              <a:rPr lang="ru-RU" sz="1200" dirty="0" err="1" smtClean="0">
                <a:latin typeface="+mn-lt"/>
              </a:rPr>
              <a:t>ангиотензин-превращающего</a:t>
            </a:r>
            <a:r>
              <a:rPr lang="ru-RU" sz="1200" dirty="0" smtClean="0">
                <a:latin typeface="+mn-lt"/>
              </a:rPr>
              <a:t> фермента, БРА – </a:t>
            </a:r>
            <a:r>
              <a:rPr lang="ru-RU" sz="1200" dirty="0" err="1" smtClean="0">
                <a:latin typeface="+mn-lt"/>
              </a:rPr>
              <a:t>блокатор</a:t>
            </a:r>
            <a:r>
              <a:rPr lang="ru-RU" sz="1200" dirty="0" smtClean="0">
                <a:latin typeface="+mn-lt"/>
              </a:rPr>
              <a:t> рецепторов к </a:t>
            </a:r>
            <a:r>
              <a:rPr lang="ru-RU" sz="1200" dirty="0" err="1" smtClean="0">
                <a:latin typeface="+mn-lt"/>
              </a:rPr>
              <a:t>ангиотензину</a:t>
            </a:r>
            <a:r>
              <a:rPr lang="ru-RU" sz="1200" dirty="0" smtClean="0">
                <a:latin typeface="+mn-lt"/>
              </a:rPr>
              <a:t>).</a:t>
            </a:r>
            <a:endParaRPr lang="ru-RU" sz="1200" dirty="0">
              <a:latin typeface="+mn-lt"/>
            </a:endParaRPr>
          </a:p>
        </p:txBody>
      </p:sp>
      <p:graphicFrame>
        <p:nvGraphicFramePr>
          <p:cNvPr id="109" name="Диаграмма 108"/>
          <p:cNvGraphicFramePr/>
          <p:nvPr/>
        </p:nvGraphicFramePr>
        <p:xfrm>
          <a:off x="1528550" y="818860"/>
          <a:ext cx="9280478" cy="4749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0" name="Rectangle 6"/>
          <p:cNvSpPr>
            <a:spLocks noChangeArrowheads="1"/>
          </p:cNvSpPr>
          <p:nvPr/>
        </p:nvSpPr>
        <p:spPr bwMode="auto">
          <a:xfrm>
            <a:off x="1298818" y="832265"/>
            <a:ext cx="366221" cy="183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400" dirty="0" smtClean="0">
                <a:latin typeface="+mn-lt"/>
                <a:cs typeface="Arial" pitchFamily="34" charset="0"/>
              </a:rPr>
              <a:t>%</a:t>
            </a:r>
            <a:endParaRPr lang="ru-RU" altLang="ru-RU" sz="1400" dirty="0" smtClean="0">
              <a:latin typeface="+mn-lt"/>
              <a:cs typeface="Arial" pitchFamily="34" charset="0"/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4517437" y="5622876"/>
            <a:ext cx="573206" cy="286603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Rectangle 6"/>
          <p:cNvSpPr>
            <a:spLocks noChangeArrowheads="1"/>
          </p:cNvSpPr>
          <p:nvPr/>
        </p:nvSpPr>
        <p:spPr bwMode="auto">
          <a:xfrm>
            <a:off x="5145235" y="5673928"/>
            <a:ext cx="1132762" cy="183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400" dirty="0" smtClean="0">
                <a:latin typeface="+mn-lt"/>
                <a:cs typeface="Arial" pitchFamily="34" charset="0"/>
              </a:rPr>
              <a:t>При выписке</a:t>
            </a:r>
            <a:endParaRPr lang="ru-RU" altLang="ru-RU" sz="1400" dirty="0" smtClean="0">
              <a:latin typeface="+mn-lt"/>
              <a:cs typeface="Arial" pitchFamily="34" charset="0"/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6293949" y="5625148"/>
            <a:ext cx="573206" cy="286603"/>
          </a:xfrm>
          <a:prstGeom prst="rect">
            <a:avLst/>
          </a:prstGeom>
          <a:solidFill>
            <a:srgbClr val="FFC000"/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4" name="Rectangle 6"/>
          <p:cNvSpPr>
            <a:spLocks noChangeArrowheads="1"/>
          </p:cNvSpPr>
          <p:nvPr/>
        </p:nvSpPr>
        <p:spPr bwMode="auto">
          <a:xfrm>
            <a:off x="6921747" y="5676200"/>
            <a:ext cx="1485300" cy="183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400" dirty="0" smtClean="0">
                <a:latin typeface="+mn-lt"/>
                <a:cs typeface="Arial" pitchFamily="34" charset="0"/>
              </a:rPr>
              <a:t>Через 6 месяцев</a:t>
            </a:r>
            <a:endParaRPr lang="ru-RU" altLang="ru-RU" sz="1400" dirty="0" smtClean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444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4991</TotalTime>
  <Words>100</Words>
  <Application>Microsoft Office PowerPoint</Application>
  <PresentationFormat>Произвольный</PresentationFormat>
  <Paragraphs>10</Paragraphs>
  <Slides>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Тема Office</vt:lpstr>
      <vt:lpstr>Диаграмма Microsoft Office Excel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Вильчек</dc:creator>
  <cp:lastModifiedBy>W</cp:lastModifiedBy>
  <cp:revision>27</cp:revision>
  <dcterms:created xsi:type="dcterms:W3CDTF">2015-09-05T13:04:59Z</dcterms:created>
  <dcterms:modified xsi:type="dcterms:W3CDTF">2017-03-19T17:10:33Z</dcterms:modified>
</cp:coreProperties>
</file>