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МРТ сердца</a:t>
            </a:r>
          </a:p>
        </c:rich>
      </c:tx>
      <c:layout>
        <c:manualLayout>
          <c:xMode val="edge"/>
          <c:yMode val="edge"/>
          <c:x val="2.5589150110684566E-3"/>
          <c:y val="0"/>
        </c:manualLayout>
      </c:layout>
      <c:overlay val="0"/>
      <c:spPr>
        <a:noFill/>
        <a:ln w="25387"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МРТ сердца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/>
              <c:spPr>
                <a:noFill/>
                <a:ln w="2538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65000729075527E-2"/>
                  <c:y val="2.7699662542182247E-2"/>
                </c:manualLayout>
              </c:layout>
              <c:spPr>
                <a:noFill/>
                <a:ln w="2538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>
                <a:noFill/>
                <a:ln w="2538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60273053186453E-2"/>
                  <c:y val="8.7964316960380054E-2"/>
                </c:manualLayout>
              </c:layout>
              <c:spPr>
                <a:noFill/>
                <a:ln w="25387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ОИМ, %</c:v>
                </c:pt>
                <c:pt idx="1">
                  <c:v>Миокардит, %</c:v>
                </c:pt>
                <c:pt idx="2">
                  <c:v>Нестабильная стенокардия, %</c:v>
                </c:pt>
                <c:pt idx="3">
                  <c:v>Другие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</c:v>
                </c:pt>
                <c:pt idx="1">
                  <c:v>2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87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МРТ сердца</a:t>
            </a:r>
          </a:p>
        </c:rich>
      </c:tx>
      <c:layout>
        <c:manualLayout>
          <c:xMode val="edge"/>
          <c:yMode val="edge"/>
          <c:x val="3.7107780882228432E-3"/>
          <c:y val="0"/>
        </c:manualLayout>
      </c:layout>
      <c:overlay val="0"/>
      <c:spPr>
        <a:noFill/>
        <a:ln w="24931"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После МРТ сердца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spPr>
              <a:noFill/>
              <a:ln w="2493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4"/>
                <c:pt idx="0">
                  <c:v>ОИМ</c:v>
                </c:pt>
                <c:pt idx="1">
                  <c:v>Миокардит</c:v>
                </c:pt>
                <c:pt idx="2">
                  <c:v>Нестабильная стенокардия</c:v>
                </c:pt>
                <c:pt idx="3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</c:v>
                </c:pt>
                <c:pt idx="1">
                  <c:v>23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931">
          <a:noFill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2808510918749139"/>
          <c:y val="6.1504811898512686E-4"/>
          <c:w val="0.37191489081250861"/>
          <c:h val="0.55761569127978028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931016335040382"/>
          <c:y val="0.16006159362342343"/>
          <c:w val="0.784134566726717"/>
          <c:h val="0.582168481111057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97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Усиление интенсивности сигнала  в Т2-взвешенном изображении/ отек</c:v>
                </c:pt>
                <c:pt idx="1">
                  <c:v>Накопление в раннюю фазу накопления/гиперемия</c:v>
                </c:pt>
                <c:pt idx="2">
                  <c:v>Накопление в позднюю фазу накопления/фиброз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97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Усиление интенсивности сигнала  в Т2-взвешенном изображении/ отек</c:v>
                </c:pt>
                <c:pt idx="1">
                  <c:v>Накопление в раннюю фазу накопления/гиперемия</c:v>
                </c:pt>
                <c:pt idx="2">
                  <c:v>Накопление в позднюю фазу накопления/фиброз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97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Усиление интенсивности сигнала  в Т2-взвешенном изображении/ отек</c:v>
                </c:pt>
                <c:pt idx="1">
                  <c:v>Накопление в раннюю фазу накопления/гиперемия</c:v>
                </c:pt>
                <c:pt idx="2">
                  <c:v>Накопление в позднюю фазу накопления/фиброз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27488"/>
        <c:axId val="113355008"/>
      </c:barChart>
      <c:catAx>
        <c:axId val="11332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97" baseline="0">
                <a:latin typeface="Times New Roman" panose="02020603050405020304" pitchFamily="18" charset="0"/>
              </a:defRPr>
            </a:pPr>
            <a:endParaRPr lang="ru-RU"/>
          </a:p>
        </c:txPr>
        <c:crossAx val="113355008"/>
        <c:crosses val="autoZero"/>
        <c:auto val="1"/>
        <c:lblAlgn val="ctr"/>
        <c:lblOffset val="100"/>
        <c:tickLblSkip val="1"/>
        <c:noMultiLvlLbl val="0"/>
      </c:catAx>
      <c:valAx>
        <c:axId val="113355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598" baseline="0"/>
            </a:pPr>
            <a:endParaRPr lang="ru-RU"/>
          </a:p>
        </c:txPr>
        <c:crossAx val="1133274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27"/>
            </a:pPr>
            <a:r>
              <a:rPr lang="ru-RU" sz="904" baseline="0" dirty="0" smtClean="0">
                <a:latin typeface="Times New Roman" panose="02020603050405020304" pitchFamily="18" charset="0"/>
              </a:rPr>
              <a:t>График 3. Характеристика отека миокарда</a:t>
            </a:r>
            <a:endParaRPr lang="ru-RU" sz="1000" baseline="0" dirty="0">
              <a:latin typeface="Times New Roman" panose="02020603050405020304" pitchFamily="18" charset="0"/>
            </a:endParaRPr>
          </a:p>
        </c:rich>
      </c:tx>
      <c:layout/>
      <c:overlay val="0"/>
      <c:spPr>
        <a:noFill/>
        <a:ln w="22958"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 в Т2ВИ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25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0.13066514511772997"/>
                  <c:y val="2.84228757119645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2958">
                <a:noFill/>
              </a:ln>
            </c:spPr>
            <c:txPr>
              <a:bodyPr/>
              <a:lstStyle/>
              <a:p>
                <a:pPr>
                  <a:defRPr sz="904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Субэндокардиальное, %</c:v>
                </c:pt>
                <c:pt idx="1">
                  <c:v>Субэпикардиальное,%</c:v>
                </c:pt>
                <c:pt idx="2">
                  <c:v>Интрамиокардиальное,%</c:v>
                </c:pt>
                <c:pt idx="3">
                  <c:v>Субэпикардиальное+и/миокардиальное</c:v>
                </c:pt>
                <c:pt idx="4">
                  <c:v>с/эндокардиальное+и/миокариальное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0</c:v>
                </c:pt>
                <c:pt idx="2">
                  <c:v>9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2958">
          <a:noFill/>
        </a:ln>
      </c:spPr>
    </c:plotArea>
    <c:legend>
      <c:legendPos val="r"/>
      <c:layout>
        <c:manualLayout>
          <c:xMode val="edge"/>
          <c:yMode val="edge"/>
          <c:x val="0.55786938244123119"/>
          <c:y val="0.21228704532496731"/>
          <c:w val="0.34529341885692078"/>
          <c:h val="0.67004358794839747"/>
        </c:manualLayout>
      </c:layout>
      <c:overlay val="0"/>
      <c:spPr>
        <a:noFill/>
      </c:spPr>
      <c:txPr>
        <a:bodyPr/>
        <a:lstStyle/>
        <a:p>
          <a:pPr>
            <a:defRPr sz="813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27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1"/>
              <c:layout>
                <c:manualLayout>
                  <c:x val="-2.2257569562598646E-2"/>
                  <c:y val="9.5762441459523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2822203757194E-2"/>
                  <c:y val="-9.38639287736093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395173593250596E-2"/>
                  <c:y val="-0.1160882095620400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998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Субэндокардиальное,%</c:v>
                </c:pt>
                <c:pt idx="1">
                  <c:v>Субэпикардиальное,%</c:v>
                </c:pt>
                <c:pt idx="2">
                  <c:v>Интрамиокардиальное,%</c:v>
                </c:pt>
                <c:pt idx="3">
                  <c:v>Трансмуральное,%</c:v>
                </c:pt>
                <c:pt idx="4">
                  <c:v>Трансмуральное+интрамиокардиальное,%</c:v>
                </c:pt>
                <c:pt idx="5">
                  <c:v>С/эндокардиальное+с/эпикардиальное+и/микардиальное,%</c:v>
                </c:pt>
                <c:pt idx="6">
                  <c:v>С/пикардиальное+и/миокардиальное,%</c:v>
                </c:pt>
                <c:pt idx="7">
                  <c:v>С/эндокардиальное+и/миокардиальное,%</c:v>
                </c:pt>
                <c:pt idx="8">
                  <c:v>Интрамиокардиальное+ с/эндокардиальное ослабление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</c:v>
                </c:pt>
                <c:pt idx="1">
                  <c:v>2</c:v>
                </c:pt>
                <c:pt idx="2">
                  <c:v>20</c:v>
                </c:pt>
                <c:pt idx="3">
                  <c:v>2</c:v>
                </c:pt>
                <c:pt idx="4">
                  <c:v>2</c:v>
                </c:pt>
                <c:pt idx="5">
                  <c:v>7</c:v>
                </c:pt>
                <c:pt idx="6">
                  <c:v>18</c:v>
                </c:pt>
                <c:pt idx="7">
                  <c:v>25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8">
          <a:noFill/>
        </a:ln>
      </c:spPr>
    </c:plotArea>
    <c:legend>
      <c:legendPos val="r"/>
      <c:layout>
        <c:manualLayout>
          <c:xMode val="edge"/>
          <c:yMode val="edge"/>
          <c:x val="0.58328651848672242"/>
          <c:y val="1.119138458208188E-3"/>
          <c:w val="0.41671348151327758"/>
          <c:h val="0.99888086154179179"/>
        </c:manualLayout>
      </c:layout>
      <c:overlay val="0"/>
      <c:txPr>
        <a:bodyPr/>
        <a:lstStyle/>
        <a:p>
          <a:pPr>
            <a:defRPr sz="998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2">
    <c:autoUpdate val="0"/>
  </c:externalData>
  <c:userShapes r:id="rId3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0.15796</cdr:x>
      <cdr:y>0.04904</cdr:y>
    </cdr:from>
    <cdr:to>
      <cdr:x>0.91915</cdr:x>
      <cdr:y>0.11727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866633" y="156950"/>
          <a:ext cx="4176215" cy="21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0.23344</cdr:x>
      <cdr:y>7.43884E-7</cdr:y>
    </cdr:from>
    <cdr:to>
      <cdr:x>0.83493</cdr:x>
      <cdr:y>0.14213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694471" y="1"/>
          <a:ext cx="1789422" cy="191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График</a:t>
          </a:r>
          <a:r>
            <a:rPr lang="ru-RU" sz="1100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>
              <a:latin typeface="Times New Roman" panose="02020603050405020304" pitchFamily="18" charset="0"/>
              <a:cs typeface="Times New Roman" panose="02020603050405020304" pitchFamily="18" charset="0"/>
            </a:rPr>
            <a:t>2. Характеристика</a:t>
          </a:r>
          <a:r>
            <a:rPr lang="ru-RU" sz="1100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МРТ </a:t>
          </a:r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0.61935</cdr:y>
    </cdr:from>
    <cdr:to>
      <cdr:x>0.05597</cdr:x>
      <cdr:y>0.73449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0" y="1356851"/>
          <a:ext cx="187123" cy="2522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/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0.07018</cdr:x>
      <cdr:y>0.37822</cdr:y>
    </cdr:from>
    <cdr:to>
      <cdr:x>0.29421</cdr:x>
      <cdr:y>0.70482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10642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0.07943</cdr:x>
      <cdr:y>0.14247</cdr:y>
    </cdr:from>
    <cdr:to>
      <cdr:x>0.16857</cdr:x>
      <cdr:y>0.28704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2660" y="400372"/>
          <a:ext cx="291282" cy="40834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0.5775</cdr:x>
      <cdr:y>0.07818</cdr:y>
    </cdr:from>
    <cdr:to>
      <cdr:x>0.86279</cdr:x>
      <cdr:y>0.41676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30917" y="2116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0.01667</cdr:x>
      <cdr:y>0.12014</cdr:y>
    </cdr:from>
    <cdr:to>
      <cdr:x>0.20833</cdr:x>
      <cdr:y>0.42525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360040"/>
          <a:ext cx="16561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0.02403</cdr:y>
    </cdr:from>
    <cdr:to>
      <cdr:x>0.5936</cdr:x>
      <cdr:y>0.32914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72008"/>
          <a:ext cx="5364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b="1" dirty="0" smtClean="0"/>
            <a:t>График 4.  Характеристика </a:t>
          </a:r>
        </a:p>
        <a:p xmlns:a="http://schemas.openxmlformats.org/drawingml/2006/main">
          <a:r>
            <a:rPr lang="ru-RU" sz="1000" b="1" dirty="0" smtClean="0"/>
            <a:t>фиброза миокарда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0.11678</cdr:x>
      <cdr:y>0.35521</cdr:y>
    </cdr:from>
    <cdr:to>
      <cdr:x>0.21797</cdr:x>
      <cdr:y>0.66032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860" y="750658"/>
          <a:ext cx="583056" cy="644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%</a:t>
          </a:r>
          <a:endParaRPr lang="ru-RU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704856" cy="216024"/>
          </a:xfrm>
        </p:spPr>
        <p:txBody>
          <a:bodyPr>
            <a:normAutofit fontScale="90000"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характеристика пациентов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166989"/>
              </p:ext>
            </p:extLst>
          </p:nvPr>
        </p:nvGraphicFramePr>
        <p:xfrm>
          <a:off x="107504" y="404664"/>
          <a:ext cx="8928991" cy="63549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88232"/>
                <a:gridCol w="936104"/>
                <a:gridCol w="1080120"/>
                <a:gridCol w="1098018"/>
                <a:gridCol w="1197105"/>
                <a:gridCol w="1198043"/>
                <a:gridCol w="1331369"/>
              </a:tblGrid>
              <a:tr h="5174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ОКСП  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ОКСБП 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ОИМ+НС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Миокардит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больных,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44(100)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23(52)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21(48)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30(68)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10(23)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4(9)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30(68)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14(61)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16(76)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20(67)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7(70)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3(75)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возраст,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М± 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± 10,4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52,9±10,1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55,8±10,8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55± 10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56±10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4292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44±1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Гипертоническая болезнь,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32(73)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16(69)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16(76)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24(80)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7(70)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Дислипидемия,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32(72)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" algn="ctr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15(65)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17(81)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25(83)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6(60)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Ожирение,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(30)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5(22)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8(38)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10(33)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Наследственность 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20(45)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12(52)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8(38)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13(43)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4(40)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3(75)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Курение,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25(57)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12(52)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13(61)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18(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5(50)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3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диабет, 2 тип,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9(20)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5(22)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" algn="ctr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4(19)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7(23)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2(20)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ХБП</a:t>
                      </a:r>
                      <a:r>
                        <a:rPr lang="ru-RU" sz="12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1(4)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1(3)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СКФ</a:t>
                      </a:r>
                      <a:r>
                        <a:rPr lang="ru-RU" sz="12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 ± σ (мл/мин/1,73 м</a:t>
                      </a:r>
                      <a:r>
                        <a:rPr lang="ru-RU" sz="12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72±16,2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72,8±17,6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72±15,1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73± 17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71±16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73,5±9,5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Атеросклероз,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32(72)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16(70)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16(77)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23(7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7(70)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2(50%)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Стенозирующий,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2(4)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2(10)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2(7)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Стенокардия в анамнезе 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(45)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8610" algn="ctr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10(43)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10(48)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16(53)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4(40)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Инсульт в анамнезе,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2(10)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3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Перенесенный инфаркт миокарда,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4(9)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  <a:tab pos="308610" algn="ctr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3(14)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ВПС,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3(7)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2(10)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2(7)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40421" marR="404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83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острого коронарного синдрома.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289421"/>
              </p:ext>
            </p:extLst>
          </p:nvPr>
        </p:nvGraphicFramePr>
        <p:xfrm>
          <a:off x="179512" y="548680"/>
          <a:ext cx="8496944" cy="561581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88468"/>
                <a:gridCol w="1905212"/>
                <a:gridCol w="2026915"/>
                <a:gridCol w="1776349"/>
              </a:tblGrid>
              <a:tr h="385443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ОИМ+НС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Миокардит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4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30(68)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10(23)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4(9)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681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С/без подъема сегмента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16(53)/14(46)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(50)/5(50)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2(50)/2(50)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522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/ без повышения маркеров при поступлении,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14(47)/16(53)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7(70)/3(30)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2(50)/2(50)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0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ферментов в динамике,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11(37)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19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КФК – МВ при поступлении: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Максимум,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                                                          1930</a:t>
                      </a:r>
                    </a:p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Минимум,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                                                               8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Вч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Тропонин I в течение первых суток: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Максимум,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/мл.                                                       15,13</a:t>
                      </a:r>
                    </a:p>
                    <a:p>
                      <a:pPr marR="17970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Минимум,нг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                                                           0,01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40">
                <a:tc gridSpan="4"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GRACE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4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5000" algn="ctr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22(73)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4(100)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4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4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7(23)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4(40)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40">
                <a:tc gridSpan="4"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госпитализации в стационар от начала развития заболевания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4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6ч. 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13(43)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6(60)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3(75)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219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6-24ч. 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8(27)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84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24ч,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40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4032448" cy="648072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2. Продолжение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774919"/>
              </p:ext>
            </p:extLst>
          </p:nvPr>
        </p:nvGraphicFramePr>
        <p:xfrm>
          <a:off x="251520" y="836712"/>
          <a:ext cx="8712967" cy="486774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59360"/>
                <a:gridCol w="1953650"/>
                <a:gridCol w="2078447"/>
                <a:gridCol w="1821510"/>
              </a:tblGrid>
              <a:tr h="14699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ОИМ+НС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Миокардит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 gridSpan="4"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Инвазивная стратегия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9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ИКАГ в течение 2ч. 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3(10)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4(40)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ИКАГ в течение 24ч.,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13(43)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3(75)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ИКАГ в течение 72ч.,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4(13)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ИКАГ плановая,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10(33)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2(20)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ТЛТ в стационаре,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2(20)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ТЛТ на ДГЭ,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5(17)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ТЛТ эффективная,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5(17)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Мышечный мостик,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 gridSpan="4"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коронарной ангиографии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99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Интактные коронарные артерии,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16(53)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6(60)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3(75)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Стеноз менее 30%,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3(30)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99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Стеноз менее 50%,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5(17)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1(25)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Интрамуральный ход артерии,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indent="449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976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Вазоспазм,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Замедление коронарного кровотока,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22(73)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4(40)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2(50)</a:t>
                      </a:r>
                    </a:p>
                  </a:txBody>
                  <a:tcPr marL="25107" marR="25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73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3. Ранние осложнения после ОКС (период пребывания в блоке интенсивной терапии)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27552"/>
              </p:ext>
            </p:extLst>
          </p:nvPr>
        </p:nvGraphicFramePr>
        <p:xfrm>
          <a:off x="251520" y="548682"/>
          <a:ext cx="8640960" cy="48589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21995"/>
                <a:gridCol w="1316301"/>
                <a:gridCol w="1645375"/>
                <a:gridCol w="1809911"/>
                <a:gridCol w="1347378"/>
              </a:tblGrid>
              <a:tr h="636702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группа,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группа,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Кардиогенный шок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2(100)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Отек легких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1(50)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1(50)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1437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778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Митральная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регургитация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3-4 ст.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ТЭЛА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7885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Легочно-венозная гипертензия/Легочно-артериальная гипертензия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(52)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15(65)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5(22)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3(13)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Желудочковая тахикардия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Фибрилляция предсердий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7(50)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5(36)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2(14)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Острая аневризма левого желудочка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25805" algn="ctr"/>
                          <a:tab pos="1451610" algn="r"/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2(100)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Гемоперикард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Гидроторакс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2(67)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1(33)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562074"/>
          </a:xfrm>
        </p:spPr>
        <p:txBody>
          <a:bodyPr>
            <a:normAutofit fontScale="90000"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4. Госпитальные исходы ОКС.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536126"/>
              </p:ext>
            </p:extLst>
          </p:nvPr>
        </p:nvGraphicFramePr>
        <p:xfrm>
          <a:off x="323527" y="620686"/>
          <a:ext cx="8568952" cy="568863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643060"/>
                <a:gridCol w="1107543"/>
                <a:gridCol w="1272783"/>
                <a:gridCol w="1272783"/>
                <a:gridCol w="1272783"/>
              </a:tblGrid>
              <a:tr h="7586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ОКСП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 БП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23(52)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21(48)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120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1.ОИМ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24(55)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14(58)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10(42)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20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ОИМ + ТЭЛА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20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ОИМ + ВПС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2(5)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1(50)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1(50)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20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Смерть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792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2.Нестабильная стенокардия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6(14)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4(67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20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3.Миокардит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10(23)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5(50)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5(50)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3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Миокардит + ТЭЛА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896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4.ВПС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792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5.Манифестация синдрома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WPW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792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6.Острая расслаивающая аневризма аорты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792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7.Посттравматический кардиосклероз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1(2)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1(100)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896"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8.ТЭЛА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1" marR="656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6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300" dirty="0"/>
              <a:t>График 1. Изменение исходов ОКС при НОКА после проведения МРТ сердца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380119"/>
              </p:ext>
            </p:extLst>
          </p:nvPr>
        </p:nvGraphicFramePr>
        <p:xfrm>
          <a:off x="323528" y="1988840"/>
          <a:ext cx="381642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579462"/>
              </p:ext>
            </p:extLst>
          </p:nvPr>
        </p:nvGraphicFramePr>
        <p:xfrm>
          <a:off x="3851920" y="1988840"/>
          <a:ext cx="424847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трелка вправо 5"/>
          <p:cNvSpPr>
            <a:spLocks noChangeArrowheads="1"/>
          </p:cNvSpPr>
          <p:nvPr/>
        </p:nvSpPr>
        <p:spPr bwMode="auto">
          <a:xfrm>
            <a:off x="3595881" y="3474720"/>
            <a:ext cx="628650" cy="484505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44995"/>
              </p:ext>
            </p:extLst>
          </p:nvPr>
        </p:nvGraphicFramePr>
        <p:xfrm>
          <a:off x="467544" y="260648"/>
          <a:ext cx="4330824" cy="327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11620"/>
              </p:ext>
            </p:extLst>
          </p:nvPr>
        </p:nvGraphicFramePr>
        <p:xfrm>
          <a:off x="4788024" y="548680"/>
          <a:ext cx="3448050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541203"/>
              </p:ext>
            </p:extLst>
          </p:nvPr>
        </p:nvGraphicFramePr>
        <p:xfrm>
          <a:off x="971600" y="3429000"/>
          <a:ext cx="72008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70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39552" y="1268760"/>
            <a:ext cx="813690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268760"/>
            <a:ext cx="8136904" cy="13321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268760"/>
            <a:ext cx="813690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268760"/>
            <a:ext cx="813690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813690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solidFill>
            <a:schemeClr val="bg1"/>
          </a:solidFill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1.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 критерии инфаркта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миокарда</a:t>
            </a: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Локальное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Т2-сигнала/отек (позволяет дифференцировать ОИМ от перенесенного)</a:t>
            </a:r>
          </a:p>
          <a:p>
            <a:pPr marL="0" lv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Субэндокардиальное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трансмууральное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накопление контрастного вещества при позднем контрастировании/рубец</a:t>
            </a:r>
          </a:p>
          <a:p>
            <a:pPr marL="0" indent="0" algn="r">
              <a:buNone/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RajiahP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DesaiM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Y., Kwon D. et.al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RSNA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2013,1383-1412 </a:t>
            </a:r>
          </a:p>
          <a:p>
            <a:pPr marL="0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2.Критерии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Louise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  <a:p>
            <a:pPr marL="0" indent="0">
              <a:buNone/>
            </a:pP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Lake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Louise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выявлении 2 из 3 критериев диагностируется миокардит):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1.Локальное /диффузное усиление интенсивности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2-сигнала/отек (рис.1)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2.Увеличение отношения интенсивности раннего Т1-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миокарда к сигналу от скелетных мышц /гиперемия 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3.Повышенное накопление контрастного вещества на отсроченных Т1-взвешенных изображениях/фиброз (рис.2)</a:t>
            </a:r>
          </a:p>
          <a:p>
            <a:pPr marL="0" indent="0" algn="r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Caforio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A.L.,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Pankuweit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ArbustiniE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Eur. H. J., 2013: 34 (33): 2636-48</a:t>
            </a:r>
            <a:r>
              <a:rPr lang="en-US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933056"/>
            <a:ext cx="8136904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268760"/>
            <a:ext cx="8136904" cy="158417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268760"/>
            <a:ext cx="8136904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27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989</Words>
  <Application>Microsoft Office PowerPoint</Application>
  <PresentationFormat>Экран (4:3)</PresentationFormat>
  <Paragraphs>407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Таблица 1. Клиническая характеристика пациентов </vt:lpstr>
      <vt:lpstr>Таблица 2. Характеристика острого коронарного синдрома.</vt:lpstr>
      <vt:lpstr>Таблица 2. Продолжение</vt:lpstr>
      <vt:lpstr>Таблица 3. Ранние осложнения после ОКС (период пребывания в блоке интенсивной терапии) </vt:lpstr>
      <vt:lpstr>Таблица 4. Госпитальные исходы ОКС. </vt:lpstr>
      <vt:lpstr>График 1. Изменение исходов ОКС при НОКА после проведения МРТ сердца </vt:lpstr>
      <vt:lpstr>Презентация PowerPoint</vt:lpstr>
      <vt:lpstr>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Аспирант ОНК</dc:creator>
  <cp:lastModifiedBy>Аспирант ОНК</cp:lastModifiedBy>
  <cp:revision>8</cp:revision>
  <dcterms:created xsi:type="dcterms:W3CDTF">2017-03-17T05:26:16Z</dcterms:created>
  <dcterms:modified xsi:type="dcterms:W3CDTF">2017-03-17T05:57:08Z</dcterms:modified>
</cp:coreProperties>
</file>