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charts/chart2.xml" ContentType="application/vnd.openxmlformats-officedocument.drawingml.chart+xml"/>
  <Override PartName="/ppt/theme/themeOverride2.xml" ContentType="application/vnd.openxmlformats-officedocument.themeOverride+xml"/>
  <Override PartName="/ppt/charts/chart3.xml" ContentType="application/vnd.openxmlformats-officedocument.drawingml.chart+xml"/>
  <Override PartName="/ppt/theme/themeOverride3.xml" ContentType="application/vnd.openxmlformats-officedocument.themeOverride+xml"/>
  <Override PartName="/ppt/drawings/drawing1.xml" ContentType="application/vnd.openxmlformats-officedocument.drawingml.chartshapes+xml"/>
  <Override PartName="/ppt/charts/chart4.xml" ContentType="application/vnd.openxmlformats-officedocument.drawingml.chart+xml"/>
  <Override PartName="/ppt/theme/themeOverride4.xml" ContentType="application/vnd.openxmlformats-officedocument.themeOverride+xml"/>
  <Override PartName="/ppt/drawings/drawing2.xml" ContentType="application/vnd.openxmlformats-officedocument.drawingml.chartshapes+xml"/>
  <Override PartName="/ppt/charts/chart5.xml" ContentType="application/vnd.openxmlformats-officedocument.drawingml.chart+xml"/>
  <Override PartName="/ppt/theme/themeOverride5.xml" ContentType="application/vnd.openxmlformats-officedocument.themeOverride+xml"/>
  <Override PartName="/ppt/drawings/drawing3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50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1.xlsx"/><Relationship Id="rId1" Type="http://schemas.openxmlformats.org/officeDocument/2006/relationships/themeOverride" Target="../theme/themeOverride1.xm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2.xlsx"/><Relationship Id="rId1" Type="http://schemas.openxmlformats.org/officeDocument/2006/relationships/themeOverride" Target="../theme/themeOverrid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1.xml"/><Relationship Id="rId2" Type="http://schemas.openxmlformats.org/officeDocument/2006/relationships/package" Target="../embeddings/Microsoft_Excel_Worksheet3.xlsx"/><Relationship Id="rId1" Type="http://schemas.openxmlformats.org/officeDocument/2006/relationships/themeOverride" Target="../theme/themeOverrid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2.xml"/><Relationship Id="rId2" Type="http://schemas.openxmlformats.org/officeDocument/2006/relationships/package" Target="../embeddings/Microsoft_Excel_Worksheet4.xlsx"/><Relationship Id="rId1" Type="http://schemas.openxmlformats.org/officeDocument/2006/relationships/themeOverride" Target="../theme/themeOverrid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3.xml"/><Relationship Id="rId2" Type="http://schemas.openxmlformats.org/officeDocument/2006/relationships/package" Target="../embeddings/Microsoft_Excel_Worksheet5.xlsx"/><Relationship Id="rId1" Type="http://schemas.openxmlformats.org/officeDocument/2006/relationships/themeOverride" Target="../theme/themeOverride5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ru-RU" sz="1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 МРТ сердца</a:t>
            </a:r>
          </a:p>
        </c:rich>
      </c:tx>
      <c:layout>
        <c:manualLayout>
          <c:xMode val="edge"/>
          <c:yMode val="edge"/>
          <c:x val="2.5589150110684566E-3"/>
          <c:y val="0"/>
        </c:manualLayout>
      </c:layout>
      <c:overlay val="0"/>
      <c:spPr>
        <a:noFill/>
        <a:ln w="25387">
          <a:noFill/>
        </a:ln>
      </c:spPr>
    </c:title>
    <c:autoTitleDeleted val="0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До МРТ сердца</c:v>
                </c:pt>
              </c:strCache>
            </c:strRef>
          </c:tx>
          <c:dPt>
            <c:idx val="0"/>
            <c:bubble3D val="0"/>
          </c:dPt>
          <c:dPt>
            <c:idx val="1"/>
            <c:bubble3D val="0"/>
          </c:dPt>
          <c:dPt>
            <c:idx val="2"/>
            <c:bubble3D val="0"/>
          </c:dPt>
          <c:dPt>
            <c:idx val="3"/>
            <c:bubble3D val="0"/>
          </c:dPt>
          <c:dLbls>
            <c:dLbl>
              <c:idx val="0"/>
              <c:layout/>
              <c:spPr>
                <a:noFill/>
                <a:ln w="25387">
                  <a:noFill/>
                </a:ln>
              </c:spPr>
              <c:txPr>
                <a:bodyPr/>
                <a:lstStyle/>
                <a:p>
                  <a:pPr>
                    <a:defRPr/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5.9265000729075527E-2"/>
                  <c:y val="2.7699662542182247E-2"/>
                </c:manualLayout>
              </c:layout>
              <c:spPr>
                <a:noFill/>
                <a:ln w="25387">
                  <a:noFill/>
                </a:ln>
              </c:spPr>
              <c:txPr>
                <a:bodyPr/>
                <a:lstStyle/>
                <a:p>
                  <a:pPr>
                    <a:defRPr/>
                  </a:pPr>
                  <a:endParaRPr lang="ru-RU"/>
                </a:p>
              </c:txPr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/>
              <c:spPr>
                <a:noFill/>
                <a:ln w="25387">
                  <a:noFill/>
                </a:ln>
              </c:spPr>
              <c:txPr>
                <a:bodyPr/>
                <a:lstStyle/>
                <a:p>
                  <a:pPr>
                    <a:defRPr/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1.6360273053186453E-2"/>
                  <c:y val="8.7964316960380054E-2"/>
                </c:manualLayout>
              </c:layout>
              <c:spPr>
                <a:noFill/>
                <a:ln w="25387">
                  <a:noFill/>
                </a:ln>
              </c:spPr>
              <c:txPr>
                <a:bodyPr/>
                <a:lstStyle/>
                <a:p>
                  <a:pPr>
                    <a:defRPr/>
                  </a:pPr>
                  <a:endParaRPr lang="ru-RU"/>
                </a:p>
              </c:txPr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0"/>
            <c:showCatName val="0"/>
            <c:showSerName val="0"/>
            <c:showPercent val="0"/>
            <c:showBubbleSize val="0"/>
          </c:dLbls>
          <c:cat>
            <c:strRef>
              <c:f>Лист1!$A$2:$A$5</c:f>
              <c:strCache>
                <c:ptCount val="4"/>
                <c:pt idx="0">
                  <c:v>ОИМ, %</c:v>
                </c:pt>
                <c:pt idx="1">
                  <c:v>Миокардит, %</c:v>
                </c:pt>
                <c:pt idx="2">
                  <c:v>Нестабильная стенокардия, %</c:v>
                </c:pt>
                <c:pt idx="3">
                  <c:v>Другие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77</c:v>
                </c:pt>
                <c:pt idx="1">
                  <c:v>2</c:v>
                </c:pt>
                <c:pt idx="2">
                  <c:v>14</c:v>
                </c:pt>
                <c:pt idx="3">
                  <c:v>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 w="25387">
          <a:noFill/>
        </a:ln>
      </c:spPr>
    </c:plotArea>
    <c:plotVisOnly val="1"/>
    <c:dispBlanksAs val="zero"/>
    <c:showDLblsOverMax val="0"/>
  </c:chart>
  <c:externalData r:id="rId2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ru-RU" sz="1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После МРТ сердца</a:t>
            </a:r>
          </a:p>
        </c:rich>
      </c:tx>
      <c:layout>
        <c:manualLayout>
          <c:xMode val="edge"/>
          <c:yMode val="edge"/>
          <c:x val="3.7107780882228432E-3"/>
          <c:y val="0"/>
        </c:manualLayout>
      </c:layout>
      <c:overlay val="0"/>
      <c:spPr>
        <a:noFill/>
        <a:ln w="24931">
          <a:noFill/>
        </a:ln>
      </c:spPr>
    </c:title>
    <c:autoTitleDeleted val="0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После МРТ сердца</c:v>
                </c:pt>
              </c:strCache>
            </c:strRef>
          </c:tx>
          <c:dPt>
            <c:idx val="0"/>
            <c:bubble3D val="0"/>
          </c:dPt>
          <c:dPt>
            <c:idx val="1"/>
            <c:bubble3D val="0"/>
          </c:dPt>
          <c:dPt>
            <c:idx val="2"/>
            <c:bubble3D val="0"/>
          </c:dPt>
          <c:dPt>
            <c:idx val="3"/>
            <c:bubble3D val="0"/>
          </c:dPt>
          <c:dPt>
            <c:idx val="4"/>
            <c:bubble3D val="0"/>
          </c:dPt>
          <c:dPt>
            <c:idx val="5"/>
            <c:bubble3D val="0"/>
          </c:dPt>
          <c:dPt>
            <c:idx val="6"/>
            <c:bubble3D val="0"/>
          </c:dPt>
          <c:dLbls>
            <c:dLbl>
              <c:idx val="4"/>
              <c:delete val="1"/>
            </c:dLbl>
            <c:dLbl>
              <c:idx val="5"/>
              <c:delete val="1"/>
            </c:dLbl>
            <c:dLbl>
              <c:idx val="6"/>
              <c:delete val="1"/>
            </c:dLbl>
            <c:spPr>
              <a:noFill/>
              <a:ln w="24931">
                <a:noFill/>
              </a:ln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Лист1!$A$2:$A$8</c:f>
              <c:strCache>
                <c:ptCount val="4"/>
                <c:pt idx="0">
                  <c:v>ОИМ</c:v>
                </c:pt>
                <c:pt idx="1">
                  <c:v>Миокардит</c:v>
                </c:pt>
                <c:pt idx="2">
                  <c:v>Нестабильная стенокардия</c:v>
                </c:pt>
                <c:pt idx="3">
                  <c:v>Другие</c:v>
                </c:pt>
              </c:strCache>
            </c:strRef>
          </c:cat>
          <c:val>
            <c:numRef>
              <c:f>Лист1!$B$2:$B$8</c:f>
              <c:numCache>
                <c:formatCode>General</c:formatCode>
                <c:ptCount val="7"/>
                <c:pt idx="0">
                  <c:v>54</c:v>
                </c:pt>
                <c:pt idx="1">
                  <c:v>23</c:v>
                </c:pt>
                <c:pt idx="2">
                  <c:v>14</c:v>
                </c:pt>
                <c:pt idx="3">
                  <c:v>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 w="24931">
          <a:noFill/>
        </a:ln>
      </c:spPr>
    </c:plotArea>
    <c:legend>
      <c:legendPos val="r"/>
      <c:legendEntry>
        <c:idx val="4"/>
        <c:delete val="1"/>
      </c:legendEntry>
      <c:legendEntry>
        <c:idx val="5"/>
        <c:delete val="1"/>
      </c:legendEntry>
      <c:legendEntry>
        <c:idx val="6"/>
        <c:delete val="1"/>
      </c:legendEntry>
      <c:layout>
        <c:manualLayout>
          <c:xMode val="edge"/>
          <c:yMode val="edge"/>
          <c:x val="0.62808510918749139"/>
          <c:y val="6.1504811898512686E-4"/>
          <c:w val="0.37191489081250861"/>
          <c:h val="0.55761569127978028"/>
        </c:manualLayout>
      </c:layout>
      <c:overlay val="0"/>
    </c:legend>
    <c:plotVisOnly val="1"/>
    <c:dispBlanksAs val="zero"/>
    <c:showDLblsOverMax val="0"/>
  </c:chart>
  <c:externalData r:id="rId2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0.15931016335040382"/>
          <c:y val="0.16006159362342343"/>
          <c:w val="0.784134566726717"/>
          <c:h val="0.58216848111105735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697" baseline="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Лист1!$A$2:$A$4</c:f>
              <c:strCache>
                <c:ptCount val="3"/>
                <c:pt idx="0">
                  <c:v>Усиление интенсивности сигнала  в Т2-взвешенном изображении/ отек</c:v>
                </c:pt>
                <c:pt idx="1">
                  <c:v>Накопление в раннюю фазу накопления/гиперемия</c:v>
                </c:pt>
                <c:pt idx="2">
                  <c:v>Накопление в позднюю фазу накопления/фиброз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41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Ряд 2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697" baseline="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Лист1!$A$2:$A$4</c:f>
              <c:strCache>
                <c:ptCount val="3"/>
                <c:pt idx="0">
                  <c:v>Усиление интенсивности сигнала  в Т2-взвешенном изображении/ отек</c:v>
                </c:pt>
                <c:pt idx="1">
                  <c:v>Накопление в раннюю фазу накопления/гиперемия</c:v>
                </c:pt>
                <c:pt idx="2">
                  <c:v>Накопление в позднюю фазу накопления/фиброз</c:v>
                </c:pt>
              </c:strCache>
            </c:strRef>
          </c:cat>
          <c:val>
            <c:numRef>
              <c:f>Лист1!$C$2:$C$4</c:f>
              <c:numCache>
                <c:formatCode>General</c:formatCode>
                <c:ptCount val="3"/>
                <c:pt idx="1">
                  <c:v>30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Ряд 3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697" baseline="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Лист1!$A$2:$A$4</c:f>
              <c:strCache>
                <c:ptCount val="3"/>
                <c:pt idx="0">
                  <c:v>Усиление интенсивности сигнала  в Т2-взвешенном изображении/ отек</c:v>
                </c:pt>
                <c:pt idx="1">
                  <c:v>Накопление в раннюю фазу накопления/гиперемия</c:v>
                </c:pt>
                <c:pt idx="2">
                  <c:v>Накопление в позднюю фазу накопления/фиброз</c:v>
                </c:pt>
              </c:strCache>
            </c:strRef>
          </c:cat>
          <c:val>
            <c:numRef>
              <c:f>Лист1!$D$2:$D$4</c:f>
              <c:numCache>
                <c:formatCode>General</c:formatCode>
                <c:ptCount val="3"/>
                <c:pt idx="2">
                  <c:v>91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13327488"/>
        <c:axId val="113355008"/>
      </c:barChart>
      <c:catAx>
        <c:axId val="11332748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797" baseline="0">
                <a:latin typeface="Times New Roman" panose="02020603050405020304" pitchFamily="18" charset="0"/>
              </a:defRPr>
            </a:pPr>
            <a:endParaRPr lang="ru-RU"/>
          </a:p>
        </c:txPr>
        <c:crossAx val="113355008"/>
        <c:crosses val="autoZero"/>
        <c:auto val="1"/>
        <c:lblAlgn val="ctr"/>
        <c:lblOffset val="100"/>
        <c:tickLblSkip val="1"/>
        <c:noMultiLvlLbl val="0"/>
      </c:catAx>
      <c:valAx>
        <c:axId val="113355008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598" baseline="0"/>
            </a:pPr>
            <a:endParaRPr lang="ru-RU"/>
          </a:p>
        </c:txPr>
        <c:crossAx val="113327488"/>
        <c:crosses val="autoZero"/>
        <c:crossBetween val="between"/>
      </c:valAx>
    </c:plotArea>
    <c:plotVisOnly val="1"/>
    <c:dispBlanksAs val="gap"/>
    <c:showDLblsOverMax val="0"/>
  </c:chart>
  <c:externalData r:id="rId2">
    <c:autoUpdate val="0"/>
  </c:externalData>
  <c:userShapes r:id="rId3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 sz="1627"/>
            </a:pPr>
            <a:r>
              <a:rPr lang="ru-RU" sz="904" baseline="0" dirty="0" smtClean="0">
                <a:latin typeface="Times New Roman" panose="02020603050405020304" pitchFamily="18" charset="0"/>
              </a:rPr>
              <a:t>График 3. Характеристика отека миокарда</a:t>
            </a:r>
            <a:endParaRPr lang="ru-RU" sz="1000" baseline="0" dirty="0">
              <a:latin typeface="Times New Roman" panose="02020603050405020304" pitchFamily="18" charset="0"/>
            </a:endParaRPr>
          </a:p>
        </c:rich>
      </c:tx>
      <c:layout/>
      <c:overlay val="0"/>
      <c:spPr>
        <a:noFill/>
        <a:ln w="22958">
          <a:noFill/>
        </a:ln>
      </c:spPr>
    </c:title>
    <c:autoTitleDeleted val="0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ИС в Т2ВИ</c:v>
                </c:pt>
              </c:strCache>
            </c:strRef>
          </c:tx>
          <c:dPt>
            <c:idx val="0"/>
            <c:bubble3D val="0"/>
          </c:dPt>
          <c:dPt>
            <c:idx val="1"/>
            <c:bubble3D val="0"/>
          </c:dPt>
          <c:dPt>
            <c:idx val="2"/>
            <c:bubble3D val="0"/>
          </c:dPt>
          <c:dPt>
            <c:idx val="3"/>
            <c:bubble3D val="0"/>
          </c:dPt>
          <c:dPt>
            <c:idx val="4"/>
            <c:bubble3D val="0"/>
          </c:dPt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ru-RU" dirty="0"/>
                      <a:t>25</a:t>
                    </a:r>
                    <a:endParaRPr lang="en-US" dirty="0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1"/>
              <c:delete val="1"/>
            </c:dLbl>
            <c:dLbl>
              <c:idx val="2"/>
              <c:layout>
                <c:manualLayout>
                  <c:x val="0.13066514511772997"/>
                  <c:y val="2.8422875711964599E-2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 w="22958">
                <a:noFill/>
              </a:ln>
            </c:spPr>
            <c:txPr>
              <a:bodyPr/>
              <a:lstStyle/>
              <a:p>
                <a:pPr>
                  <a:defRPr sz="904" baseline="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Лист1!$A$2:$A$6</c:f>
              <c:strCache>
                <c:ptCount val="5"/>
                <c:pt idx="0">
                  <c:v>Субэндокардиальное, %</c:v>
                </c:pt>
                <c:pt idx="1">
                  <c:v>Субэпикардиальное,%</c:v>
                </c:pt>
                <c:pt idx="2">
                  <c:v>Интрамиокардиальное,%</c:v>
                </c:pt>
                <c:pt idx="3">
                  <c:v>Субэпикардиальное+и/миокардиальное</c:v>
                </c:pt>
                <c:pt idx="4">
                  <c:v>с/эндокардиальное+и/миокариальное</c:v>
                </c:pt>
              </c:strCache>
            </c:strRef>
          </c:cat>
          <c:val>
            <c:numRef>
              <c:f>Лист1!$B$2:$B$6</c:f>
              <c:numCache>
                <c:formatCode>General</c:formatCode>
                <c:ptCount val="5"/>
                <c:pt idx="0">
                  <c:v>25</c:v>
                </c:pt>
                <c:pt idx="1">
                  <c:v>0</c:v>
                </c:pt>
                <c:pt idx="2">
                  <c:v>9</c:v>
                </c:pt>
                <c:pt idx="3">
                  <c:v>5</c:v>
                </c:pt>
                <c:pt idx="4">
                  <c:v>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 w="22958">
          <a:noFill/>
        </a:ln>
      </c:spPr>
    </c:plotArea>
    <c:legend>
      <c:legendPos val="r"/>
      <c:layout>
        <c:manualLayout>
          <c:xMode val="edge"/>
          <c:yMode val="edge"/>
          <c:x val="0.55786938244123119"/>
          <c:y val="0.21228704532496731"/>
          <c:w val="0.34529341885692078"/>
          <c:h val="0.67004358794839747"/>
        </c:manualLayout>
      </c:layout>
      <c:overlay val="0"/>
      <c:spPr>
        <a:noFill/>
      </c:spPr>
      <c:txPr>
        <a:bodyPr/>
        <a:lstStyle/>
        <a:p>
          <a:pPr>
            <a:defRPr sz="813" baseline="0">
              <a:latin typeface="Times New Roman" panose="02020603050405020304" pitchFamily="18" charset="0"/>
            </a:defRPr>
          </a:pPr>
          <a:endParaRPr lang="ru-RU"/>
        </a:p>
      </c:txPr>
    </c:legend>
    <c:plotVisOnly val="1"/>
    <c:dispBlanksAs val="zero"/>
    <c:showDLblsOverMax val="0"/>
  </c:chart>
  <c:txPr>
    <a:bodyPr/>
    <a:lstStyle/>
    <a:p>
      <a:pPr>
        <a:defRPr sz="1627"/>
      </a:pPr>
      <a:endParaRPr lang="ru-RU"/>
    </a:p>
  </c:txPr>
  <c:externalData r:id="rId2">
    <c:autoUpdate val="0"/>
  </c:externalData>
  <c:userShapes r:id="rId3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dPt>
            <c:idx val="0"/>
            <c:bubble3D val="0"/>
          </c:dPt>
          <c:dPt>
            <c:idx val="1"/>
            <c:bubble3D val="0"/>
          </c:dPt>
          <c:dPt>
            <c:idx val="2"/>
            <c:bubble3D val="0"/>
          </c:dPt>
          <c:dPt>
            <c:idx val="3"/>
            <c:bubble3D val="0"/>
          </c:dPt>
          <c:dPt>
            <c:idx val="4"/>
            <c:bubble3D val="0"/>
          </c:dPt>
          <c:dPt>
            <c:idx val="5"/>
            <c:bubble3D val="0"/>
          </c:dPt>
          <c:dPt>
            <c:idx val="6"/>
            <c:bubble3D val="0"/>
          </c:dPt>
          <c:dPt>
            <c:idx val="7"/>
            <c:bubble3D val="0"/>
          </c:dPt>
          <c:dPt>
            <c:idx val="8"/>
            <c:bubble3D val="0"/>
          </c:dPt>
          <c:dLbls>
            <c:dLbl>
              <c:idx val="1"/>
              <c:layout>
                <c:manualLayout>
                  <c:x val="-2.2257569562598646E-2"/>
                  <c:y val="9.5762441459523506E-2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-3.12822203757194E-2"/>
                  <c:y val="-9.3863928773609343E-2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-3.5395173593250596E-2"/>
                  <c:y val="-0.11608820956204004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 w="25358">
                <a:noFill/>
              </a:ln>
            </c:spPr>
            <c:txPr>
              <a:bodyPr/>
              <a:lstStyle/>
              <a:p>
                <a:pPr>
                  <a:defRPr sz="998" baseline="0">
                    <a:latin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Лист1!$A$2:$A$10</c:f>
              <c:strCache>
                <c:ptCount val="9"/>
                <c:pt idx="0">
                  <c:v>Субэндокардиальное,%</c:v>
                </c:pt>
                <c:pt idx="1">
                  <c:v>Субэпикардиальное,%</c:v>
                </c:pt>
                <c:pt idx="2">
                  <c:v>Интрамиокардиальное,%</c:v>
                </c:pt>
                <c:pt idx="3">
                  <c:v>Трансмуральное,%</c:v>
                </c:pt>
                <c:pt idx="4">
                  <c:v>Трансмуральное+интрамиокардиальное,%</c:v>
                </c:pt>
                <c:pt idx="5">
                  <c:v>С/эндокардиальное+с/эпикардиальное+и/микардиальное,%</c:v>
                </c:pt>
                <c:pt idx="6">
                  <c:v>С/пикардиальное+и/миокардиальное,%</c:v>
                </c:pt>
                <c:pt idx="7">
                  <c:v>С/эндокардиальное+и/миокардиальное,%</c:v>
                </c:pt>
                <c:pt idx="8">
                  <c:v>Интрамиокардиальное+ с/эндокардиальное ослабление</c:v>
                </c:pt>
              </c:strCache>
            </c:strRef>
          </c:cat>
          <c:val>
            <c:numRef>
              <c:f>Лист1!$B$2:$B$10</c:f>
              <c:numCache>
                <c:formatCode>General</c:formatCode>
                <c:ptCount val="9"/>
                <c:pt idx="0">
                  <c:v>9</c:v>
                </c:pt>
                <c:pt idx="1">
                  <c:v>2</c:v>
                </c:pt>
                <c:pt idx="2">
                  <c:v>20</c:v>
                </c:pt>
                <c:pt idx="3">
                  <c:v>2</c:v>
                </c:pt>
                <c:pt idx="4">
                  <c:v>2</c:v>
                </c:pt>
                <c:pt idx="5">
                  <c:v>7</c:v>
                </c:pt>
                <c:pt idx="6">
                  <c:v>18</c:v>
                </c:pt>
                <c:pt idx="7">
                  <c:v>25</c:v>
                </c:pt>
                <c:pt idx="8">
                  <c:v>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 w="25358">
          <a:noFill/>
        </a:ln>
      </c:spPr>
    </c:plotArea>
    <c:legend>
      <c:legendPos val="r"/>
      <c:layout>
        <c:manualLayout>
          <c:xMode val="edge"/>
          <c:yMode val="edge"/>
          <c:x val="0.58328651848672242"/>
          <c:y val="1.119138458208188E-3"/>
          <c:w val="0.41671348151327758"/>
          <c:h val="0.99888086154179179"/>
        </c:manualLayout>
      </c:layout>
      <c:overlay val="0"/>
      <c:txPr>
        <a:bodyPr/>
        <a:lstStyle/>
        <a:p>
          <a:pPr>
            <a:defRPr sz="998" baseline="0">
              <a:latin typeface="Times New Roman" panose="02020603050405020304" pitchFamily="18" charset="0"/>
            </a:defRPr>
          </a:pPr>
          <a:endParaRPr lang="ru-RU"/>
        </a:p>
      </c:txPr>
    </c:legend>
    <c:plotVisOnly val="1"/>
    <c:dispBlanksAs val="zero"/>
    <c:showDLblsOverMax val="0"/>
  </c:chart>
  <c:txPr>
    <a:bodyPr/>
    <a:lstStyle/>
    <a:p>
      <a:pPr>
        <a:defRPr sz="1797"/>
      </a:pPr>
      <a:endParaRPr lang="ru-RU"/>
    </a:p>
  </c:txPr>
  <c:externalData r:id="rId2">
    <c:autoUpdate val="0"/>
  </c:externalData>
  <c:userShapes r:id="rId3"/>
</c:chartSpace>
</file>

<file path=ppt/drawings/_rels/drawing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0.15796</cdr:x>
      <cdr:y>0.04904</cdr:y>
    </cdr:from>
    <cdr:to>
      <cdr:x>0.91915</cdr:x>
      <cdr:y>0.11727</cdr:y>
    </cdr:to>
    <cdr:sp macro="" textlink="">
      <cdr:nvSpPr>
        <cdr:cNvPr id="2" name="Поле 1"/>
        <cdr:cNvSpPr txBox="1"/>
      </cdr:nvSpPr>
      <cdr:spPr>
        <a:xfrm xmlns:a="http://schemas.openxmlformats.org/drawingml/2006/main">
          <a:off x="866633" y="156950"/>
          <a:ext cx="4176215" cy="21836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ru-RU"/>
        </a:p>
      </cdr:txBody>
    </cdr:sp>
  </cdr:relSizeAnchor>
  <cdr:relSizeAnchor xmlns:cdr="http://schemas.openxmlformats.org/drawingml/2006/chartDrawing">
    <cdr:from>
      <cdr:x>0.23344</cdr:x>
      <cdr:y>7.43884E-7</cdr:y>
    </cdr:from>
    <cdr:to>
      <cdr:x>0.83493</cdr:x>
      <cdr:y>0.14213</cdr:y>
    </cdr:to>
    <cdr:sp macro="" textlink="">
      <cdr:nvSpPr>
        <cdr:cNvPr id="3" name="Поле 2"/>
        <cdr:cNvSpPr txBox="1"/>
      </cdr:nvSpPr>
      <cdr:spPr>
        <a:xfrm xmlns:a="http://schemas.openxmlformats.org/drawingml/2006/main">
          <a:off x="694471" y="1"/>
          <a:ext cx="1789422" cy="19106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ru-RU" sz="1100" b="1">
              <a:latin typeface="Times New Roman" panose="02020603050405020304" pitchFamily="18" charset="0"/>
              <a:cs typeface="Times New Roman" panose="02020603050405020304" pitchFamily="18" charset="0"/>
            </a:rPr>
            <a:t>График</a:t>
          </a:r>
          <a:r>
            <a:rPr lang="ru-RU" sz="1100" b="1" baseline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100" b="1">
              <a:latin typeface="Times New Roman" panose="02020603050405020304" pitchFamily="18" charset="0"/>
              <a:cs typeface="Times New Roman" panose="02020603050405020304" pitchFamily="18" charset="0"/>
            </a:rPr>
            <a:t>2. Характеристика</a:t>
          </a:r>
          <a:r>
            <a:rPr lang="ru-RU" sz="1100" b="1" baseline="0">
              <a:latin typeface="Times New Roman" panose="02020603050405020304" pitchFamily="18" charset="0"/>
              <a:cs typeface="Times New Roman" panose="02020603050405020304" pitchFamily="18" charset="0"/>
            </a:rPr>
            <a:t> МРТ </a:t>
          </a:r>
          <a:endParaRPr lang="ru-RU" sz="1100" b="1"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</cdr:x>
      <cdr:y>0.61935</cdr:y>
    </cdr:from>
    <cdr:to>
      <cdr:x>0.05597</cdr:x>
      <cdr:y>0.73449</cdr:y>
    </cdr:to>
    <cdr:sp macro="" textlink="">
      <cdr:nvSpPr>
        <cdr:cNvPr id="4" name="Поле 3"/>
        <cdr:cNvSpPr txBox="1"/>
      </cdr:nvSpPr>
      <cdr:spPr>
        <a:xfrm xmlns:a="http://schemas.openxmlformats.org/drawingml/2006/main">
          <a:off x="0" y="1356851"/>
          <a:ext cx="187123" cy="25224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ru-RU" sz="1000"/>
            <a:t>%</a:t>
          </a: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0.07018</cdr:x>
      <cdr:y>0.37822</cdr:y>
    </cdr:from>
    <cdr:to>
      <cdr:x>0.29421</cdr:x>
      <cdr:y>0.70482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288032" y="1064260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ru-RU"/>
        </a:p>
      </cdr:txBody>
    </cdr:sp>
  </cdr:relSizeAnchor>
  <cdr:relSizeAnchor xmlns:cdr="http://schemas.openxmlformats.org/drawingml/2006/chartDrawing">
    <cdr:from>
      <cdr:x>0.07943</cdr:x>
      <cdr:y>0.14247</cdr:y>
    </cdr:from>
    <cdr:to>
      <cdr:x>0.16857</cdr:x>
      <cdr:y>0.28704</cdr:y>
    </cdr:to>
    <cdr:pic>
      <cdr:nvPicPr>
        <cdr:cNvPr id="3" name="chart"/>
        <cdr:cNvPicPr>
          <a:picLocks xmlns:a="http://schemas.openxmlformats.org/drawingml/2006/main" noChangeAspect="1"/>
        </cdr:cNvPicPr>
      </cdr:nvPicPr>
      <cdr:blipFill>
        <a:blip xmlns:a="http://schemas.openxmlformats.org/drawingml/2006/main" xmlns:r="http://schemas.openxmlformats.org/officeDocument/2006/relationships" r:embed="rId1"/>
        <a:stretch xmlns:a="http://schemas.openxmlformats.org/drawingml/2006/main">
          <a:fillRect/>
        </a:stretch>
      </cdr:blipFill>
      <cdr:spPr>
        <a:xfrm xmlns:a="http://schemas.openxmlformats.org/drawingml/2006/main">
          <a:off x="262660" y="400372"/>
          <a:ext cx="291282" cy="408347"/>
        </a:xfrm>
        <a:prstGeom xmlns:a="http://schemas.openxmlformats.org/drawingml/2006/main" prst="rect">
          <a:avLst/>
        </a:prstGeom>
      </cdr:spPr>
    </cdr:pic>
  </cdr:relSizeAnchor>
  <cdr:relSizeAnchor xmlns:cdr="http://schemas.openxmlformats.org/drawingml/2006/chartDrawing">
    <cdr:from>
      <cdr:x>0.5775</cdr:x>
      <cdr:y>0.07818</cdr:y>
    </cdr:from>
    <cdr:to>
      <cdr:x>0.86279</cdr:x>
      <cdr:y>0.41676</cdr:y>
    </cdr:to>
    <cdr:sp macro="" textlink="">
      <cdr:nvSpPr>
        <cdr:cNvPr id="4" name="TextBox 3"/>
        <cdr:cNvSpPr txBox="1"/>
      </cdr:nvSpPr>
      <cdr:spPr>
        <a:xfrm xmlns:a="http://schemas.openxmlformats.org/drawingml/2006/main">
          <a:off x="1830917" y="211667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ru-RU"/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0.01667</cdr:x>
      <cdr:y>0.12014</cdr:y>
    </cdr:from>
    <cdr:to>
      <cdr:x>0.20833</cdr:x>
      <cdr:y>0.42525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144016" y="360040"/>
          <a:ext cx="1656184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ru-RU"/>
        </a:p>
      </cdr:txBody>
    </cdr:sp>
  </cdr:relSizeAnchor>
  <cdr:relSizeAnchor xmlns:cdr="http://schemas.openxmlformats.org/drawingml/2006/chartDrawing">
    <cdr:from>
      <cdr:x>0</cdr:x>
      <cdr:y>0.02403</cdr:y>
    </cdr:from>
    <cdr:to>
      <cdr:x>0.5936</cdr:x>
      <cdr:y>0.32914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0" y="72008"/>
          <a:ext cx="5364088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ru-RU" sz="1000" b="1" dirty="0" smtClean="0"/>
            <a:t>График 4.  Характеристика </a:t>
          </a:r>
        </a:p>
        <a:p xmlns:a="http://schemas.openxmlformats.org/drawingml/2006/main">
          <a:r>
            <a:rPr lang="ru-RU" sz="1000" b="1" dirty="0" smtClean="0"/>
            <a:t>фиброза миокарда</a:t>
          </a:r>
          <a:endParaRPr lang="ru-RU" sz="1000" b="1" dirty="0"/>
        </a:p>
      </cdr:txBody>
    </cdr:sp>
  </cdr:relSizeAnchor>
  <cdr:relSizeAnchor xmlns:cdr="http://schemas.openxmlformats.org/drawingml/2006/chartDrawing">
    <cdr:from>
      <cdr:x>0.11678</cdr:x>
      <cdr:y>0.35521</cdr:y>
    </cdr:from>
    <cdr:to>
      <cdr:x>0.21797</cdr:x>
      <cdr:y>0.66032</cdr:y>
    </cdr:to>
    <cdr:sp macro="" textlink="">
      <cdr:nvSpPr>
        <cdr:cNvPr id="4" name="TextBox 3"/>
        <cdr:cNvSpPr txBox="1"/>
      </cdr:nvSpPr>
      <cdr:spPr>
        <a:xfrm xmlns:a="http://schemas.openxmlformats.org/drawingml/2006/main">
          <a:off x="672860" y="750658"/>
          <a:ext cx="583056" cy="64478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ru-RU" sz="1800" dirty="0" smtClean="0"/>
            <a:t>%</a:t>
          </a:r>
          <a:endParaRPr lang="ru-RU" sz="1800" dirty="0"/>
        </a:p>
      </cdr:txBody>
    </cdr:sp>
  </cdr:relSizeAnchor>
</c:userShap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17.03.2017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17.03.2017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17.03.2017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17.03.2017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17.03.2017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17.03.2017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17.03.2017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17.03.2017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17.03.2017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17.03.2017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17.03.2017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17.03.2017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404664"/>
            <a:ext cx="7704856" cy="216024"/>
          </a:xfrm>
        </p:spPr>
        <p:txBody>
          <a:bodyPr>
            <a:normAutofit fontScale="90000"/>
          </a:bodyPr>
          <a:lstStyle/>
          <a:p>
            <a:r>
              <a:rPr lang="ru-RU" sz="1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Таблица 1. </a:t>
            </a: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Клиническая характеристика пациентов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31166989"/>
              </p:ext>
            </p:extLst>
          </p:nvPr>
        </p:nvGraphicFramePr>
        <p:xfrm>
          <a:off x="107504" y="404664"/>
          <a:ext cx="8928991" cy="6354987"/>
        </p:xfrm>
        <a:graphic>
          <a:graphicData uri="http://schemas.openxmlformats.org/drawingml/2006/table">
            <a:tbl>
              <a:tblPr firstRow="1" firstCol="1" bandRow="1" bandCol="1">
                <a:tableStyleId>{5C22544A-7EE6-4342-B048-85BDC9FD1C3A}</a:tableStyleId>
              </a:tblPr>
              <a:tblGrid>
                <a:gridCol w="2088232"/>
                <a:gridCol w="936104"/>
                <a:gridCol w="1080120"/>
                <a:gridCol w="1098018"/>
                <a:gridCol w="1197105"/>
                <a:gridCol w="1198043"/>
                <a:gridCol w="1331369"/>
              </a:tblGrid>
              <a:tr h="51748">
                <a:tc>
                  <a:txBody>
                    <a:bodyPr/>
                    <a:lstStyle/>
                    <a:p>
                      <a:pPr marR="179705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40421" marR="4042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Всего</a:t>
                      </a:r>
                      <a:endParaRPr lang="ru-RU" sz="12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0421" marR="4042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ОКСП   </a:t>
                      </a:r>
                      <a:r>
                        <a:rPr lang="en-US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ST</a:t>
                      </a:r>
                      <a:endParaRPr lang="ru-RU" sz="12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0421" marR="4042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ОКСБП  </a:t>
                      </a:r>
                      <a:r>
                        <a:rPr lang="en-US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ST</a:t>
                      </a:r>
                      <a:endParaRPr lang="ru-RU" sz="12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0421" marR="4042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R="17970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ОИМ+НС</a:t>
                      </a:r>
                    </a:p>
                  </a:txBody>
                  <a:tcPr marL="40421" marR="4042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R="17970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Миокардит</a:t>
                      </a:r>
                    </a:p>
                  </a:txBody>
                  <a:tcPr marL="40421" marR="4042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R="17970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Другие</a:t>
                      </a:r>
                    </a:p>
                  </a:txBody>
                  <a:tcPr marL="40421" marR="4042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1570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Количество больных, </a:t>
                      </a:r>
                      <a:r>
                        <a:rPr lang="en-US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</a:t>
                      </a:r>
                      <a:r>
                        <a:rPr lang="ru-RU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(%)</a:t>
                      </a:r>
                      <a:endParaRPr lang="ru-RU" sz="12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0421" marR="4042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44(100)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0421" marR="4042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23(52)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0421" marR="4042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21(48)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0421" marR="4042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R="17970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30(68)</a:t>
                      </a:r>
                    </a:p>
                  </a:txBody>
                  <a:tcPr marL="40421" marR="4042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R="17970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10(23)</a:t>
                      </a:r>
                    </a:p>
                  </a:txBody>
                  <a:tcPr marL="40421" marR="4042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R="17970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4(9)</a:t>
                      </a:r>
                    </a:p>
                  </a:txBody>
                  <a:tcPr marL="40421" marR="4042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6453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Мужчины, </a:t>
                      </a:r>
                      <a:r>
                        <a:rPr lang="en-US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</a:t>
                      </a:r>
                      <a:r>
                        <a:rPr lang="ru-RU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(%)</a:t>
                      </a:r>
                      <a:endParaRPr lang="ru-RU" sz="12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0421" marR="4042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30(68)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0421" marR="4042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14(61)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0421" marR="4042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16(76)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0421" marR="4042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R="17970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20(67)</a:t>
                      </a:r>
                    </a:p>
                  </a:txBody>
                  <a:tcPr marL="40421" marR="4042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R="17970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7(70)</a:t>
                      </a:r>
                    </a:p>
                  </a:txBody>
                  <a:tcPr marL="40421" marR="4042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R="17970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3(75)</a:t>
                      </a:r>
                    </a:p>
                  </a:txBody>
                  <a:tcPr marL="40421" marR="4042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41178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Средний возраст,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М± σ</a:t>
                      </a:r>
                      <a:endParaRPr lang="ru-RU" sz="12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0421" marR="4042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54 ± 10,4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0421" marR="4042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52,9±10,1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0421" marR="4042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55,8±10,8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0421" marR="4042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R="17970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55± 10</a:t>
                      </a:r>
                    </a:p>
                  </a:txBody>
                  <a:tcPr marL="40421" marR="4042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R="17970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56±10</a:t>
                      </a:r>
                    </a:p>
                  </a:txBody>
                  <a:tcPr marL="40421" marR="4042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R="42926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44±1</a:t>
                      </a:r>
                      <a:r>
                        <a:rPr lang="en-US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421" marR="4042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40562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Гипертоническая болезнь, </a:t>
                      </a:r>
                      <a:r>
                        <a:rPr lang="en-US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</a:t>
                      </a:r>
                      <a:r>
                        <a:rPr lang="ru-RU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(%)</a:t>
                      </a:r>
                      <a:endParaRPr lang="ru-RU" sz="12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0421" marR="4042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32(73)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0421" marR="4042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16(69)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0421" marR="4042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16(76)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0421" marR="4042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R="17970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24(80)</a:t>
                      </a:r>
                    </a:p>
                  </a:txBody>
                  <a:tcPr marL="40421" marR="4042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R="17970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7(70)</a:t>
                      </a:r>
                    </a:p>
                  </a:txBody>
                  <a:tcPr marL="40421" marR="4042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R="17970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1(25)</a:t>
                      </a:r>
                    </a:p>
                  </a:txBody>
                  <a:tcPr marL="40421" marR="4042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40562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Дислипидемия,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</a:t>
                      </a:r>
                      <a:r>
                        <a:rPr lang="ru-RU" sz="12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(%)</a:t>
                      </a:r>
                      <a:endParaRPr lang="ru-RU" sz="12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0421" marR="4042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32(72)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0421" marR="4042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08610" algn="ctr"/>
                        </a:tabLs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15(65)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0421" marR="4042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17(81)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0421" marR="4042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R="17970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25(83)</a:t>
                      </a:r>
                    </a:p>
                  </a:txBody>
                  <a:tcPr marL="40421" marR="4042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R="17970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6(60)</a:t>
                      </a:r>
                    </a:p>
                  </a:txBody>
                  <a:tcPr marL="40421" marR="4042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R="17970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1(25)</a:t>
                      </a:r>
                    </a:p>
                  </a:txBody>
                  <a:tcPr marL="40421" marR="4042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6453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Ожирение, </a:t>
                      </a:r>
                      <a:r>
                        <a:rPr lang="en-US" sz="12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</a:t>
                      </a:r>
                      <a:r>
                        <a:rPr lang="ru-RU" sz="12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(%)</a:t>
                      </a:r>
                      <a:endParaRPr lang="ru-RU" sz="12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0421" marR="4042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 (30)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0421" marR="4042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5(22)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0421" marR="4042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8(38)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0421" marR="4042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R="17970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10(33)</a:t>
                      </a:r>
                    </a:p>
                  </a:txBody>
                  <a:tcPr marL="40421" marR="4042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R="17970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3(30)</a:t>
                      </a:r>
                    </a:p>
                  </a:txBody>
                  <a:tcPr marL="40421" marR="4042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R="17970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40421" marR="4042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1570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Наследственность , </a:t>
                      </a:r>
                      <a:r>
                        <a:rPr lang="en-US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 (%)</a:t>
                      </a:r>
                      <a:endParaRPr lang="ru-RU" sz="12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0421" marR="4042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20(45)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0421" marR="4042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12(52)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0421" marR="4042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8(38)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0421" marR="4042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R="17970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13(43)</a:t>
                      </a:r>
                    </a:p>
                  </a:txBody>
                  <a:tcPr marL="40421" marR="4042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R="17970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4(40)</a:t>
                      </a:r>
                    </a:p>
                  </a:txBody>
                  <a:tcPr marL="40421" marR="4042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R="17970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3(75)</a:t>
                      </a:r>
                    </a:p>
                  </a:txBody>
                  <a:tcPr marL="40421" marR="4042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6453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Курение, </a:t>
                      </a:r>
                      <a:r>
                        <a:rPr lang="en-US" sz="12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 (%)</a:t>
                      </a:r>
                      <a:endParaRPr lang="ru-RU" sz="12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0421" marR="4042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25(57)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0421" marR="4042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12(52)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0421" marR="4042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13(61)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0421" marR="4042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R="17970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18(</a:t>
                      </a: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60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</a:p>
                  </a:txBody>
                  <a:tcPr marL="40421" marR="4042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R="17970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5(50)</a:t>
                      </a:r>
                    </a:p>
                  </a:txBody>
                  <a:tcPr marL="40421" marR="4042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R="17970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2(50)</a:t>
                      </a:r>
                    </a:p>
                  </a:txBody>
                  <a:tcPr marL="40421" marR="4042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47355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Сахарный диабет, 2 тип,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 (%)</a:t>
                      </a:r>
                      <a:endParaRPr lang="ru-RU" sz="12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0421" marR="4042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9(20)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0421" marR="4042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5(22)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0421" marR="4042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08610" algn="ctr"/>
                        </a:tabLs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4(19)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0421" marR="4042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R="17970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7(23)</a:t>
                      </a:r>
                    </a:p>
                  </a:txBody>
                  <a:tcPr marL="40421" marR="4042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R="17970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2(20)</a:t>
                      </a:r>
                    </a:p>
                  </a:txBody>
                  <a:tcPr marL="40421" marR="4042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R="17970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40421" marR="4042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6453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ХБП</a:t>
                      </a:r>
                      <a:r>
                        <a:rPr lang="ru-RU" sz="1200" b="0" baseline="300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*</a:t>
                      </a:r>
                      <a:r>
                        <a:rPr lang="ru-RU" sz="12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2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 (%)</a:t>
                      </a:r>
                      <a:endParaRPr lang="ru-RU" sz="12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0421" marR="4042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1(2)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0421" marR="4042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1(4)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0421" marR="4042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0421" marR="4042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R="17970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1(3)</a:t>
                      </a:r>
                    </a:p>
                  </a:txBody>
                  <a:tcPr marL="40421" marR="4042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R="17970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40421" marR="4042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R="17970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40421" marR="4042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40562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СКФ</a:t>
                      </a:r>
                      <a:r>
                        <a:rPr lang="ru-RU" sz="1200" b="0" baseline="30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**</a:t>
                      </a:r>
                      <a:r>
                        <a:rPr lang="ru-RU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М ± σ (мл/мин/1,73 м</a:t>
                      </a:r>
                      <a:r>
                        <a:rPr lang="ru-RU" sz="1200" b="0" baseline="30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ru-RU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ru-RU" sz="12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0421" marR="4042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72±16,2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0421" marR="4042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72,8±17,6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0421" marR="4042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72±15,1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0421" marR="4042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R="17970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73± 17</a:t>
                      </a:r>
                    </a:p>
                  </a:txBody>
                  <a:tcPr marL="40421" marR="4042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R="17970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71±16</a:t>
                      </a:r>
                    </a:p>
                  </a:txBody>
                  <a:tcPr marL="40421" marR="4042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R="17970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73,5±9,5</a:t>
                      </a:r>
                    </a:p>
                  </a:txBody>
                  <a:tcPr marL="40421" marR="4042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40562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Атеросклероз,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</a:t>
                      </a:r>
                      <a:r>
                        <a:rPr lang="ru-RU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(%)</a:t>
                      </a:r>
                      <a:endParaRPr lang="ru-RU" sz="12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0421" marR="4042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32(72)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0421" marR="4042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16(70)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0421" marR="4042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16(77)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0421" marR="4042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R="17970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23(7</a:t>
                      </a: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</a:p>
                  </a:txBody>
                  <a:tcPr marL="40421" marR="4042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R="17970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7(70)</a:t>
                      </a:r>
                    </a:p>
                  </a:txBody>
                  <a:tcPr marL="40421" marR="4042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R="17970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2(50%)</a:t>
                      </a:r>
                    </a:p>
                  </a:txBody>
                  <a:tcPr marL="40421" marR="4042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1570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Стенозирующий, </a:t>
                      </a:r>
                      <a:r>
                        <a:rPr lang="en-US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</a:t>
                      </a:r>
                      <a:r>
                        <a:rPr lang="ru-RU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(%)</a:t>
                      </a:r>
                      <a:endParaRPr lang="ru-RU" sz="12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0421" marR="4042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2(4)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0421" marR="4042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0421" marR="4042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2(10)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0421" marR="4042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R="17970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2(7)</a:t>
                      </a:r>
                    </a:p>
                  </a:txBody>
                  <a:tcPr marL="40421" marR="4042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R="17970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40421" marR="4042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R="17970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40421" marR="4042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40562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Стенокардия в анамнезе , </a:t>
                      </a:r>
                      <a:r>
                        <a:rPr lang="en-US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</a:t>
                      </a:r>
                      <a:r>
                        <a:rPr lang="ru-RU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(%)</a:t>
                      </a:r>
                      <a:endParaRPr lang="ru-RU" sz="12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0421" marR="4042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 (45)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0421" marR="4042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08610" algn="ctr"/>
                        </a:tabLs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10(43)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0421" marR="4042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10(48)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0421" marR="4042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R="17970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16(53)</a:t>
                      </a:r>
                    </a:p>
                  </a:txBody>
                  <a:tcPr marL="40421" marR="4042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R="17970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4(40)</a:t>
                      </a:r>
                    </a:p>
                  </a:txBody>
                  <a:tcPr marL="40421" marR="4042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R="17970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40421" marR="4042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1570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Инсульт в анамнезе, </a:t>
                      </a:r>
                      <a:r>
                        <a:rPr lang="en-US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</a:t>
                      </a:r>
                      <a:r>
                        <a:rPr lang="ru-RU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(%)</a:t>
                      </a:r>
                      <a:endParaRPr lang="ru-RU" sz="12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0421" marR="4042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2(5)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0421" marR="4042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0421" marR="4042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2(10)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0421" marR="4042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R="17970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40421" marR="4042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R="17970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1(10)</a:t>
                      </a:r>
                    </a:p>
                  </a:txBody>
                  <a:tcPr marL="40421" marR="4042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R="17970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1(25)</a:t>
                      </a:r>
                    </a:p>
                  </a:txBody>
                  <a:tcPr marL="40421" marR="4042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47355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Перенесенный инфаркт миокарда, </a:t>
                      </a:r>
                      <a:r>
                        <a:rPr lang="en-US" sz="12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 (%)</a:t>
                      </a:r>
                      <a:endParaRPr lang="ru-RU" sz="12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0421" marR="4042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4(9)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0421" marR="4042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47650" algn="l"/>
                          <a:tab pos="308610" algn="ctr"/>
                        </a:tabLs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1(4)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0421" marR="4042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3(14)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0421" marR="4042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R="17970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3(</a:t>
                      </a: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27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</a:p>
                  </a:txBody>
                  <a:tcPr marL="40421" marR="4042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R="17970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1(10)</a:t>
                      </a:r>
                    </a:p>
                  </a:txBody>
                  <a:tcPr marL="40421" marR="4042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R="17970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40421" marR="4042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40562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ВПС,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 (%)</a:t>
                      </a:r>
                      <a:endParaRPr lang="ru-RU" sz="12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0421" marR="4042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3(7)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0421" marR="4042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1(4)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0421" marR="4042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2(10)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0421" marR="4042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R="17970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2(7)</a:t>
                      </a:r>
                    </a:p>
                  </a:txBody>
                  <a:tcPr marL="40421" marR="4042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R="17970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40421" marR="4042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R="17970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1(25)</a:t>
                      </a:r>
                    </a:p>
                  </a:txBody>
                  <a:tcPr marL="40421" marR="4042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588311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02034"/>
          </a:xfrm>
        </p:spPr>
        <p:txBody>
          <a:bodyPr>
            <a:noAutofit/>
          </a:bodyPr>
          <a:lstStyle/>
          <a:p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Таблица 2.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Характеристика острого коронарного синдрома.</a:t>
            </a:r>
            <a:endParaRPr lang="ru-RU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26289421"/>
              </p:ext>
            </p:extLst>
          </p:nvPr>
        </p:nvGraphicFramePr>
        <p:xfrm>
          <a:off x="179512" y="548680"/>
          <a:ext cx="8496944" cy="5615811"/>
        </p:xfrm>
        <a:graphic>
          <a:graphicData uri="http://schemas.openxmlformats.org/drawingml/2006/table">
            <a:tbl>
              <a:tblPr firstRow="1" firstCol="1" bandRow="1" bandCol="1">
                <a:tableStyleId>{5C22544A-7EE6-4342-B048-85BDC9FD1C3A}</a:tableStyleId>
              </a:tblPr>
              <a:tblGrid>
                <a:gridCol w="2788468"/>
                <a:gridCol w="1905212"/>
                <a:gridCol w="2026915"/>
                <a:gridCol w="1776349"/>
              </a:tblGrid>
              <a:tr h="385443">
                <a:tc>
                  <a:txBody>
                    <a:bodyPr/>
                    <a:lstStyle/>
                    <a:p>
                      <a:pPr marR="179705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25107" marR="2510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17970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ОИМ+НС</a:t>
                      </a:r>
                    </a:p>
                  </a:txBody>
                  <a:tcPr marL="25107" marR="2510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17970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Миокардит</a:t>
                      </a:r>
                    </a:p>
                  </a:txBody>
                  <a:tcPr marL="25107" marR="2510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17970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Другие</a:t>
                      </a:r>
                    </a:p>
                  </a:txBody>
                  <a:tcPr marL="25107" marR="2510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07840">
                <a:tc>
                  <a:txBody>
                    <a:bodyPr/>
                    <a:lstStyle/>
                    <a:p>
                      <a:pPr marR="179705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Всего, </a:t>
                      </a:r>
                      <a:r>
                        <a:rPr lang="en-US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 (%)</a:t>
                      </a:r>
                      <a:endParaRPr lang="ru-RU" sz="12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107" marR="2510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17970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30(68)</a:t>
                      </a:r>
                    </a:p>
                  </a:txBody>
                  <a:tcPr marL="25107" marR="2510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17970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10(23)</a:t>
                      </a:r>
                    </a:p>
                  </a:txBody>
                  <a:tcPr marL="25107" marR="2510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17970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4(9)</a:t>
                      </a:r>
                    </a:p>
                  </a:txBody>
                  <a:tcPr marL="25107" marR="2510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15681">
                <a:tc>
                  <a:txBody>
                    <a:bodyPr/>
                    <a:lstStyle/>
                    <a:p>
                      <a:pPr marR="179705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С/без подъема сегмента </a:t>
                      </a:r>
                      <a:r>
                        <a:rPr lang="en-US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ST</a:t>
                      </a:r>
                      <a:r>
                        <a:rPr lang="ru-RU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</a:t>
                      </a:r>
                      <a:r>
                        <a:rPr lang="ru-RU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(%)</a:t>
                      </a:r>
                    </a:p>
                  </a:txBody>
                  <a:tcPr marL="25107" marR="2510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17970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16(53)/14(46)</a:t>
                      </a:r>
                    </a:p>
                  </a:txBody>
                  <a:tcPr marL="25107" marR="2510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17970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 (50)/5(50)</a:t>
                      </a:r>
                    </a:p>
                  </a:txBody>
                  <a:tcPr marL="25107" marR="2510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17970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2(50)/2(50)</a:t>
                      </a:r>
                    </a:p>
                  </a:txBody>
                  <a:tcPr marL="25107" marR="2510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23522">
                <a:tc>
                  <a:txBody>
                    <a:bodyPr/>
                    <a:lstStyle/>
                    <a:p>
                      <a:pPr marR="179705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 / без повышения маркеров при поступлении, </a:t>
                      </a:r>
                      <a:r>
                        <a:rPr lang="en-US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</a:t>
                      </a:r>
                      <a:r>
                        <a:rPr lang="ru-RU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(%)</a:t>
                      </a:r>
                    </a:p>
                  </a:txBody>
                  <a:tcPr marL="25107" marR="2510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17970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14(47)/16(53)</a:t>
                      </a:r>
                    </a:p>
                  </a:txBody>
                  <a:tcPr marL="25107" marR="2510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17970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7(70)/3(30)</a:t>
                      </a:r>
                    </a:p>
                  </a:txBody>
                  <a:tcPr marL="25107" marR="2510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17970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2(50)/2(50)</a:t>
                      </a:r>
                    </a:p>
                  </a:txBody>
                  <a:tcPr marL="25107" marR="2510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84408">
                <a:tc>
                  <a:txBody>
                    <a:bodyPr/>
                    <a:lstStyle/>
                    <a:p>
                      <a:pPr marR="179705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Повышение ферментов в динамике, </a:t>
                      </a:r>
                      <a:r>
                        <a:rPr lang="en-US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</a:t>
                      </a:r>
                      <a:r>
                        <a:rPr lang="ru-RU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(%)</a:t>
                      </a:r>
                    </a:p>
                  </a:txBody>
                  <a:tcPr marL="25107" marR="2510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17970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11(37)</a:t>
                      </a:r>
                    </a:p>
                  </a:txBody>
                  <a:tcPr marL="25107" marR="2510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17970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3(30)</a:t>
                      </a:r>
                    </a:p>
                  </a:txBody>
                  <a:tcPr marL="25107" marR="2510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17970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1(25)</a:t>
                      </a:r>
                    </a:p>
                  </a:txBody>
                  <a:tcPr marL="25107" marR="2510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73196">
                <a:tc gridSpan="4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КФК – МВ при поступлении: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Максимум, </a:t>
                      </a:r>
                      <a:r>
                        <a:rPr lang="ru-RU" sz="12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ед</a:t>
                      </a:r>
                      <a:r>
                        <a:rPr lang="ru-RU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/л                                                          1930</a:t>
                      </a:r>
                    </a:p>
                    <a:p>
                      <a:pPr marR="179705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Минимум, </a:t>
                      </a:r>
                      <a:r>
                        <a:rPr lang="ru-RU" sz="12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ед</a:t>
                      </a:r>
                      <a:r>
                        <a:rPr lang="ru-RU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/л                                                               8</a:t>
                      </a:r>
                    </a:p>
                  </a:txBody>
                  <a:tcPr marL="25107" marR="2510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73196">
                <a:tc gridSpan="4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Вч</a:t>
                      </a:r>
                      <a:r>
                        <a:rPr lang="ru-RU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Тропонин I в течение первых суток: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Максимум, </a:t>
                      </a:r>
                      <a:r>
                        <a:rPr lang="ru-RU" sz="12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нг</a:t>
                      </a:r>
                      <a:r>
                        <a:rPr lang="ru-RU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/мл.                                                       15,13</a:t>
                      </a:r>
                    </a:p>
                    <a:p>
                      <a:pPr marR="179705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Минимум,нг</a:t>
                      </a:r>
                      <a:r>
                        <a:rPr lang="ru-RU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/мл                                                           0,01</a:t>
                      </a:r>
                    </a:p>
                  </a:txBody>
                  <a:tcPr marL="25107" marR="2510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07840">
                <a:tc gridSpan="4">
                  <a:txBody>
                    <a:bodyPr/>
                    <a:lstStyle/>
                    <a:p>
                      <a:pPr marR="17970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Риск </a:t>
                      </a:r>
                      <a:r>
                        <a:rPr lang="en-US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GRACE</a:t>
                      </a:r>
                      <a:endParaRPr lang="ru-RU" sz="12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107" marR="2510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07840">
                <a:tc>
                  <a:txBody>
                    <a:bodyPr/>
                    <a:lstStyle/>
                    <a:p>
                      <a:pPr marR="179705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Низкий, </a:t>
                      </a:r>
                      <a:r>
                        <a:rPr lang="en-US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 (%)</a:t>
                      </a:r>
                      <a:endParaRPr lang="ru-RU" sz="12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107" marR="2510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179705"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635000" algn="ctr"/>
                        </a:tabLs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22(73)</a:t>
                      </a:r>
                    </a:p>
                  </a:txBody>
                  <a:tcPr marL="25107" marR="2510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17970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3(30)</a:t>
                      </a:r>
                    </a:p>
                  </a:txBody>
                  <a:tcPr marL="25107" marR="2510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17970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4(100)</a:t>
                      </a:r>
                    </a:p>
                  </a:txBody>
                  <a:tcPr marL="25107" marR="2510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07840">
                <a:tc>
                  <a:txBody>
                    <a:bodyPr/>
                    <a:lstStyle/>
                    <a:p>
                      <a:pPr marR="179705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Средний, </a:t>
                      </a:r>
                      <a:r>
                        <a:rPr lang="en-US" sz="12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 (%)</a:t>
                      </a:r>
                      <a:endParaRPr lang="ru-RU" sz="12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107" marR="2510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17970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1(3)</a:t>
                      </a:r>
                    </a:p>
                  </a:txBody>
                  <a:tcPr marL="25107" marR="2510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17970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3(30)</a:t>
                      </a:r>
                    </a:p>
                  </a:txBody>
                  <a:tcPr marL="25107" marR="2510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17970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25107" marR="2510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07840">
                <a:tc>
                  <a:txBody>
                    <a:bodyPr/>
                    <a:lstStyle/>
                    <a:p>
                      <a:pPr marR="179705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Высокий, </a:t>
                      </a:r>
                      <a:r>
                        <a:rPr lang="en-US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 (%)</a:t>
                      </a:r>
                      <a:endParaRPr lang="ru-RU" sz="12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107" marR="2510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17970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7(23)</a:t>
                      </a:r>
                    </a:p>
                  </a:txBody>
                  <a:tcPr marL="25107" marR="2510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17970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4(40)</a:t>
                      </a:r>
                    </a:p>
                  </a:txBody>
                  <a:tcPr marL="25107" marR="2510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17970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25107" marR="2510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07840">
                <a:tc gridSpan="4">
                  <a:txBody>
                    <a:bodyPr/>
                    <a:lstStyle/>
                    <a:p>
                      <a:pPr marR="17970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Время госпитализации в стационар от начала развития заболевания</a:t>
                      </a:r>
                    </a:p>
                  </a:txBody>
                  <a:tcPr marL="25107" marR="2510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07840">
                <a:tc>
                  <a:txBody>
                    <a:bodyPr/>
                    <a:lstStyle/>
                    <a:p>
                      <a:pPr marR="179705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 течение 6ч. , </a:t>
                      </a:r>
                      <a:r>
                        <a:rPr lang="en-US" sz="12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 (%)</a:t>
                      </a:r>
                      <a:endParaRPr lang="ru-RU" sz="12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107" marR="2510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17970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13(43)</a:t>
                      </a:r>
                    </a:p>
                  </a:txBody>
                  <a:tcPr marL="25107" marR="2510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17970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6(60)</a:t>
                      </a:r>
                    </a:p>
                  </a:txBody>
                  <a:tcPr marL="25107" marR="2510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17970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3(75)</a:t>
                      </a:r>
                    </a:p>
                  </a:txBody>
                  <a:tcPr marL="25107" marR="2510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86219">
                <a:tc>
                  <a:txBody>
                    <a:bodyPr/>
                    <a:lstStyle/>
                    <a:p>
                      <a:pPr marR="179705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 течение 6-24ч. , </a:t>
                      </a:r>
                      <a:r>
                        <a:rPr lang="en-US" sz="12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 (%)</a:t>
                      </a:r>
                      <a:endParaRPr lang="ru-RU" sz="12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107" marR="2510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17970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8(27)</a:t>
                      </a:r>
                    </a:p>
                  </a:txBody>
                  <a:tcPr marL="25107" marR="2510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17970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3(30)</a:t>
                      </a:r>
                    </a:p>
                  </a:txBody>
                  <a:tcPr marL="25107" marR="2510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17970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1(25)</a:t>
                      </a:r>
                    </a:p>
                  </a:txBody>
                  <a:tcPr marL="25107" marR="2510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07840">
                <a:tc>
                  <a:txBody>
                    <a:bodyPr/>
                    <a:lstStyle/>
                    <a:p>
                      <a:pPr marR="179705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Более 24ч, </a:t>
                      </a:r>
                      <a:r>
                        <a:rPr lang="en-US" sz="12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 (%)</a:t>
                      </a:r>
                      <a:endParaRPr lang="ru-RU" sz="12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107" marR="2510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17970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9(30)</a:t>
                      </a:r>
                    </a:p>
                  </a:txBody>
                  <a:tcPr marL="25107" marR="2510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17970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1(10)</a:t>
                      </a:r>
                    </a:p>
                  </a:txBody>
                  <a:tcPr marL="25107" marR="2510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17970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25107" marR="2510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314081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4032448" cy="648072"/>
          </a:xfrm>
        </p:spPr>
        <p:txBody>
          <a:bodyPr>
            <a:normAutofit/>
          </a:bodyPr>
          <a:lstStyle/>
          <a:p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Таблица 2. Продолжение</a:t>
            </a:r>
            <a:endParaRPr lang="ru-RU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39774919"/>
              </p:ext>
            </p:extLst>
          </p:nvPr>
        </p:nvGraphicFramePr>
        <p:xfrm>
          <a:off x="251520" y="836712"/>
          <a:ext cx="8712967" cy="4867743"/>
        </p:xfrm>
        <a:graphic>
          <a:graphicData uri="http://schemas.openxmlformats.org/drawingml/2006/table">
            <a:tbl>
              <a:tblPr firstRow="1" firstCol="1" bandRow="1" bandCol="1">
                <a:tableStyleId>{5C22544A-7EE6-4342-B048-85BDC9FD1C3A}</a:tableStyleId>
              </a:tblPr>
              <a:tblGrid>
                <a:gridCol w="2859360"/>
                <a:gridCol w="1953650"/>
                <a:gridCol w="2078447"/>
                <a:gridCol w="1821510"/>
              </a:tblGrid>
              <a:tr h="146998">
                <a:tc>
                  <a:txBody>
                    <a:bodyPr/>
                    <a:lstStyle/>
                    <a:p>
                      <a:pPr marR="179705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25107" marR="2510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17970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ОИМ+НС</a:t>
                      </a:r>
                    </a:p>
                  </a:txBody>
                  <a:tcPr marL="25107" marR="2510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17970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Миокардит</a:t>
                      </a:r>
                      <a:endParaRPr lang="ru-RU" sz="12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107" marR="2510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17970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Другие</a:t>
                      </a:r>
                    </a:p>
                  </a:txBody>
                  <a:tcPr marL="25107" marR="2510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46998">
                <a:tc gridSpan="4">
                  <a:txBody>
                    <a:bodyPr/>
                    <a:lstStyle/>
                    <a:p>
                      <a:pPr marR="17970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Инвазивная стратегия</a:t>
                      </a:r>
                    </a:p>
                  </a:txBody>
                  <a:tcPr marL="25107" marR="2510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93997">
                <a:tc>
                  <a:txBody>
                    <a:bodyPr/>
                    <a:lstStyle/>
                    <a:p>
                      <a:pPr marR="179705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ИКАГ в течение 2ч. , </a:t>
                      </a:r>
                      <a:r>
                        <a:rPr lang="en-US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</a:t>
                      </a:r>
                      <a:r>
                        <a:rPr lang="ru-RU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(%)</a:t>
                      </a:r>
                    </a:p>
                  </a:txBody>
                  <a:tcPr marL="25107" marR="2510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17970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3(10)</a:t>
                      </a:r>
                    </a:p>
                  </a:txBody>
                  <a:tcPr marL="25107" marR="2510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17970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4(40)</a:t>
                      </a:r>
                    </a:p>
                  </a:txBody>
                  <a:tcPr marL="25107" marR="2510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17970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25107" marR="2510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93997">
                <a:tc>
                  <a:txBody>
                    <a:bodyPr/>
                    <a:lstStyle/>
                    <a:p>
                      <a:pPr marR="179705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ИКАГ в течение 24ч., </a:t>
                      </a:r>
                      <a:r>
                        <a:rPr lang="en-US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</a:t>
                      </a:r>
                      <a:r>
                        <a:rPr lang="ru-RU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(%)</a:t>
                      </a:r>
                    </a:p>
                  </a:txBody>
                  <a:tcPr marL="25107" marR="2510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17970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13(43)</a:t>
                      </a:r>
                    </a:p>
                  </a:txBody>
                  <a:tcPr marL="25107" marR="2510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17970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3(30)</a:t>
                      </a:r>
                    </a:p>
                  </a:txBody>
                  <a:tcPr marL="25107" marR="2510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17970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3(75)</a:t>
                      </a:r>
                    </a:p>
                  </a:txBody>
                  <a:tcPr marL="25107" marR="2510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93997">
                <a:tc>
                  <a:txBody>
                    <a:bodyPr/>
                    <a:lstStyle/>
                    <a:p>
                      <a:pPr marR="179705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ИКАГ в течение 72ч., </a:t>
                      </a:r>
                      <a:r>
                        <a:rPr lang="en-US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</a:t>
                      </a:r>
                      <a:r>
                        <a:rPr lang="ru-RU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(%)</a:t>
                      </a:r>
                    </a:p>
                  </a:txBody>
                  <a:tcPr marL="25107" marR="2510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17970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4(13)</a:t>
                      </a:r>
                    </a:p>
                  </a:txBody>
                  <a:tcPr marL="25107" marR="2510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17970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25107" marR="2510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17970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1(25)</a:t>
                      </a:r>
                    </a:p>
                  </a:txBody>
                  <a:tcPr marL="25107" marR="2510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46998">
                <a:tc>
                  <a:txBody>
                    <a:bodyPr/>
                    <a:lstStyle/>
                    <a:p>
                      <a:pPr marR="179705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ИКАГ плановая, </a:t>
                      </a:r>
                      <a:r>
                        <a:rPr lang="en-US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</a:t>
                      </a:r>
                      <a:r>
                        <a:rPr lang="ru-RU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(%)</a:t>
                      </a:r>
                    </a:p>
                  </a:txBody>
                  <a:tcPr marL="25107" marR="2510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17970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10(33)</a:t>
                      </a:r>
                    </a:p>
                  </a:txBody>
                  <a:tcPr marL="25107" marR="2510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17970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2(20)</a:t>
                      </a:r>
                    </a:p>
                  </a:txBody>
                  <a:tcPr marL="25107" marR="2510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17970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25107" marR="2510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46998">
                <a:tc>
                  <a:txBody>
                    <a:bodyPr/>
                    <a:lstStyle/>
                    <a:p>
                      <a:pPr marR="179705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ТЛТ в стационаре, </a:t>
                      </a:r>
                      <a:r>
                        <a:rPr lang="en-US" sz="12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 (%)</a:t>
                      </a:r>
                      <a:endParaRPr lang="ru-RU" sz="12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107" marR="2510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17970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1(3)</a:t>
                      </a:r>
                    </a:p>
                  </a:txBody>
                  <a:tcPr marL="25107" marR="2510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17970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2(20)</a:t>
                      </a:r>
                    </a:p>
                  </a:txBody>
                  <a:tcPr marL="25107" marR="2510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17970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25107" marR="2510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46998">
                <a:tc>
                  <a:txBody>
                    <a:bodyPr/>
                    <a:lstStyle/>
                    <a:p>
                      <a:pPr marR="179705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ТЛТ на ДГЭ, </a:t>
                      </a:r>
                      <a:r>
                        <a:rPr lang="en-US" sz="12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 (%)</a:t>
                      </a:r>
                      <a:endParaRPr lang="ru-RU" sz="12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107" marR="2510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17970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5(17)</a:t>
                      </a:r>
                    </a:p>
                  </a:txBody>
                  <a:tcPr marL="25107" marR="2510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17970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1(10)</a:t>
                      </a:r>
                    </a:p>
                  </a:txBody>
                  <a:tcPr marL="25107" marR="2510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17970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25107" marR="2510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46998">
                <a:tc>
                  <a:txBody>
                    <a:bodyPr/>
                    <a:lstStyle/>
                    <a:p>
                      <a:pPr marR="179705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ТЛТ эффективная, </a:t>
                      </a:r>
                      <a:r>
                        <a:rPr lang="en-US" sz="12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 (%)</a:t>
                      </a:r>
                      <a:endParaRPr lang="ru-RU" sz="12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107" marR="2510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17970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5(17)</a:t>
                      </a:r>
                    </a:p>
                  </a:txBody>
                  <a:tcPr marL="25107" marR="2510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179705"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66700" algn="l"/>
                        </a:tabLst>
                      </a:pPr>
                      <a:r>
                        <a:rPr lang="ru-RU" sz="12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3(30)</a:t>
                      </a:r>
                    </a:p>
                  </a:txBody>
                  <a:tcPr marL="25107" marR="2510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17970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25107" marR="2510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93997">
                <a:tc>
                  <a:txBody>
                    <a:bodyPr/>
                    <a:lstStyle/>
                    <a:p>
                      <a:pPr marR="179705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Мышечный мостик, </a:t>
                      </a:r>
                      <a:r>
                        <a:rPr lang="en-US" sz="12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 (%)</a:t>
                      </a:r>
                      <a:endParaRPr lang="ru-RU" sz="12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107" marR="2510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17970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25107" marR="2510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17970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25107" marR="2510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17970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25107" marR="2510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46998">
                <a:tc gridSpan="4">
                  <a:txBody>
                    <a:bodyPr/>
                    <a:lstStyle/>
                    <a:p>
                      <a:pPr marR="17970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Результаты коронарной ангиографии</a:t>
                      </a:r>
                    </a:p>
                  </a:txBody>
                  <a:tcPr marL="25107" marR="2510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93997">
                <a:tc>
                  <a:txBody>
                    <a:bodyPr/>
                    <a:lstStyle/>
                    <a:p>
                      <a:pPr marR="179705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Интактные коронарные артерии, </a:t>
                      </a:r>
                      <a:r>
                        <a:rPr lang="en-US" sz="12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 (%)</a:t>
                      </a:r>
                      <a:endParaRPr lang="ru-RU" sz="12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107" marR="2510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17970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16(53)</a:t>
                      </a:r>
                    </a:p>
                  </a:txBody>
                  <a:tcPr marL="25107" marR="2510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17970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6(60)</a:t>
                      </a:r>
                    </a:p>
                  </a:txBody>
                  <a:tcPr marL="25107" marR="2510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17970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3(75)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25107" marR="2510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46998">
                <a:tc>
                  <a:txBody>
                    <a:bodyPr/>
                    <a:lstStyle/>
                    <a:p>
                      <a:pPr marR="179705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Стеноз менее 30%, </a:t>
                      </a:r>
                      <a:r>
                        <a:rPr lang="en-US" sz="12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 (%)</a:t>
                      </a:r>
                      <a:endParaRPr lang="ru-RU" sz="12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107" marR="2510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17970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9(30)</a:t>
                      </a:r>
                    </a:p>
                  </a:txBody>
                  <a:tcPr marL="25107" marR="2510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17970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3(30)</a:t>
                      </a:r>
                    </a:p>
                  </a:txBody>
                  <a:tcPr marL="25107" marR="2510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17970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25107" marR="2510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46998">
                <a:tc>
                  <a:txBody>
                    <a:bodyPr/>
                    <a:lstStyle/>
                    <a:p>
                      <a:pPr marR="179705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Стеноз менее 50%, </a:t>
                      </a:r>
                      <a:r>
                        <a:rPr lang="en-US" sz="12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 (%)</a:t>
                      </a:r>
                      <a:endParaRPr lang="ru-RU" sz="12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107" marR="2510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17970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5(17)</a:t>
                      </a:r>
                    </a:p>
                  </a:txBody>
                  <a:tcPr marL="25107" marR="2510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17970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1(10)</a:t>
                      </a:r>
                    </a:p>
                  </a:txBody>
                  <a:tcPr marL="25107" marR="2510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17970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1(25)</a:t>
                      </a:r>
                    </a:p>
                  </a:txBody>
                  <a:tcPr marL="25107" marR="2510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93997">
                <a:tc>
                  <a:txBody>
                    <a:bodyPr/>
                    <a:lstStyle/>
                    <a:p>
                      <a:pPr marR="179705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Интрамуральный ход артерии, </a:t>
                      </a:r>
                      <a:r>
                        <a:rPr lang="en-US" sz="12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 (%)</a:t>
                      </a:r>
                      <a:endParaRPr lang="ru-RU" sz="12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107" marR="2510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17970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1(3)</a:t>
                      </a:r>
                    </a:p>
                  </a:txBody>
                  <a:tcPr marL="25107" marR="2510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17970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25107" marR="2510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179705" indent="44958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25107" marR="2510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24976">
                <a:tc>
                  <a:txBody>
                    <a:bodyPr/>
                    <a:lstStyle/>
                    <a:p>
                      <a:pPr marR="179705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Вазоспазм, </a:t>
                      </a:r>
                      <a:r>
                        <a:rPr lang="en-US" sz="12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 (%)</a:t>
                      </a:r>
                      <a:endParaRPr lang="ru-RU" sz="12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107" marR="2510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17970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25107" marR="2510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17970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1(10)</a:t>
                      </a:r>
                    </a:p>
                  </a:txBody>
                  <a:tcPr marL="25107" marR="2510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17970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25107" marR="2510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93997">
                <a:tc>
                  <a:txBody>
                    <a:bodyPr/>
                    <a:lstStyle/>
                    <a:p>
                      <a:pPr marR="179705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Замедление коронарного кровотока, </a:t>
                      </a:r>
                      <a:r>
                        <a:rPr lang="en-US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 (%)</a:t>
                      </a:r>
                      <a:endParaRPr lang="ru-RU" sz="12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107" marR="2510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17970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22(73)</a:t>
                      </a:r>
                    </a:p>
                  </a:txBody>
                  <a:tcPr marL="25107" marR="2510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17970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4(40)</a:t>
                      </a:r>
                    </a:p>
                  </a:txBody>
                  <a:tcPr marL="25107" marR="2510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17970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2(50)</a:t>
                      </a:r>
                    </a:p>
                  </a:txBody>
                  <a:tcPr marL="25107" marR="2510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737328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>
            <a:normAutofit fontScale="90000"/>
          </a:bodyPr>
          <a:lstStyle/>
          <a:p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Таблица 3. Ранние осложнения после ОКС (период пребывания в блоке интенсивной терапии)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09027552"/>
              </p:ext>
            </p:extLst>
          </p:nvPr>
        </p:nvGraphicFramePr>
        <p:xfrm>
          <a:off x="251520" y="548682"/>
          <a:ext cx="8640960" cy="4858963"/>
        </p:xfrm>
        <a:graphic>
          <a:graphicData uri="http://schemas.openxmlformats.org/drawingml/2006/table">
            <a:tbl>
              <a:tblPr firstRow="1" firstCol="1" bandRow="1" bandCol="1">
                <a:tableStyleId>{5C22544A-7EE6-4342-B048-85BDC9FD1C3A}</a:tableStyleId>
              </a:tblPr>
              <a:tblGrid>
                <a:gridCol w="2521995"/>
                <a:gridCol w="1316301"/>
                <a:gridCol w="1645375"/>
                <a:gridCol w="1809911"/>
                <a:gridCol w="1347378"/>
              </a:tblGrid>
              <a:tr h="636702">
                <a:tc>
                  <a:txBody>
                    <a:bodyPr/>
                    <a:lstStyle/>
                    <a:p>
                      <a:pPr marR="180340" algn="just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5940425" algn="l"/>
                        </a:tabLst>
                      </a:pPr>
                      <a:r>
                        <a:rPr lang="ru-RU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9552" marR="5955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180340"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5940425" algn="l"/>
                        </a:tabLst>
                      </a:pPr>
                      <a:r>
                        <a:rPr lang="ru-RU" sz="12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Всего, </a:t>
                      </a:r>
                      <a:r>
                        <a:rPr lang="en-US" sz="12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</a:t>
                      </a:r>
                      <a:r>
                        <a:rPr lang="ru-RU" sz="12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(%)</a:t>
                      </a:r>
                    </a:p>
                  </a:txBody>
                  <a:tcPr marL="59552" marR="5955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180340"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5940425" algn="l"/>
                        </a:tabLst>
                      </a:pPr>
                      <a:r>
                        <a:rPr lang="en-US" sz="12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</a:t>
                      </a:r>
                      <a:r>
                        <a:rPr lang="ru-RU" sz="12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группа, </a:t>
                      </a:r>
                      <a:r>
                        <a:rPr lang="en-US" sz="12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</a:t>
                      </a:r>
                      <a:r>
                        <a:rPr lang="ru-RU" sz="12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(%)</a:t>
                      </a:r>
                    </a:p>
                  </a:txBody>
                  <a:tcPr marL="59552" marR="5955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180340"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5940425" algn="l"/>
                        </a:tabLst>
                      </a:pPr>
                      <a:r>
                        <a:rPr lang="ru-RU" sz="12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группа, </a:t>
                      </a:r>
                      <a:r>
                        <a:rPr lang="en-US" sz="12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</a:t>
                      </a:r>
                      <a:r>
                        <a:rPr lang="ru-RU" sz="12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(%)</a:t>
                      </a:r>
                    </a:p>
                  </a:txBody>
                  <a:tcPr marL="59552" marR="5955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180340"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5940425" algn="l"/>
                        </a:tabLst>
                      </a:pPr>
                      <a:r>
                        <a:rPr lang="ru-RU" sz="12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 группа, </a:t>
                      </a:r>
                      <a:r>
                        <a:rPr lang="en-US" sz="12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</a:t>
                      </a:r>
                      <a:r>
                        <a:rPr lang="ru-RU" sz="12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(%)</a:t>
                      </a:r>
                    </a:p>
                  </a:txBody>
                  <a:tcPr marL="59552" marR="5955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18351">
                <a:tc>
                  <a:txBody>
                    <a:bodyPr/>
                    <a:lstStyle/>
                    <a:p>
                      <a:pPr marR="180340" algn="just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5940425" algn="l"/>
                        </a:tabLst>
                      </a:pPr>
                      <a:r>
                        <a:rPr lang="ru-RU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Кардиогенный шок</a:t>
                      </a:r>
                    </a:p>
                  </a:txBody>
                  <a:tcPr marL="59552" marR="5955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180340"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5940425" algn="l"/>
                        </a:tabLst>
                      </a:pPr>
                      <a:r>
                        <a:rPr lang="ru-RU" sz="12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2(5)</a:t>
                      </a:r>
                    </a:p>
                  </a:txBody>
                  <a:tcPr marL="59552" marR="5955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180340"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5940425" algn="l"/>
                        </a:tabLst>
                      </a:pPr>
                      <a:r>
                        <a:rPr lang="ru-RU" sz="12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2(100)</a:t>
                      </a:r>
                    </a:p>
                  </a:txBody>
                  <a:tcPr marL="59552" marR="5955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180340"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5940425" algn="l"/>
                        </a:tabLst>
                      </a:pPr>
                      <a:r>
                        <a:rPr lang="ru-RU" sz="12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59552" marR="5955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180340"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5940425" algn="l"/>
                        </a:tabLst>
                      </a:pPr>
                      <a:r>
                        <a:rPr lang="ru-RU" sz="12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59552" marR="5955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18351">
                <a:tc>
                  <a:txBody>
                    <a:bodyPr/>
                    <a:lstStyle/>
                    <a:p>
                      <a:pPr marR="180340" algn="just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5940425" algn="l"/>
                        </a:tabLst>
                      </a:pPr>
                      <a:r>
                        <a:rPr lang="ru-RU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Отек легких</a:t>
                      </a:r>
                    </a:p>
                  </a:txBody>
                  <a:tcPr marL="59552" marR="5955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180340"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5940425" algn="l"/>
                        </a:tabLst>
                      </a:pPr>
                      <a:r>
                        <a:rPr lang="ru-RU" sz="12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2(5)</a:t>
                      </a:r>
                    </a:p>
                  </a:txBody>
                  <a:tcPr marL="59552" marR="5955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180340"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5940425" algn="l"/>
                        </a:tabLst>
                      </a:pPr>
                      <a:r>
                        <a:rPr lang="ru-RU" sz="12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1(50)</a:t>
                      </a:r>
                    </a:p>
                  </a:txBody>
                  <a:tcPr marL="59552" marR="5955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180340"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5940425" algn="l"/>
                        </a:tabLst>
                      </a:pPr>
                      <a:r>
                        <a:rPr lang="ru-RU" sz="12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1(50)</a:t>
                      </a:r>
                    </a:p>
                  </a:txBody>
                  <a:tcPr marL="59552" marR="5955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180340"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714375" algn="l"/>
                        </a:tabLst>
                      </a:pPr>
                      <a:r>
                        <a:rPr lang="ru-RU" sz="12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59552" marR="5955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82778">
                <a:tc>
                  <a:txBody>
                    <a:bodyPr/>
                    <a:lstStyle/>
                    <a:p>
                      <a:pPr marR="180340" algn="just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5940425" algn="l"/>
                        </a:tabLst>
                      </a:pPr>
                      <a:r>
                        <a:rPr lang="ru-RU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Митральная </a:t>
                      </a:r>
                      <a:r>
                        <a:rPr lang="ru-RU" sz="12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регургитация</a:t>
                      </a:r>
                      <a:r>
                        <a:rPr lang="ru-RU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3-4 ст.</a:t>
                      </a:r>
                    </a:p>
                  </a:txBody>
                  <a:tcPr marL="59552" marR="5955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180340"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5940425" algn="l"/>
                        </a:tabLst>
                      </a:pPr>
                      <a:r>
                        <a:rPr lang="ru-RU" sz="12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lang="en-US" sz="12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(2)</a:t>
                      </a:r>
                      <a:endParaRPr lang="ru-RU" sz="12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552" marR="5955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180340"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5940425" algn="l"/>
                        </a:tabLst>
                      </a:pPr>
                      <a:r>
                        <a:rPr lang="ru-RU" sz="12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1(100)</a:t>
                      </a:r>
                    </a:p>
                  </a:txBody>
                  <a:tcPr marL="59552" marR="5955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180340"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5940425" algn="l"/>
                        </a:tabLst>
                      </a:pPr>
                      <a:r>
                        <a:rPr lang="ru-RU" sz="12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59552" marR="5955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180340"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5940425" algn="l"/>
                        </a:tabLst>
                      </a:pPr>
                      <a:r>
                        <a:rPr lang="ru-RU" sz="12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59552" marR="5955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18351">
                <a:tc>
                  <a:txBody>
                    <a:bodyPr/>
                    <a:lstStyle/>
                    <a:p>
                      <a:pPr marR="180340" algn="just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5940425" algn="l"/>
                        </a:tabLst>
                      </a:pPr>
                      <a:r>
                        <a:rPr lang="ru-RU" sz="12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ТЭЛА</a:t>
                      </a:r>
                    </a:p>
                  </a:txBody>
                  <a:tcPr marL="59552" marR="5955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180340"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5940425" algn="l"/>
                        </a:tabLst>
                      </a:pPr>
                      <a:r>
                        <a:rPr lang="ru-RU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en-US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(5)</a:t>
                      </a:r>
                      <a:endParaRPr lang="ru-RU" sz="12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552" marR="5955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180340"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5940425" algn="l"/>
                        </a:tabLst>
                      </a:pPr>
                      <a:r>
                        <a:rPr lang="ru-RU" sz="12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1(100)</a:t>
                      </a:r>
                    </a:p>
                  </a:txBody>
                  <a:tcPr marL="59552" marR="5955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180340"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5940425" algn="l"/>
                        </a:tabLst>
                      </a:pPr>
                      <a:r>
                        <a:rPr lang="ru-RU" sz="12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1(100)</a:t>
                      </a:r>
                    </a:p>
                  </a:txBody>
                  <a:tcPr marL="59552" marR="5955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180340"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5940425" algn="l"/>
                        </a:tabLst>
                      </a:pPr>
                      <a:r>
                        <a:rPr lang="ru-RU" sz="12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59552" marR="5955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867885">
                <a:tc>
                  <a:txBody>
                    <a:bodyPr/>
                    <a:lstStyle/>
                    <a:p>
                      <a:pPr marR="180340" algn="just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5940425" algn="l"/>
                        </a:tabLst>
                      </a:pPr>
                      <a:r>
                        <a:rPr lang="ru-RU" sz="12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Легочно-венозная гипертензия/Легочно-артериальная гипертензия</a:t>
                      </a:r>
                    </a:p>
                  </a:txBody>
                  <a:tcPr marL="59552" marR="5955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180340"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5940425" algn="l"/>
                        </a:tabLst>
                      </a:pPr>
                      <a:r>
                        <a:rPr lang="ru-RU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</a:t>
                      </a:r>
                      <a:r>
                        <a:rPr lang="en-US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(52)</a:t>
                      </a:r>
                      <a:endParaRPr lang="ru-RU" sz="12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552" marR="5955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180340"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5940425" algn="l"/>
                        </a:tabLst>
                      </a:pPr>
                      <a:r>
                        <a:rPr lang="ru-RU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15(65)</a:t>
                      </a:r>
                    </a:p>
                  </a:txBody>
                  <a:tcPr marL="59552" marR="5955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180340"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5940425" algn="l"/>
                        </a:tabLst>
                      </a:pPr>
                      <a:r>
                        <a:rPr lang="ru-RU" sz="12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5(22)</a:t>
                      </a:r>
                    </a:p>
                  </a:txBody>
                  <a:tcPr marL="59552" marR="5955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180340"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5940425" algn="l"/>
                        </a:tabLst>
                      </a:pPr>
                      <a:r>
                        <a:rPr lang="ru-RU" sz="12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3(13)</a:t>
                      </a:r>
                    </a:p>
                  </a:txBody>
                  <a:tcPr marL="59552" marR="5955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32048">
                <a:tc>
                  <a:txBody>
                    <a:bodyPr/>
                    <a:lstStyle/>
                    <a:p>
                      <a:pPr marR="180340" algn="just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5940425" algn="l"/>
                        </a:tabLst>
                      </a:pPr>
                      <a:r>
                        <a:rPr lang="ru-RU" sz="12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Желудочковая тахикардия</a:t>
                      </a:r>
                    </a:p>
                  </a:txBody>
                  <a:tcPr marL="59552" marR="5955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180340"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5940425" algn="l"/>
                        </a:tabLst>
                      </a:pPr>
                      <a:r>
                        <a:rPr lang="ru-RU" sz="12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lang="en-US" sz="12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(2)</a:t>
                      </a:r>
                      <a:endParaRPr lang="ru-RU" sz="12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552" marR="5955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180340"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5940425" algn="l"/>
                        </a:tabLst>
                      </a:pPr>
                      <a:r>
                        <a:rPr lang="ru-RU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1(100)</a:t>
                      </a:r>
                    </a:p>
                  </a:txBody>
                  <a:tcPr marL="59552" marR="5955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180340"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5940425" algn="l"/>
                        </a:tabLst>
                      </a:pPr>
                      <a:r>
                        <a:rPr lang="ru-RU" sz="12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59552" marR="5955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180340"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5940425" algn="l"/>
                        </a:tabLst>
                      </a:pPr>
                      <a:r>
                        <a:rPr lang="ru-RU" sz="12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59552" marR="5955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32048">
                <a:tc>
                  <a:txBody>
                    <a:bodyPr/>
                    <a:lstStyle/>
                    <a:p>
                      <a:pPr marR="180340" algn="just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5940425" algn="l"/>
                        </a:tabLst>
                      </a:pPr>
                      <a:r>
                        <a:rPr lang="ru-RU" sz="12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Фибрилляция предсердий</a:t>
                      </a:r>
                    </a:p>
                  </a:txBody>
                  <a:tcPr marL="59552" marR="5955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180340"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5940425" algn="l"/>
                        </a:tabLst>
                      </a:pPr>
                      <a:r>
                        <a:rPr lang="ru-RU" sz="12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</a:t>
                      </a:r>
                      <a:r>
                        <a:rPr lang="en-US" sz="12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(32)</a:t>
                      </a:r>
                      <a:endParaRPr lang="ru-RU" sz="12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552" marR="5955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180340"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5940425" algn="l"/>
                        </a:tabLst>
                      </a:pPr>
                      <a:r>
                        <a:rPr lang="ru-RU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7(50)</a:t>
                      </a:r>
                    </a:p>
                  </a:txBody>
                  <a:tcPr marL="59552" marR="5955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180340"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5940425" algn="l"/>
                        </a:tabLst>
                      </a:pPr>
                      <a:r>
                        <a:rPr lang="ru-RU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5(36)</a:t>
                      </a:r>
                    </a:p>
                  </a:txBody>
                  <a:tcPr marL="59552" marR="5955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180340"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5940425" algn="l"/>
                        </a:tabLst>
                      </a:pPr>
                      <a:r>
                        <a:rPr lang="ru-RU" sz="12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2(14)</a:t>
                      </a:r>
                    </a:p>
                  </a:txBody>
                  <a:tcPr marL="59552" marR="5955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504056">
                <a:tc>
                  <a:txBody>
                    <a:bodyPr/>
                    <a:lstStyle/>
                    <a:p>
                      <a:pPr marR="180340" algn="just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5940425" algn="l"/>
                        </a:tabLst>
                      </a:pPr>
                      <a:r>
                        <a:rPr lang="ru-RU" sz="12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Острая аневризма левого желудочка</a:t>
                      </a:r>
                    </a:p>
                  </a:txBody>
                  <a:tcPr marL="59552" marR="5955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180340"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5940425" algn="l"/>
                        </a:tabLst>
                      </a:pPr>
                      <a:r>
                        <a:rPr lang="ru-RU" sz="12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en-US" sz="12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(5)</a:t>
                      </a:r>
                      <a:endParaRPr lang="ru-RU" sz="12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552" marR="5955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180340"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725805" algn="ctr"/>
                          <a:tab pos="1451610" algn="r"/>
                          <a:tab pos="5940425" algn="l"/>
                        </a:tabLst>
                      </a:pPr>
                      <a:r>
                        <a:rPr lang="ru-RU" sz="12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2(100)</a:t>
                      </a:r>
                    </a:p>
                  </a:txBody>
                  <a:tcPr marL="59552" marR="5955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180340"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5940425" algn="l"/>
                        </a:tabLst>
                      </a:pPr>
                      <a:r>
                        <a:rPr lang="ru-RU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59552" marR="5955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180340"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5940425" algn="l"/>
                        </a:tabLst>
                      </a:pPr>
                      <a:r>
                        <a:rPr lang="ru-RU" sz="12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59552" marR="5955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18351">
                <a:tc>
                  <a:txBody>
                    <a:bodyPr/>
                    <a:lstStyle/>
                    <a:p>
                      <a:pPr marR="180340" algn="just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5940425" algn="l"/>
                        </a:tabLst>
                      </a:pPr>
                      <a:r>
                        <a:rPr lang="ru-RU" sz="12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Гемоперикард</a:t>
                      </a:r>
                    </a:p>
                  </a:txBody>
                  <a:tcPr marL="59552" marR="5955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180340"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5940425" algn="l"/>
                        </a:tabLst>
                      </a:pPr>
                      <a:r>
                        <a:rPr lang="ru-RU" sz="12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lang="en-US" sz="12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(2)</a:t>
                      </a:r>
                      <a:endParaRPr lang="ru-RU" sz="12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552" marR="5955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180340"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5940425" algn="l"/>
                        </a:tabLst>
                      </a:pPr>
                      <a:r>
                        <a:rPr lang="ru-RU" sz="12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59552" marR="5955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180340"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5940425" algn="l"/>
                        </a:tabLst>
                      </a:pPr>
                      <a:r>
                        <a:rPr lang="ru-RU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59552" marR="5955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180340"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5940425" algn="l"/>
                        </a:tabLst>
                      </a:pPr>
                      <a:r>
                        <a:rPr lang="ru-RU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1(100)</a:t>
                      </a:r>
                    </a:p>
                  </a:txBody>
                  <a:tcPr marL="59552" marR="5955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18351">
                <a:tc>
                  <a:txBody>
                    <a:bodyPr/>
                    <a:lstStyle/>
                    <a:p>
                      <a:pPr marR="180340" algn="just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5940425" algn="l"/>
                        </a:tabLst>
                      </a:pPr>
                      <a:r>
                        <a:rPr lang="ru-RU" sz="12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Гидроторакс</a:t>
                      </a:r>
                    </a:p>
                  </a:txBody>
                  <a:tcPr marL="59552" marR="5955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180340"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5940425" algn="l"/>
                        </a:tabLst>
                      </a:pPr>
                      <a:r>
                        <a:rPr lang="ru-RU" sz="12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r>
                        <a:rPr lang="en-US" sz="12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(7)</a:t>
                      </a:r>
                      <a:endParaRPr lang="ru-RU" sz="12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552" marR="5955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180340"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5940425" algn="l"/>
                        </a:tabLst>
                      </a:pPr>
                      <a:r>
                        <a:rPr lang="ru-RU" sz="12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2(67)</a:t>
                      </a:r>
                    </a:p>
                  </a:txBody>
                  <a:tcPr marL="59552" marR="5955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180340"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5940425" algn="l"/>
                        </a:tabLst>
                      </a:pPr>
                      <a:r>
                        <a:rPr lang="ru-RU" sz="12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59552" marR="5955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180340"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5940425" algn="l"/>
                        </a:tabLst>
                      </a:pPr>
                      <a:r>
                        <a:rPr lang="ru-RU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1(33)</a:t>
                      </a:r>
                    </a:p>
                  </a:txBody>
                  <a:tcPr marL="59552" marR="5955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09920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4186808" cy="562074"/>
          </a:xfrm>
        </p:spPr>
        <p:txBody>
          <a:bodyPr>
            <a:normAutofit fontScale="90000"/>
          </a:bodyPr>
          <a:lstStyle/>
          <a:p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Таблица 4. Госпитальные исходы ОКС.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71536126"/>
              </p:ext>
            </p:extLst>
          </p:nvPr>
        </p:nvGraphicFramePr>
        <p:xfrm>
          <a:off x="323527" y="620686"/>
          <a:ext cx="8568952" cy="5688633"/>
        </p:xfrm>
        <a:graphic>
          <a:graphicData uri="http://schemas.openxmlformats.org/drawingml/2006/table">
            <a:tbl>
              <a:tblPr firstRow="1" firstCol="1" bandRow="1" bandCol="1">
                <a:tableStyleId>{5C22544A-7EE6-4342-B048-85BDC9FD1C3A}</a:tableStyleId>
              </a:tblPr>
              <a:tblGrid>
                <a:gridCol w="3643060"/>
                <a:gridCol w="1107543"/>
                <a:gridCol w="1272783"/>
                <a:gridCol w="1272783"/>
                <a:gridCol w="1272783"/>
              </a:tblGrid>
              <a:tr h="758688"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 b="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Пациенты</a:t>
                      </a:r>
                      <a:endParaRPr lang="ru-RU" sz="12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5611" marR="6561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Всего,</a:t>
                      </a:r>
                      <a:r>
                        <a:rPr lang="en-US" sz="12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n</a:t>
                      </a:r>
                      <a:r>
                        <a:rPr lang="ru-RU" sz="12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(%)</a:t>
                      </a:r>
                      <a:endParaRPr lang="ru-RU" sz="12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5611" marR="6561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ОКСП</a:t>
                      </a:r>
                      <a:r>
                        <a:rPr lang="en-US" sz="12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ST</a:t>
                      </a:r>
                      <a:r>
                        <a:rPr lang="ru-RU" sz="12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</a:t>
                      </a:r>
                      <a:r>
                        <a:rPr lang="ru-RU" sz="12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(%)</a:t>
                      </a:r>
                      <a:endParaRPr lang="ru-RU" sz="12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5611" marR="6561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ОКС БП</a:t>
                      </a:r>
                      <a:r>
                        <a:rPr lang="en-US" sz="12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ST</a:t>
                      </a:r>
                      <a:r>
                        <a:rPr lang="ru-RU" sz="12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en-US" sz="12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n</a:t>
                      </a:r>
                      <a:r>
                        <a:rPr lang="ru-RU" sz="12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(%)</a:t>
                      </a:r>
                      <a:endParaRPr lang="ru-RU" sz="12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5611" marR="6561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</a:t>
                      </a:r>
                      <a:endParaRPr lang="ru-RU" sz="12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5611" marR="6561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50579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44</a:t>
                      </a:r>
                      <a:r>
                        <a:rPr lang="ru-RU" sz="12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(100)</a:t>
                      </a:r>
                      <a:endParaRPr lang="ru-RU" sz="12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5611" marR="6561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23(52)</a:t>
                      </a:r>
                      <a:endParaRPr lang="ru-RU" sz="12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5611" marR="6561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21(48)</a:t>
                      </a:r>
                      <a:endParaRPr lang="ru-RU" sz="12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5611" marR="6561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1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</a:t>
                      </a:r>
                      <a:r>
                        <a:rPr lang="ru-RU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&gt;0,05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5611" marR="6561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16120">
                <a:tc>
                  <a:txBody>
                    <a:bodyPr/>
                    <a:lstStyle/>
                    <a:p>
                      <a:pPr marL="11176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1.ОИМ</a:t>
                      </a:r>
                      <a:endParaRPr lang="ru-RU" sz="12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5611" marR="6561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24(55)</a:t>
                      </a:r>
                      <a:endParaRPr lang="ru-RU" sz="12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5611" marR="6561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14(58)</a:t>
                      </a:r>
                      <a:endParaRPr lang="ru-RU" sz="12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5611" marR="6561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10(42)</a:t>
                      </a:r>
                      <a:endParaRPr lang="ru-RU" sz="12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5611" marR="6561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16120">
                <a:tc>
                  <a:txBody>
                    <a:bodyPr/>
                    <a:lstStyle/>
                    <a:p>
                      <a:pPr marL="11176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ОИМ + ТЭЛА</a:t>
                      </a:r>
                      <a:endParaRPr lang="ru-RU" sz="12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5611" marR="6561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1(2)</a:t>
                      </a:r>
                      <a:endParaRPr lang="ru-RU" sz="12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5611" marR="6561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2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5611" marR="6561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1(100)</a:t>
                      </a:r>
                      <a:endParaRPr lang="ru-RU" sz="12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5611" marR="6561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16120">
                <a:tc>
                  <a:txBody>
                    <a:bodyPr/>
                    <a:lstStyle/>
                    <a:p>
                      <a:pPr marL="11176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ОИМ + ВПС</a:t>
                      </a:r>
                      <a:endParaRPr lang="ru-RU" sz="12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5611" marR="6561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2(5)</a:t>
                      </a:r>
                      <a:endParaRPr lang="ru-RU" sz="12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5611" marR="6561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1(50)</a:t>
                      </a:r>
                      <a:endParaRPr lang="ru-RU" sz="12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5611" marR="6561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1(50)</a:t>
                      </a:r>
                      <a:endParaRPr lang="ru-RU" sz="12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5611" marR="6561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16120">
                <a:tc>
                  <a:txBody>
                    <a:bodyPr/>
                    <a:lstStyle/>
                    <a:p>
                      <a:pPr marL="11176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Смерть </a:t>
                      </a:r>
                      <a:endParaRPr lang="ru-RU" sz="12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5611" marR="6561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1(2)</a:t>
                      </a:r>
                      <a:endParaRPr lang="ru-RU" sz="12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5611" marR="6561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1(100)</a:t>
                      </a:r>
                      <a:endParaRPr lang="ru-RU" sz="12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5611" marR="6561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2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5611" marR="6561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05792">
                <a:tc>
                  <a:txBody>
                    <a:bodyPr/>
                    <a:lstStyle/>
                    <a:p>
                      <a:pPr marL="11176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2.Нестабильная стенокардия</a:t>
                      </a:r>
                      <a:endParaRPr lang="ru-RU" sz="12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5611" marR="6561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6(14)</a:t>
                      </a:r>
                      <a:endParaRPr lang="ru-RU" sz="12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5611" marR="6561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ru-RU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en-US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33</a:t>
                      </a:r>
                      <a:r>
                        <a:rPr lang="ru-RU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ru-RU" sz="12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5611" marR="6561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4(67</a:t>
                      </a:r>
                      <a:r>
                        <a:rPr lang="ru-RU" sz="12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ru-RU" sz="12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5611" marR="6561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16120">
                <a:tc>
                  <a:txBody>
                    <a:bodyPr/>
                    <a:lstStyle/>
                    <a:p>
                      <a:pPr marL="11176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3.Миокардит</a:t>
                      </a:r>
                      <a:endParaRPr lang="ru-RU" sz="12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5611" marR="6561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10(23)</a:t>
                      </a:r>
                      <a:endParaRPr lang="ru-RU" sz="12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5611" marR="6561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5(50)</a:t>
                      </a:r>
                      <a:endParaRPr lang="ru-RU" sz="12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5611" marR="6561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5(50)</a:t>
                      </a:r>
                      <a:endParaRPr lang="ru-RU" sz="12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5611" marR="6561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14593">
                <a:tc>
                  <a:txBody>
                    <a:bodyPr/>
                    <a:lstStyle/>
                    <a:p>
                      <a:pPr marL="11176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Миокардит + ТЭЛА</a:t>
                      </a:r>
                      <a:endParaRPr lang="ru-RU" sz="12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5611" marR="6561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1(2)</a:t>
                      </a:r>
                      <a:endParaRPr lang="ru-RU" sz="12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5611" marR="6561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2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5611" marR="6561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1(100)</a:t>
                      </a:r>
                      <a:endParaRPr lang="ru-RU" sz="12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5611" marR="6561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52896">
                <a:tc>
                  <a:txBody>
                    <a:bodyPr/>
                    <a:lstStyle/>
                    <a:p>
                      <a:pPr marL="11176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4.ВПС</a:t>
                      </a:r>
                      <a:endParaRPr lang="ru-RU" sz="12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5611" marR="6561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1(2)</a:t>
                      </a:r>
                      <a:endParaRPr lang="ru-RU" sz="12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5611" marR="6561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2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5611" marR="6561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1(100)</a:t>
                      </a:r>
                      <a:endParaRPr lang="ru-RU" sz="12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5611" marR="6561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05792">
                <a:tc>
                  <a:txBody>
                    <a:bodyPr/>
                    <a:lstStyle/>
                    <a:p>
                      <a:pPr marL="11176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5.Манифестация синдрома </a:t>
                      </a:r>
                      <a:r>
                        <a:rPr lang="en-US" sz="12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WPW</a:t>
                      </a:r>
                      <a:endParaRPr lang="ru-RU" sz="12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5611" marR="6561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1(2)</a:t>
                      </a:r>
                      <a:endParaRPr lang="ru-RU" sz="12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5611" marR="6561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1(100)</a:t>
                      </a:r>
                      <a:endParaRPr lang="ru-RU" sz="12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5611" marR="6561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2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5611" marR="6561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05792">
                <a:tc>
                  <a:txBody>
                    <a:bodyPr/>
                    <a:lstStyle/>
                    <a:p>
                      <a:pPr marL="11176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6.Острая расслаивающая аневризма аорты</a:t>
                      </a:r>
                      <a:endParaRPr lang="ru-RU" sz="12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5611" marR="6561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1(2)</a:t>
                      </a:r>
                      <a:endParaRPr lang="ru-RU" sz="12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5611" marR="6561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1(100)</a:t>
                      </a:r>
                      <a:endParaRPr lang="ru-RU" sz="12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5611" marR="6561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2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5611" marR="6561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05792">
                <a:tc>
                  <a:txBody>
                    <a:bodyPr/>
                    <a:lstStyle/>
                    <a:p>
                      <a:pPr marL="11176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7.Посттравматический кардиосклероз</a:t>
                      </a:r>
                      <a:endParaRPr lang="ru-RU" sz="12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5611" marR="6561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1(2)</a:t>
                      </a:r>
                      <a:endParaRPr lang="ru-RU" sz="12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5611" marR="6561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2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5611" marR="6561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1(100)</a:t>
                      </a:r>
                      <a:endParaRPr lang="ru-RU" sz="12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5611" marR="6561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52896">
                <a:tc>
                  <a:txBody>
                    <a:bodyPr/>
                    <a:lstStyle/>
                    <a:p>
                      <a:pPr marL="11176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8.ТЭЛА</a:t>
                      </a:r>
                      <a:endParaRPr lang="ru-RU" sz="12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5611" marR="6561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2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5611" marR="6561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2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5611" marR="6561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2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5611" marR="6561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020633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1300" dirty="0"/>
              <a:t>График 1. Изменение исходов ОКС при НОКА после проведения МРТ сердца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64380119"/>
              </p:ext>
            </p:extLst>
          </p:nvPr>
        </p:nvGraphicFramePr>
        <p:xfrm>
          <a:off x="323528" y="1988840"/>
          <a:ext cx="3816424" cy="31683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Диаграмма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08579462"/>
              </p:ext>
            </p:extLst>
          </p:nvPr>
        </p:nvGraphicFramePr>
        <p:xfrm>
          <a:off x="3851920" y="1988840"/>
          <a:ext cx="4248472" cy="30963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Стрелка вправо 5"/>
          <p:cNvSpPr>
            <a:spLocks noChangeArrowheads="1"/>
          </p:cNvSpPr>
          <p:nvPr/>
        </p:nvSpPr>
        <p:spPr bwMode="auto">
          <a:xfrm>
            <a:off x="3595881" y="3474720"/>
            <a:ext cx="628650" cy="484505"/>
          </a:xfrm>
          <a:prstGeom prst="rightArrow">
            <a:avLst>
              <a:gd name="adj1" fmla="val 50000"/>
              <a:gd name="adj2" fmla="val 50002"/>
            </a:avLst>
          </a:prstGeom>
          <a:solidFill>
            <a:srgbClr val="4F81BD"/>
          </a:solidFill>
          <a:ln w="25400">
            <a:solidFill>
              <a:srgbClr val="243F6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ctr" anchorCtr="0" upright="1">
            <a:noAutofit/>
          </a:bodyPr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37563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9244995"/>
              </p:ext>
            </p:extLst>
          </p:nvPr>
        </p:nvGraphicFramePr>
        <p:xfrm>
          <a:off x="467544" y="260648"/>
          <a:ext cx="4330824" cy="327322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Диаграмма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4211620"/>
              </p:ext>
            </p:extLst>
          </p:nvPr>
        </p:nvGraphicFramePr>
        <p:xfrm>
          <a:off x="4788024" y="548680"/>
          <a:ext cx="3448050" cy="25336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6" name="Диаграмма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56541203"/>
              </p:ext>
            </p:extLst>
          </p:nvPr>
        </p:nvGraphicFramePr>
        <p:xfrm>
          <a:off x="971600" y="3429000"/>
          <a:ext cx="7200800" cy="29523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3737053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/>
          <p:cNvSpPr/>
          <p:nvPr/>
        </p:nvSpPr>
        <p:spPr>
          <a:xfrm>
            <a:off x="539552" y="1268760"/>
            <a:ext cx="8136904" cy="158417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539552" y="1268760"/>
            <a:ext cx="8136904" cy="1332148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539552" y="1268760"/>
            <a:ext cx="8136904" cy="158417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539552" y="1268760"/>
            <a:ext cx="8136904" cy="14401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539552" y="1628800"/>
            <a:ext cx="8136904" cy="19442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 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472608"/>
          </a:xfrm>
          <a:solidFill>
            <a:schemeClr val="bg1"/>
          </a:solidFill>
          <a:ln>
            <a:solidFill>
              <a:schemeClr val="accent1">
                <a:alpha val="0"/>
              </a:schemeClr>
            </a:solidFill>
          </a:ln>
        </p:spPr>
        <p:txBody>
          <a:bodyPr>
            <a:normAutofit/>
          </a:bodyPr>
          <a:lstStyle/>
          <a:p>
            <a:pPr marL="0" indent="0">
              <a:buNone/>
            </a:pPr>
            <a:endParaRPr lang="ru-RU" sz="1200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Схема 1. 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МРТ критерии инфаркта </a:t>
            </a:r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миокарда</a:t>
            </a:r>
          </a:p>
          <a:p>
            <a:pPr marL="0" indent="0">
              <a:buNone/>
            </a:pPr>
            <a:endParaRPr lang="ru-RU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buNone/>
            </a:pPr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Локальное 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усиление Т2-сигнала/отек (позволяет дифференцировать ОИМ от перенесенного)</a:t>
            </a:r>
          </a:p>
          <a:p>
            <a:pPr marL="0" lvl="0" indent="0">
              <a:buNone/>
            </a:pPr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Субэндокардиальное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трансмууральное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накопление контрастного вещества при позднем контрастировании/рубец</a:t>
            </a:r>
          </a:p>
          <a:p>
            <a:pPr marL="0" indent="0" algn="r">
              <a:buNone/>
            </a:pPr>
            <a:r>
              <a:rPr lang="ru-RU" sz="1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</a:t>
            </a:r>
            <a:r>
              <a:rPr lang="en-US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RajiahP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., </a:t>
            </a:r>
            <a:r>
              <a:rPr lang="en-US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DesaiM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Y., Kwon D. et.al</a:t>
            </a:r>
            <a:endParaRPr lang="ru-RU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r">
              <a:buNone/>
            </a:pP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             </a:t>
            </a:r>
            <a:r>
              <a:rPr lang="en-US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RSNA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2013,1383-1412 </a:t>
            </a:r>
          </a:p>
          <a:p>
            <a:pPr marL="0" indent="0">
              <a:buNone/>
            </a:pPr>
            <a:endParaRPr lang="ru-RU" sz="1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12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1200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12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1200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1200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Схема 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2.Критерии 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Lake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Louise</a:t>
            </a:r>
            <a:r>
              <a:rPr lang="ru-RU" sz="1200" dirty="0"/>
              <a:t/>
            </a:r>
            <a:br>
              <a:rPr lang="ru-RU" sz="1200" dirty="0"/>
            </a:br>
            <a:endParaRPr lang="ru-RU" sz="1200" dirty="0"/>
          </a:p>
          <a:p>
            <a:pPr marL="0" indent="0">
              <a:buNone/>
            </a:pPr>
            <a:r>
              <a:rPr lang="ru-RU" sz="1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Критерии </a:t>
            </a:r>
            <a:r>
              <a:rPr lang="en-US" sz="1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Lake</a:t>
            </a:r>
            <a:r>
              <a:rPr lang="ru-RU" sz="1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sz="1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Louise</a:t>
            </a:r>
            <a:r>
              <a:rPr lang="ru-RU" sz="1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(при выявлении 2 из 3 критериев диагностируется миокардит):</a:t>
            </a:r>
            <a:endParaRPr lang="ru-RU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1.Локальное /диффузное усиление интенсивности 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2-сигнала/отек (рис.1)</a:t>
            </a:r>
          </a:p>
          <a:p>
            <a:pPr marL="0" indent="0">
              <a:buNone/>
            </a:pP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2.Увеличение отношения интенсивности раннего Т1- </a:t>
            </a:r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сигнала 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 миокарда к сигналу от скелетных мышц /гиперемия </a:t>
            </a:r>
          </a:p>
          <a:p>
            <a:pPr marL="0" indent="0">
              <a:buNone/>
            </a:pP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3.Повышенное накопление контрастного вещества на отсроченных Т1-взвешенных изображениях/фиброз (рис.2)</a:t>
            </a:r>
          </a:p>
          <a:p>
            <a:pPr marL="0" indent="0" algn="r">
              <a:buNone/>
            </a:pPr>
            <a:r>
              <a:rPr lang="en-US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Caforio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A.L., </a:t>
            </a:r>
            <a:r>
              <a:rPr lang="en-US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Pankuweit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S., </a:t>
            </a:r>
            <a:r>
              <a:rPr lang="en-US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ArbustiniE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Eur. H. J., 2013: 34 (33): 2636-48</a:t>
            </a:r>
            <a:r>
              <a:rPr lang="en-US" sz="12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12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539552" y="3933056"/>
            <a:ext cx="8136904" cy="18002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рямоугольник 11"/>
          <p:cNvSpPr/>
          <p:nvPr/>
        </p:nvSpPr>
        <p:spPr>
          <a:xfrm>
            <a:off x="539552" y="1268760"/>
            <a:ext cx="8136904" cy="1584176"/>
          </a:xfrm>
          <a:prstGeom prst="rect">
            <a:avLst/>
          </a:prstGeom>
          <a:noFill/>
          <a:ln>
            <a:solidFill>
              <a:schemeClr val="tx1">
                <a:alpha val="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рямоугольник 12"/>
          <p:cNvSpPr/>
          <p:nvPr/>
        </p:nvSpPr>
        <p:spPr>
          <a:xfrm>
            <a:off x="539552" y="1268760"/>
            <a:ext cx="8136904" cy="158417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9152792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/>
      <a:ea typeface=""/>
      <a:cs typeface=""/>
      <a:font script="Jpan" typeface="ＭＳ 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明朝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/>
      <a:ea typeface=""/>
      <a:cs typeface=""/>
      <a:font script="Jpan" typeface="ＭＳ 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明朝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明朝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4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/>
      <a:ea typeface=""/>
      <a:cs typeface=""/>
      <a:font script="Jpan" typeface="ＭＳ 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明朝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5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/>
      <a:ea typeface=""/>
      <a:cs typeface=""/>
      <a:font script="Jpan" typeface="ＭＳ 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明朝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27</TotalTime>
  <Words>989</Words>
  <Application>Microsoft Office PowerPoint</Application>
  <PresentationFormat>Экран (4:3)</PresentationFormat>
  <Paragraphs>407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Тема Office</vt:lpstr>
      <vt:lpstr>Таблица 1. Клиническая характеристика пациентов </vt:lpstr>
      <vt:lpstr>Таблица 2. Характеристика острого коронарного синдрома.</vt:lpstr>
      <vt:lpstr>Таблица 2. Продолжение</vt:lpstr>
      <vt:lpstr>Таблица 3. Ранние осложнения после ОКС (период пребывания в блоке интенсивной терапии) </vt:lpstr>
      <vt:lpstr>Таблица 4. Госпитальные исходы ОКС. </vt:lpstr>
      <vt:lpstr>График 1. Изменение исходов ОКС при НОКА после проведения МРТ сердца </vt:lpstr>
      <vt:lpstr>Презентация PowerPoint</vt:lpstr>
      <vt:lpstr> 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Аспирант ОНК</dc:creator>
  <cp:lastModifiedBy>Аспирант ОНК</cp:lastModifiedBy>
  <cp:revision>8</cp:revision>
  <dcterms:created xsi:type="dcterms:W3CDTF">2017-03-17T05:26:16Z</dcterms:created>
  <dcterms:modified xsi:type="dcterms:W3CDTF">2017-03-17T05:57:08Z</dcterms:modified>
</cp:coreProperties>
</file>