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93488963494371"/>
          <c:y val="0.26185619526339982"/>
          <c:w val="0.68563068388145065"/>
          <c:h val="0.737403049337929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pattFill prst="ltVert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dashHorz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pattFill prst="pct7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pattFill prst="pct20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pattFill prst="dkVert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pattFill prst="dotGrid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pattFill prst="pct60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pattFill prst="lgCheck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30017729926616332"/>
                  <c:y val="-5.2950255872902703E-2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Повторный ИМ</a:t>
                    </a:r>
                    <a:r>
                      <a:rPr lang="ru-RU" sz="12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               </a:t>
                    </a:r>
                    <a:r>
                      <a: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3302556917316125E-2"/>
                  <c:y val="6.646776671229881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Хроническая ишемическая болезнь сердца
21%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1046462395987522"/>
                  <c:y val="-0.161186467836380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9610862561623586E-2"/>
                  <c:y val="-0.1472225415303812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4428196475440582E-2"/>
                  <c:y val="-1.62089070727009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2298016319388648"/>
                  <c:y val="-8.28271673108780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5140964522291886E-2"/>
                  <c:y val="-8.97872580946708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4.6427168501043864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Острый повторный инфаркт миокарда</c:v>
                </c:pt>
                <c:pt idx="1">
                  <c:v>Хроническая атеросклероти- ческая болезнь сердца</c:v>
                </c:pt>
                <c:pt idx="2">
                  <c:v>ОНМК</c:v>
                </c:pt>
                <c:pt idx="3">
                  <c:v>ТЭЛА</c:v>
                </c:pt>
                <c:pt idx="4">
                  <c:v>Внезапная смерть</c:v>
                </c:pt>
                <c:pt idx="5">
                  <c:v>Другие причины</c:v>
                </c:pt>
                <c:pt idx="6">
                  <c:v>Причина неизвестна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0.37200000000000011</c:v>
                </c:pt>
                <c:pt idx="1">
                  <c:v>0.21000000000000005</c:v>
                </c:pt>
                <c:pt idx="2">
                  <c:v>2.0000000000000007E-2</c:v>
                </c:pt>
                <c:pt idx="3">
                  <c:v>5.2000000000000005E-2</c:v>
                </c:pt>
                <c:pt idx="4">
                  <c:v>5.2000000000000005E-2</c:v>
                </c:pt>
                <c:pt idx="5">
                  <c:v>0.16300000000000003</c:v>
                </c:pt>
                <c:pt idx="6">
                  <c:v>0.13100000000000001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23649620460548"/>
          <c:y val="0.3022372896493723"/>
          <c:w val="0.66610458169399556"/>
          <c:h val="0.411767726761884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год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Летальность (n=152)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0.32000000000000051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года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Летальность (n=152)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0.22800000000000001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года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Летальность (n=152)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0.21500000000000022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года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Летальность (n=152)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0.13700000000000001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лет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>
                  <a:lumMod val="75000"/>
                </a:schemeClr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Летальность (n=152)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9.8000000000000184E-2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100"/>
        <c:serLines/>
        <c:axId val="61243776"/>
        <c:axId val="98428032"/>
      </c:barChart>
      <c:catAx>
        <c:axId val="61243776"/>
        <c:scaling>
          <c:orientation val="minMax"/>
        </c:scaling>
        <c:delete val="1"/>
        <c:axPos val="l"/>
        <c:majorTickMark val="none"/>
        <c:minorTickMark val="none"/>
        <c:tickLblPos val="none"/>
        <c:crossAx val="98428032"/>
        <c:crosses val="autoZero"/>
        <c:auto val="1"/>
        <c:lblAlgn val="ctr"/>
        <c:lblOffset val="100"/>
        <c:noMultiLvlLbl val="0"/>
      </c:catAx>
      <c:valAx>
        <c:axId val="984280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12437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393260464697704E-2"/>
          <c:y val="2.4962742055852607E-2"/>
          <c:w val="0.90408549591253418"/>
          <c:h val="0.73279604162325163"/>
        </c:manualLayout>
      </c:layout>
      <c:areaChart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ОИМ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4 года</c:v>
                </c:pt>
                <c:pt idx="4">
                  <c:v>5 лет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0.61500000000000021</c:v>
                </c:pt>
                <c:pt idx="1">
                  <c:v>0.33000000000000013</c:v>
                </c:pt>
                <c:pt idx="2">
                  <c:v>0.32000000000000012</c:v>
                </c:pt>
                <c:pt idx="3">
                  <c:v>0.24000000000000005</c:v>
                </c:pt>
                <c:pt idx="4">
                  <c:v>0.38000000000000012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ХИБС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4 года</c:v>
                </c:pt>
                <c:pt idx="4">
                  <c:v>5 лет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0.12200000000000003</c:v>
                </c:pt>
                <c:pt idx="1">
                  <c:v>0.111</c:v>
                </c:pt>
                <c:pt idx="2">
                  <c:v>0.32000000000000012</c:v>
                </c:pt>
                <c:pt idx="3">
                  <c:v>0.33000000000000013</c:v>
                </c:pt>
                <c:pt idx="4">
                  <c:v>0.31600000000000011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ВСС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4 года</c:v>
                </c:pt>
                <c:pt idx="4">
                  <c:v>5 лет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 formatCode="General">
                  <c:v>0</c:v>
                </c:pt>
                <c:pt idx="1">
                  <c:v>7.3999999999999996E-2</c:v>
                </c:pt>
                <c:pt idx="2">
                  <c:v>7.0000000000000021E-2</c:v>
                </c:pt>
                <c:pt idx="3">
                  <c:v>0.14000000000000001</c:v>
                </c:pt>
                <c:pt idx="4">
                  <c:v>0.15000000000000005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ОНМК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4 года</c:v>
                </c:pt>
                <c:pt idx="4">
                  <c:v>5 лет</c:v>
                </c:pt>
              </c:strCache>
            </c:strRef>
          </c:cat>
          <c:val>
            <c:numRef>
              <c:f>Лист1!$E$2:$E$6</c:f>
              <c:numCache>
                <c:formatCode>0%</c:formatCode>
                <c:ptCount val="5"/>
                <c:pt idx="0">
                  <c:v>4.5999999999999999E-2</c:v>
                </c:pt>
                <c:pt idx="1">
                  <c:v>3.6999999999999998E-2</c:v>
                </c:pt>
                <c:pt idx="2" formatCode="General">
                  <c:v>0</c:v>
                </c:pt>
                <c:pt idx="3" formatCode="General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ТЭЛА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4 года</c:v>
                </c:pt>
                <c:pt idx="4">
                  <c:v>5 лет</c:v>
                </c:pt>
              </c:strCache>
            </c:strRef>
          </c:cat>
          <c:val>
            <c:numRef>
              <c:f>Лист1!$F$2:$F$6</c:f>
              <c:numCache>
                <c:formatCode>0%</c:formatCode>
                <c:ptCount val="5"/>
                <c:pt idx="0">
                  <c:v>7.5999999999999998E-2</c:v>
                </c:pt>
                <c:pt idx="1">
                  <c:v>0.18500000000000005</c:v>
                </c:pt>
                <c:pt idx="2" formatCode="General">
                  <c:v>0</c:v>
                </c:pt>
                <c:pt idx="3" formatCode="General">
                  <c:v>0</c:v>
                </c:pt>
                <c:pt idx="4" formatCode="General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Другое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год</c:v>
                </c:pt>
                <c:pt idx="1">
                  <c:v>2 года</c:v>
                </c:pt>
                <c:pt idx="2">
                  <c:v>3 года</c:v>
                </c:pt>
                <c:pt idx="3">
                  <c:v>4 года</c:v>
                </c:pt>
                <c:pt idx="4">
                  <c:v>5 лет</c:v>
                </c:pt>
              </c:strCache>
            </c:strRef>
          </c:cat>
          <c:val>
            <c:numRef>
              <c:f>Лист1!$G$2:$G$6</c:f>
              <c:numCache>
                <c:formatCode>0%</c:formatCode>
                <c:ptCount val="5"/>
                <c:pt idx="0">
                  <c:v>0.128</c:v>
                </c:pt>
                <c:pt idx="1">
                  <c:v>0.26</c:v>
                </c:pt>
                <c:pt idx="2">
                  <c:v>0.28500000000000009</c:v>
                </c:pt>
                <c:pt idx="3">
                  <c:v>0.28000000000000008</c:v>
                </c:pt>
                <c:pt idx="4">
                  <c:v>0.15000000000000005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78304"/>
        <c:axId val="30540544"/>
      </c:areaChart>
      <c:catAx>
        <c:axId val="30178304"/>
        <c:scaling>
          <c:orientation val="minMax"/>
        </c:scaling>
        <c:delete val="0"/>
        <c:axPos val="b"/>
        <c:majorTickMark val="out"/>
        <c:minorTickMark val="none"/>
        <c:tickLblPos val="nextTo"/>
        <c:crossAx val="30540544"/>
        <c:crosses val="autoZero"/>
        <c:auto val="1"/>
        <c:lblAlgn val="ctr"/>
        <c:lblOffset val="100"/>
        <c:noMultiLvlLbl val="0"/>
      </c:catAx>
      <c:valAx>
        <c:axId val="305405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178304"/>
        <c:crosses val="autoZero"/>
        <c:crossBetween val="midCat"/>
      </c:valAx>
    </c:plotArea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0.18696</cdr:x>
      <cdr:y>0.26982</cdr:y>
    </cdr:from>
    <cdr:to>
      <cdr:x>0.28752</cdr:x>
      <cdr:y>0.44408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6543" y="414068"/>
          <a:ext cx="552091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/>
            <a:t>1 год</a:t>
          </a:r>
        </a:p>
      </cdr:txBody>
    </cdr:sp>
  </cdr:relSizeAnchor>
  <cdr:relSizeAnchor xmlns:cdr="http://schemas.openxmlformats.org/drawingml/2006/chartDrawing">
    <cdr:from>
      <cdr:x>0.39749</cdr:x>
      <cdr:y>0.28106</cdr:y>
    </cdr:from>
    <cdr:to>
      <cdr:x>0.5059</cdr:x>
      <cdr:y>0.45532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82482" y="431320"/>
          <a:ext cx="595223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/>
            <a:t>2 года</a:t>
          </a:r>
        </a:p>
      </cdr:txBody>
    </cdr:sp>
  </cdr:relSizeAnchor>
  <cdr:relSizeAnchor xmlns:cdr="http://schemas.openxmlformats.org/drawingml/2006/chartDrawing">
    <cdr:from>
      <cdr:x>0.55147</cdr:x>
      <cdr:y>0.28668</cdr:y>
    </cdr:from>
    <cdr:to>
      <cdr:x>0.6583</cdr:x>
      <cdr:y>0.46094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027873" y="439947"/>
          <a:ext cx="586596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/>
            <a:t>3 года</a:t>
          </a:r>
        </a:p>
      </cdr:txBody>
    </cdr:sp>
  </cdr:relSizeAnchor>
  <cdr:relSizeAnchor xmlns:cdr="http://schemas.openxmlformats.org/drawingml/2006/chartDrawing">
    <cdr:from>
      <cdr:x>0.66773</cdr:x>
      <cdr:y>0.27544</cdr:y>
    </cdr:from>
    <cdr:to>
      <cdr:x>0.77928</cdr:x>
      <cdr:y>0.4497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66226" y="422696"/>
          <a:ext cx="612475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/>
            <a:t>4 года</a:t>
          </a:r>
        </a:p>
      </cdr:txBody>
    </cdr:sp>
  </cdr:relSizeAnchor>
  <cdr:relSizeAnchor xmlns:cdr="http://schemas.openxmlformats.org/drawingml/2006/chartDrawing">
    <cdr:from>
      <cdr:x>0.76985</cdr:x>
      <cdr:y>0.27544</cdr:y>
    </cdr:from>
    <cdr:to>
      <cdr:x>0.86726</cdr:x>
      <cdr:y>0.45532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26943" y="422695"/>
          <a:ext cx="534838" cy="276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100" b="1"/>
            <a:t>5 лет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0.20281</cdr:x>
      <cdr:y>0.59738</cdr:y>
    </cdr:from>
    <cdr:to>
      <cdr:x>0.79973</cdr:x>
      <cdr:y>0.70018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9637" y="1854680"/>
          <a:ext cx="3295291" cy="319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solidFill>
                <a:schemeClr val="bg1"/>
              </a:solidFill>
            </a:rPr>
            <a:t>Повторный инфаркт миокарда</a:t>
          </a:r>
        </a:p>
      </cdr:txBody>
    </cdr:sp>
  </cdr:relSizeAnchor>
  <cdr:relSizeAnchor xmlns:cdr="http://schemas.openxmlformats.org/drawingml/2006/chartDrawing">
    <cdr:from>
      <cdr:x>0.46221</cdr:x>
      <cdr:y>0.39455</cdr:y>
    </cdr:from>
    <cdr:to>
      <cdr:x>0.81536</cdr:x>
      <cdr:y>0.48346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51622" y="1224951"/>
          <a:ext cx="1949570" cy="276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>
              <a:solidFill>
                <a:sysClr val="windowText" lastClr="000000"/>
              </a:solidFill>
            </a:rPr>
            <a:t>Хроническая ИБС</a:t>
          </a:r>
        </a:p>
      </cdr:txBody>
    </cdr:sp>
  </cdr:relSizeAnchor>
  <cdr:relSizeAnchor xmlns:cdr="http://schemas.openxmlformats.org/drawingml/2006/chartDrawing">
    <cdr:from>
      <cdr:x>0.66066</cdr:x>
      <cdr:y>0.24729</cdr:y>
    </cdr:from>
    <cdr:to>
      <cdr:x>0.8138</cdr:x>
      <cdr:y>0.31119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47177" y="767751"/>
          <a:ext cx="845389" cy="198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solidFill>
                <a:schemeClr val="bg1"/>
              </a:solidFill>
            </a:rPr>
            <a:t>ВСС</a:t>
          </a:r>
        </a:p>
      </cdr:txBody>
    </cdr:sp>
  </cdr:relSizeAnchor>
  <cdr:relSizeAnchor xmlns:cdr="http://schemas.openxmlformats.org/drawingml/2006/chartDrawing">
    <cdr:from>
      <cdr:x>0.30595</cdr:x>
      <cdr:y>0.09169</cdr:y>
    </cdr:from>
    <cdr:to>
      <cdr:x>0.69972</cdr:x>
      <cdr:y>0.18338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88981" y="284672"/>
          <a:ext cx="2173857" cy="284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>
              <a:solidFill>
                <a:sysClr val="windowText" lastClr="000000"/>
              </a:solidFill>
            </a:rPr>
            <a:t>Другие причины</a:t>
          </a:r>
        </a:p>
      </cdr:txBody>
    </cdr:sp>
  </cdr:relSizeAnchor>
  <cdr:relSizeAnchor xmlns:cdr="http://schemas.openxmlformats.org/drawingml/2006/chartDrawing">
    <cdr:from>
      <cdr:x>0.07247</cdr:x>
      <cdr:y>0.16875</cdr:y>
    </cdr:from>
    <cdr:to>
      <cdr:x>0.19326</cdr:x>
      <cdr:y>0.26079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400050" y="523875"/>
          <a:ext cx="6667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/>
            <a:t>ОНМК</a:t>
          </a:r>
        </a:p>
      </cdr:txBody>
    </cdr:sp>
  </cdr:relSizeAnchor>
  <cdr:relSizeAnchor xmlns:cdr="http://schemas.openxmlformats.org/drawingml/2006/chartDrawing">
    <cdr:from>
      <cdr:x>0.24502</cdr:x>
      <cdr:y>0.23318</cdr:y>
    </cdr:from>
    <cdr:to>
      <cdr:x>0.38479</cdr:x>
      <cdr:y>0.32522</cdr:y>
    </cdr:to>
    <cdr:sp macro="" textlink="">
      <cdr:nvSpPr>
        <cdr:cNvPr id="7" name="Поле 6"/>
        <cdr:cNvSpPr txBox="1"/>
      </cdr:nvSpPr>
      <cdr:spPr>
        <a:xfrm xmlns:a="http://schemas.openxmlformats.org/drawingml/2006/main">
          <a:off x="1352550" y="723900"/>
          <a:ext cx="7715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/>
            <a:t>ТЭЛА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30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1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0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9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6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2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2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974ED-2BF8-4A3A-81F3-334E9FEDDDE1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0F49-1342-4300-B3D7-09084E192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22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66739331"/>
              </p:ext>
            </p:extLst>
          </p:nvPr>
        </p:nvGraphicFramePr>
        <p:xfrm>
          <a:off x="1259632" y="764704"/>
          <a:ext cx="6102851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39213" y="4365104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ОНМК – острое нарушение мозгового кровообращения, ТЭЛА – тромбоэмболия легочной артерии, ИБС – ишемическая болезнь сердца, ВСС – внезапная сердечная смерть</a:t>
            </a:r>
          </a:p>
          <a:p>
            <a:pPr algn="ctr"/>
            <a:r>
              <a:rPr lang="ru-RU" b="1" dirty="0"/>
              <a:t>Рисунок 3 – Структура причин летальных исходов в зависимости от времени их наступления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6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18305383"/>
              </p:ext>
            </p:extLst>
          </p:nvPr>
        </p:nvGraphicFramePr>
        <p:xfrm>
          <a:off x="1475656" y="908720"/>
          <a:ext cx="607135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77819" y="3152001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Рисунок 2 – Распределение умерших больных по времени наступления летального исхода в постинфарктном периоде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35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90357565"/>
              </p:ext>
            </p:extLst>
          </p:nvPr>
        </p:nvGraphicFramePr>
        <p:xfrm>
          <a:off x="1763688" y="620688"/>
          <a:ext cx="5520690" cy="310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17441" y="3746351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ОНМК – острое нарушение мозгового кровообращения, ТЭЛА – тромбоэмболия легочной артерии, ИБС – ишемическая болезнь сердца, ВСС – внезапная сердечная смерть</a:t>
            </a:r>
          </a:p>
          <a:p>
            <a:pPr algn="ctr"/>
            <a:r>
              <a:rPr lang="ru-RU" b="1" dirty="0"/>
              <a:t>Рисунок 3 – Структура причин летальных исходов в зависимости от времени их наступления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3254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А. Снигирёва</dc:creator>
  <cp:lastModifiedBy>Елена А. Снигирёва</cp:lastModifiedBy>
  <cp:revision>1</cp:revision>
  <dcterms:created xsi:type="dcterms:W3CDTF">2017-03-09T08:45:45Z</dcterms:created>
  <dcterms:modified xsi:type="dcterms:W3CDTF">2017-03-09T08:48:15Z</dcterms:modified>
</cp:coreProperties>
</file>