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drawings/drawing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55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1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693488963494371"/>
          <c:y val="0.26185619526339982"/>
          <c:w val="0.68563068388145065"/>
          <c:h val="0.7374030493379296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pattFill prst="ltVert">
                <a:fgClr>
                  <a:schemeClr val="tx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pattFill prst="dashHorz">
                <a:fgClr>
                  <a:schemeClr val="tx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pattFill prst="pct75">
                <a:fgClr>
                  <a:schemeClr val="tx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pattFill prst="pct20">
                <a:fgClr>
                  <a:schemeClr val="tx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pattFill prst="dkVert">
                <a:fgClr>
                  <a:schemeClr val="tx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pattFill prst="dotGrid">
                <a:fgClr>
                  <a:schemeClr val="tx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6"/>
            <c:bubble3D val="0"/>
            <c:spPr>
              <a:pattFill prst="pct60">
                <a:fgClr>
                  <a:schemeClr val="tx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7"/>
            <c:bubble3D val="0"/>
            <c:spPr>
              <a:pattFill prst="lgCheck">
                <a:fgClr>
                  <a:schemeClr val="tx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0.30017729926616332"/>
                  <c:y val="-5.2950255872902703E-2"/>
                </c:manualLayout>
              </c:layout>
              <c:tx>
                <c:rich>
                  <a:bodyPr/>
                  <a:lstStyle/>
                  <a:p>
                    <a:r>
                      <a:rPr lang="ru-RU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Повторный ИМ</a:t>
                    </a:r>
                    <a:r>
                      <a:rPr lang="ru-RU" sz="1200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                     </a:t>
                    </a:r>
                    <a:r>
                      <a:rPr lang="ru-RU" sz="12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37%</a:t>
                    </a:r>
                    <a:endParaRPr lang="ru-RU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4.3302556917316125E-2"/>
                  <c:y val="6.6467766712298815E-2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Хроническая ишемическая болезнь сердца
21%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21046462395987522"/>
                  <c:y val="-0.1611864678363801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2.9610862561623586E-2"/>
                  <c:y val="-0.1472225415303812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layout>
                <c:manualLayout>
                  <c:x val="9.4428196475440582E-2"/>
                  <c:y val="-1.6208907072700951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5"/>
              <c:layout>
                <c:manualLayout>
                  <c:x val="0.12298016319388648"/>
                  <c:y val="-8.282716731087802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6"/>
              <c:layout>
                <c:manualLayout>
                  <c:x val="6.5140964522291886E-2"/>
                  <c:y val="-8.978725809467080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7"/>
              <c:layout>
                <c:manualLayout>
                  <c:x val="4.6427168501043864E-2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1200" b="1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Лист1!$A$2:$A$8</c:f>
              <c:strCache>
                <c:ptCount val="7"/>
                <c:pt idx="0">
                  <c:v>Острый повторный инфаркт миокарда</c:v>
                </c:pt>
                <c:pt idx="1">
                  <c:v>Хроническая атеросклероти- ческая болезнь сердца</c:v>
                </c:pt>
                <c:pt idx="2">
                  <c:v>ОНМК</c:v>
                </c:pt>
                <c:pt idx="3">
                  <c:v>ТЭЛА</c:v>
                </c:pt>
                <c:pt idx="4">
                  <c:v>Внезапная смерть</c:v>
                </c:pt>
                <c:pt idx="5">
                  <c:v>Другие причины</c:v>
                </c:pt>
                <c:pt idx="6">
                  <c:v>Причина неизвестна</c:v>
                </c:pt>
              </c:strCache>
            </c:strRef>
          </c:cat>
          <c:val>
            <c:numRef>
              <c:f>Лист1!$B$2:$B$8</c:f>
              <c:numCache>
                <c:formatCode>0%</c:formatCode>
                <c:ptCount val="7"/>
                <c:pt idx="0">
                  <c:v>0.37200000000000011</c:v>
                </c:pt>
                <c:pt idx="1">
                  <c:v>0.21000000000000005</c:v>
                </c:pt>
                <c:pt idx="2">
                  <c:v>2.0000000000000007E-2</c:v>
                </c:pt>
                <c:pt idx="3">
                  <c:v>5.2000000000000005E-2</c:v>
                </c:pt>
                <c:pt idx="4">
                  <c:v>5.2000000000000005E-2</c:v>
                </c:pt>
                <c:pt idx="5">
                  <c:v>0.16300000000000003</c:v>
                </c:pt>
                <c:pt idx="6">
                  <c:v>0.13100000000000001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zero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9"/>
    </mc:Choice>
    <mc:Fallback>
      <c:style val="9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823649620460548"/>
          <c:y val="0.3022372896493723"/>
          <c:w val="0.66610458169399556"/>
          <c:h val="0.41176772676188422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год</c:v>
                </c:pt>
              </c:strCache>
            </c:strRef>
          </c:tx>
          <c:spPr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Летальность (n=152)</c:v>
                </c:pt>
              </c:strCache>
            </c:strRef>
          </c:cat>
          <c:val>
            <c:numRef>
              <c:f>Лист1!$B$2</c:f>
              <c:numCache>
                <c:formatCode>0%</c:formatCode>
                <c:ptCount val="1"/>
                <c:pt idx="0">
                  <c:v>0.32000000000000051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 года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Летальность (n=152)</c:v>
                </c:pt>
              </c:strCache>
            </c:strRef>
          </c:cat>
          <c:val>
            <c:numRef>
              <c:f>Лист1!$C$2</c:f>
              <c:numCache>
                <c:formatCode>0%</c:formatCode>
                <c:ptCount val="1"/>
                <c:pt idx="0">
                  <c:v>0.22800000000000001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3 года</c:v>
                </c:pt>
              </c:strCache>
            </c:strRef>
          </c:tx>
          <c:spPr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b="1">
                    <a:solidFill>
                      <a:sysClr val="windowText" lastClr="000000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Летальность (n=152)</c:v>
                </c:pt>
              </c:strCache>
            </c:strRef>
          </c:cat>
          <c:val>
            <c:numRef>
              <c:f>Лист1!$D$2</c:f>
              <c:numCache>
                <c:formatCode>0%</c:formatCode>
                <c:ptCount val="1"/>
                <c:pt idx="0">
                  <c:v>0.21500000000000022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4 года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Летальность (n=152)</c:v>
                </c:pt>
              </c:strCache>
            </c:strRef>
          </c:cat>
          <c:val>
            <c:numRef>
              <c:f>Лист1!$E$2</c:f>
              <c:numCache>
                <c:formatCode>0%</c:formatCode>
                <c:ptCount val="1"/>
                <c:pt idx="0">
                  <c:v>0.13700000000000001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5 лет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spPr>
                <a:noFill/>
              </c:spPr>
              <c:txPr>
                <a:bodyPr/>
                <a:lstStyle/>
                <a:p>
                  <a:pPr>
                    <a:defRPr b="1"/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>
                  <a:lumMod val="75000"/>
                </a:schemeClr>
              </a:solidFill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</c:f>
              <c:strCache>
                <c:ptCount val="1"/>
                <c:pt idx="0">
                  <c:v>Летальность (n=152)</c:v>
                </c:pt>
              </c:strCache>
            </c:strRef>
          </c:cat>
          <c:val>
            <c:numRef>
              <c:f>Лист1!$F$2</c:f>
              <c:numCache>
                <c:formatCode>0%</c:formatCode>
                <c:ptCount val="1"/>
                <c:pt idx="0">
                  <c:v>9.8000000000000184E-2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0"/>
        <c:overlap val="100"/>
        <c:serLines/>
        <c:axId val="61243776"/>
        <c:axId val="98428032"/>
      </c:barChart>
      <c:catAx>
        <c:axId val="61243776"/>
        <c:scaling>
          <c:orientation val="minMax"/>
        </c:scaling>
        <c:delete val="1"/>
        <c:axPos val="l"/>
        <c:majorTickMark val="none"/>
        <c:minorTickMark val="none"/>
        <c:tickLblPos val="none"/>
        <c:crossAx val="98428032"/>
        <c:crosses val="autoZero"/>
        <c:auto val="1"/>
        <c:lblAlgn val="ctr"/>
        <c:lblOffset val="100"/>
        <c:noMultiLvlLbl val="0"/>
      </c:catAx>
      <c:valAx>
        <c:axId val="9842803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6124377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9"/>
    </mc:Choice>
    <mc:Fallback>
      <c:style val="9"/>
    </mc:Fallback>
  </mc:AlternateContent>
  <c:chart>
    <c:autoTitleDeleted val="0"/>
    <c:plotArea>
      <c:layout>
        <c:manualLayout>
          <c:layoutTarget val="inner"/>
          <c:xMode val="edge"/>
          <c:yMode val="edge"/>
          <c:x val="4.0393260464697704E-2"/>
          <c:y val="2.4962742055852607E-2"/>
          <c:w val="0.90408549591253418"/>
          <c:h val="0.73279604162325163"/>
        </c:manualLayout>
      </c:layout>
      <c:areaChart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ОИМ</c:v>
                </c:pt>
              </c:strCache>
            </c:strRef>
          </c:tx>
          <c:spPr>
            <a:solidFill>
              <a:schemeClr val="tx1">
                <a:lumMod val="75000"/>
                <a:lumOff val="25000"/>
              </a:schemeClr>
            </a:solidFill>
          </c:spPr>
          <c:cat>
            <c:strRef>
              <c:f>Лист1!$A$2:$A$6</c:f>
              <c:strCache>
                <c:ptCount val="5"/>
                <c:pt idx="0">
                  <c:v>1 год</c:v>
                </c:pt>
                <c:pt idx="1">
                  <c:v>2 года</c:v>
                </c:pt>
                <c:pt idx="2">
                  <c:v>3 года</c:v>
                </c:pt>
                <c:pt idx="3">
                  <c:v>4 года</c:v>
                </c:pt>
                <c:pt idx="4">
                  <c:v>5 лет</c:v>
                </c:pt>
              </c:strCache>
            </c:strRef>
          </c:cat>
          <c:val>
            <c:numRef>
              <c:f>Лист1!$B$2:$B$6</c:f>
              <c:numCache>
                <c:formatCode>0%</c:formatCode>
                <c:ptCount val="5"/>
                <c:pt idx="0">
                  <c:v>0.61500000000000021</c:v>
                </c:pt>
                <c:pt idx="1">
                  <c:v>0.33000000000000013</c:v>
                </c:pt>
                <c:pt idx="2">
                  <c:v>0.32000000000000012</c:v>
                </c:pt>
                <c:pt idx="3">
                  <c:v>0.24000000000000005</c:v>
                </c:pt>
                <c:pt idx="4">
                  <c:v>0.38000000000000012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ХИБС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</c:spPr>
          <c:cat>
            <c:strRef>
              <c:f>Лист1!$A$2:$A$6</c:f>
              <c:strCache>
                <c:ptCount val="5"/>
                <c:pt idx="0">
                  <c:v>1 год</c:v>
                </c:pt>
                <c:pt idx="1">
                  <c:v>2 года</c:v>
                </c:pt>
                <c:pt idx="2">
                  <c:v>3 года</c:v>
                </c:pt>
                <c:pt idx="3">
                  <c:v>4 года</c:v>
                </c:pt>
                <c:pt idx="4">
                  <c:v>5 лет</c:v>
                </c:pt>
              </c:strCache>
            </c:strRef>
          </c:cat>
          <c:val>
            <c:numRef>
              <c:f>Лист1!$C$2:$C$6</c:f>
              <c:numCache>
                <c:formatCode>0%</c:formatCode>
                <c:ptCount val="5"/>
                <c:pt idx="0">
                  <c:v>0.12200000000000003</c:v>
                </c:pt>
                <c:pt idx="1">
                  <c:v>0.111</c:v>
                </c:pt>
                <c:pt idx="2">
                  <c:v>0.32000000000000012</c:v>
                </c:pt>
                <c:pt idx="3">
                  <c:v>0.33000000000000013</c:v>
                </c:pt>
                <c:pt idx="4">
                  <c:v>0.31600000000000011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ВСС</c:v>
                </c:pt>
              </c:strCache>
            </c:strRef>
          </c:tx>
          <c:spPr>
            <a:solidFill>
              <a:schemeClr val="tx1">
                <a:lumMod val="85000"/>
                <a:lumOff val="15000"/>
              </a:schemeClr>
            </a:solidFill>
          </c:spPr>
          <c:cat>
            <c:strRef>
              <c:f>Лист1!$A$2:$A$6</c:f>
              <c:strCache>
                <c:ptCount val="5"/>
                <c:pt idx="0">
                  <c:v>1 год</c:v>
                </c:pt>
                <c:pt idx="1">
                  <c:v>2 года</c:v>
                </c:pt>
                <c:pt idx="2">
                  <c:v>3 года</c:v>
                </c:pt>
                <c:pt idx="3">
                  <c:v>4 года</c:v>
                </c:pt>
                <c:pt idx="4">
                  <c:v>5 лет</c:v>
                </c:pt>
              </c:strCache>
            </c:strRef>
          </c:cat>
          <c:val>
            <c:numRef>
              <c:f>Лист1!$D$2:$D$6</c:f>
              <c:numCache>
                <c:formatCode>0%</c:formatCode>
                <c:ptCount val="5"/>
                <c:pt idx="0" formatCode="General">
                  <c:v>0</c:v>
                </c:pt>
                <c:pt idx="1">
                  <c:v>7.3999999999999996E-2</c:v>
                </c:pt>
                <c:pt idx="2">
                  <c:v>7.0000000000000021E-2</c:v>
                </c:pt>
                <c:pt idx="3">
                  <c:v>0.14000000000000001</c:v>
                </c:pt>
                <c:pt idx="4">
                  <c:v>0.15000000000000005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ОНМК</c:v>
                </c:pt>
              </c:strCache>
            </c:strRef>
          </c:tx>
          <c:spPr>
            <a:solidFill>
              <a:schemeClr val="bg1">
                <a:lumMod val="85000"/>
              </a:schemeClr>
            </a:solidFill>
          </c:spPr>
          <c:cat>
            <c:strRef>
              <c:f>Лист1!$A$2:$A$6</c:f>
              <c:strCache>
                <c:ptCount val="5"/>
                <c:pt idx="0">
                  <c:v>1 год</c:v>
                </c:pt>
                <c:pt idx="1">
                  <c:v>2 года</c:v>
                </c:pt>
                <c:pt idx="2">
                  <c:v>3 года</c:v>
                </c:pt>
                <c:pt idx="3">
                  <c:v>4 года</c:v>
                </c:pt>
                <c:pt idx="4">
                  <c:v>5 лет</c:v>
                </c:pt>
              </c:strCache>
            </c:strRef>
          </c:cat>
          <c:val>
            <c:numRef>
              <c:f>Лист1!$E$2:$E$6</c:f>
              <c:numCache>
                <c:formatCode>0%</c:formatCode>
                <c:ptCount val="5"/>
                <c:pt idx="0">
                  <c:v>4.5999999999999999E-2</c:v>
                </c:pt>
                <c:pt idx="1">
                  <c:v>3.6999999999999998E-2</c:v>
                </c:pt>
                <c:pt idx="2" formatCode="General">
                  <c:v>0</c:v>
                </c:pt>
                <c:pt idx="3" formatCode="General">
                  <c:v>0</c:v>
                </c:pt>
                <c:pt idx="4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ТЭЛА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1 год</c:v>
                </c:pt>
                <c:pt idx="1">
                  <c:v>2 года</c:v>
                </c:pt>
                <c:pt idx="2">
                  <c:v>3 года</c:v>
                </c:pt>
                <c:pt idx="3">
                  <c:v>4 года</c:v>
                </c:pt>
                <c:pt idx="4">
                  <c:v>5 лет</c:v>
                </c:pt>
              </c:strCache>
            </c:strRef>
          </c:cat>
          <c:val>
            <c:numRef>
              <c:f>Лист1!$F$2:$F$6</c:f>
              <c:numCache>
                <c:formatCode>0%</c:formatCode>
                <c:ptCount val="5"/>
                <c:pt idx="0">
                  <c:v>7.5999999999999998E-2</c:v>
                </c:pt>
                <c:pt idx="1">
                  <c:v>0.18500000000000005</c:v>
                </c:pt>
                <c:pt idx="2" formatCode="General">
                  <c:v>0</c:v>
                </c:pt>
                <c:pt idx="3" formatCode="General">
                  <c:v>0</c:v>
                </c:pt>
                <c:pt idx="4" formatCode="General">
                  <c:v>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Другое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1 год</c:v>
                </c:pt>
                <c:pt idx="1">
                  <c:v>2 года</c:v>
                </c:pt>
                <c:pt idx="2">
                  <c:v>3 года</c:v>
                </c:pt>
                <c:pt idx="3">
                  <c:v>4 года</c:v>
                </c:pt>
                <c:pt idx="4">
                  <c:v>5 лет</c:v>
                </c:pt>
              </c:strCache>
            </c:strRef>
          </c:cat>
          <c:val>
            <c:numRef>
              <c:f>Лист1!$G$2:$G$6</c:f>
              <c:numCache>
                <c:formatCode>0%</c:formatCode>
                <c:ptCount val="5"/>
                <c:pt idx="0">
                  <c:v>0.128</c:v>
                </c:pt>
                <c:pt idx="1">
                  <c:v>0.26</c:v>
                </c:pt>
                <c:pt idx="2">
                  <c:v>0.28500000000000009</c:v>
                </c:pt>
                <c:pt idx="3">
                  <c:v>0.28000000000000008</c:v>
                </c:pt>
                <c:pt idx="4">
                  <c:v>0.15000000000000005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0178304"/>
        <c:axId val="30540544"/>
      </c:areaChart>
      <c:catAx>
        <c:axId val="30178304"/>
        <c:scaling>
          <c:orientation val="minMax"/>
        </c:scaling>
        <c:delete val="0"/>
        <c:axPos val="b"/>
        <c:majorTickMark val="out"/>
        <c:minorTickMark val="none"/>
        <c:tickLblPos val="nextTo"/>
        <c:crossAx val="30540544"/>
        <c:crosses val="autoZero"/>
        <c:auto val="1"/>
        <c:lblAlgn val="ctr"/>
        <c:lblOffset val="100"/>
        <c:noMultiLvlLbl val="0"/>
      </c:catAx>
      <c:valAx>
        <c:axId val="3054054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30178304"/>
        <c:crosses val="autoZero"/>
        <c:crossBetween val="midCat"/>
      </c:valAx>
    </c:plotArea>
    <c:plotVisOnly val="1"/>
    <c:dispBlanksAs val="zero"/>
    <c:showDLblsOverMax val="0"/>
  </c:chart>
  <c:spPr>
    <a:ln>
      <a:noFill/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0.18696</cdr:x>
      <cdr:y>0.26982</cdr:y>
    </cdr:from>
    <cdr:to>
      <cdr:x>0.28752</cdr:x>
      <cdr:y>0.44408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26543" y="414068"/>
          <a:ext cx="552091" cy="2674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/>
            <a:t>1 год</a:t>
          </a:r>
        </a:p>
      </cdr:txBody>
    </cdr:sp>
  </cdr:relSizeAnchor>
  <cdr:relSizeAnchor xmlns:cdr="http://schemas.openxmlformats.org/drawingml/2006/chartDrawing">
    <cdr:from>
      <cdr:x>0.39749</cdr:x>
      <cdr:y>0.28106</cdr:y>
    </cdr:from>
    <cdr:to>
      <cdr:x>0.5059</cdr:x>
      <cdr:y>0.45532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182482" y="431320"/>
          <a:ext cx="595223" cy="2674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ru-RU" sz="1100" b="1"/>
            <a:t>2 года</a:t>
          </a:r>
        </a:p>
      </cdr:txBody>
    </cdr:sp>
  </cdr:relSizeAnchor>
  <cdr:relSizeAnchor xmlns:cdr="http://schemas.openxmlformats.org/drawingml/2006/chartDrawing">
    <cdr:from>
      <cdr:x>0.55147</cdr:x>
      <cdr:y>0.28668</cdr:y>
    </cdr:from>
    <cdr:to>
      <cdr:x>0.6583</cdr:x>
      <cdr:y>0.46094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3027873" y="439947"/>
          <a:ext cx="586596" cy="2674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ru-RU" sz="1100" b="1"/>
            <a:t>3 года</a:t>
          </a:r>
        </a:p>
      </cdr:txBody>
    </cdr:sp>
  </cdr:relSizeAnchor>
  <cdr:relSizeAnchor xmlns:cdr="http://schemas.openxmlformats.org/drawingml/2006/chartDrawing">
    <cdr:from>
      <cdr:x>0.66773</cdr:x>
      <cdr:y>0.27544</cdr:y>
    </cdr:from>
    <cdr:to>
      <cdr:x>0.77928</cdr:x>
      <cdr:y>0.4497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3666226" y="422696"/>
          <a:ext cx="612475" cy="2674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ru-RU" sz="1100" b="1"/>
            <a:t>4 года</a:t>
          </a:r>
        </a:p>
      </cdr:txBody>
    </cdr:sp>
  </cdr:relSizeAnchor>
  <cdr:relSizeAnchor xmlns:cdr="http://schemas.openxmlformats.org/drawingml/2006/chartDrawing">
    <cdr:from>
      <cdr:x>0.76985</cdr:x>
      <cdr:y>0.27544</cdr:y>
    </cdr:from>
    <cdr:to>
      <cdr:x>0.86726</cdr:x>
      <cdr:y>0.45532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4226943" y="422695"/>
          <a:ext cx="534838" cy="2760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r>
            <a:rPr lang="ru-RU" sz="1100" b="1"/>
            <a:t>5 лет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0.20281</cdr:x>
      <cdr:y>0.59738</cdr:y>
    </cdr:from>
    <cdr:to>
      <cdr:x>0.79973</cdr:x>
      <cdr:y>0.70018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119637" y="1854680"/>
          <a:ext cx="3295291" cy="3191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100" b="1">
              <a:solidFill>
                <a:schemeClr val="bg1"/>
              </a:solidFill>
            </a:rPr>
            <a:t>Повторный инфаркт миокарда</a:t>
          </a:r>
        </a:p>
      </cdr:txBody>
    </cdr:sp>
  </cdr:relSizeAnchor>
  <cdr:relSizeAnchor xmlns:cdr="http://schemas.openxmlformats.org/drawingml/2006/chartDrawing">
    <cdr:from>
      <cdr:x>0.46221</cdr:x>
      <cdr:y>0.39455</cdr:y>
    </cdr:from>
    <cdr:to>
      <cdr:x>0.81536</cdr:x>
      <cdr:y>0.48346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551622" y="1224951"/>
          <a:ext cx="1949570" cy="27604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>
              <a:solidFill>
                <a:sysClr val="windowText" lastClr="000000"/>
              </a:solidFill>
            </a:rPr>
            <a:t>Хроническая ИБС</a:t>
          </a:r>
        </a:p>
      </cdr:txBody>
    </cdr:sp>
  </cdr:relSizeAnchor>
  <cdr:relSizeAnchor xmlns:cdr="http://schemas.openxmlformats.org/drawingml/2006/chartDrawing">
    <cdr:from>
      <cdr:x>0.66066</cdr:x>
      <cdr:y>0.24729</cdr:y>
    </cdr:from>
    <cdr:to>
      <cdr:x>0.8138</cdr:x>
      <cdr:y>0.31119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647177" y="767751"/>
          <a:ext cx="845389" cy="19840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100" b="1">
              <a:solidFill>
                <a:schemeClr val="bg1"/>
              </a:solidFill>
            </a:rPr>
            <a:t>ВСС</a:t>
          </a:r>
        </a:p>
      </cdr:txBody>
    </cdr:sp>
  </cdr:relSizeAnchor>
  <cdr:relSizeAnchor xmlns:cdr="http://schemas.openxmlformats.org/drawingml/2006/chartDrawing">
    <cdr:from>
      <cdr:x>0.30595</cdr:x>
      <cdr:y>0.09169</cdr:y>
    </cdr:from>
    <cdr:to>
      <cdr:x>0.69972</cdr:x>
      <cdr:y>0.18338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1688981" y="284672"/>
          <a:ext cx="2173857" cy="2846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100" b="1">
              <a:solidFill>
                <a:sysClr val="windowText" lastClr="000000"/>
              </a:solidFill>
            </a:rPr>
            <a:t>Другие причины</a:t>
          </a:r>
        </a:p>
      </cdr:txBody>
    </cdr:sp>
  </cdr:relSizeAnchor>
  <cdr:relSizeAnchor xmlns:cdr="http://schemas.openxmlformats.org/drawingml/2006/chartDrawing">
    <cdr:from>
      <cdr:x>0.07247</cdr:x>
      <cdr:y>0.16875</cdr:y>
    </cdr:from>
    <cdr:to>
      <cdr:x>0.19326</cdr:x>
      <cdr:y>0.26079</cdr:y>
    </cdr:to>
    <cdr:sp macro="" textlink="">
      <cdr:nvSpPr>
        <cdr:cNvPr id="6" name="Поле 5"/>
        <cdr:cNvSpPr txBox="1"/>
      </cdr:nvSpPr>
      <cdr:spPr>
        <a:xfrm xmlns:a="http://schemas.openxmlformats.org/drawingml/2006/main">
          <a:off x="400050" y="523875"/>
          <a:ext cx="666750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/>
            <a:t>ОНМК</a:t>
          </a:r>
        </a:p>
      </cdr:txBody>
    </cdr:sp>
  </cdr:relSizeAnchor>
  <cdr:relSizeAnchor xmlns:cdr="http://schemas.openxmlformats.org/drawingml/2006/chartDrawing">
    <cdr:from>
      <cdr:x>0.24502</cdr:x>
      <cdr:y>0.23318</cdr:y>
    </cdr:from>
    <cdr:to>
      <cdr:x>0.38479</cdr:x>
      <cdr:y>0.32522</cdr:y>
    </cdr:to>
    <cdr:sp macro="" textlink="">
      <cdr:nvSpPr>
        <cdr:cNvPr id="7" name="Поле 6"/>
        <cdr:cNvSpPr txBox="1"/>
      </cdr:nvSpPr>
      <cdr:spPr>
        <a:xfrm xmlns:a="http://schemas.openxmlformats.org/drawingml/2006/main">
          <a:off x="1352550" y="723900"/>
          <a:ext cx="771525" cy="285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b="1"/>
            <a:t>ТЭЛА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974ED-2BF8-4A3A-81F3-334E9FEDDDE1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F49-1342-4300-B3D7-09084E1927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6946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974ED-2BF8-4A3A-81F3-334E9FEDDDE1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F49-1342-4300-B3D7-09084E1927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3301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974ED-2BF8-4A3A-81F3-334E9FEDDDE1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F49-1342-4300-B3D7-09084E1927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20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974ED-2BF8-4A3A-81F3-334E9FEDDDE1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F49-1342-4300-B3D7-09084E1927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6219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974ED-2BF8-4A3A-81F3-334E9FEDDDE1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F49-1342-4300-B3D7-09084E1927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106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974ED-2BF8-4A3A-81F3-334E9FEDDDE1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F49-1342-4300-B3D7-09084E1927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24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974ED-2BF8-4A3A-81F3-334E9FEDDDE1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F49-1342-4300-B3D7-09084E1927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49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974ED-2BF8-4A3A-81F3-334E9FEDDDE1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F49-1342-4300-B3D7-09084E1927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76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974ED-2BF8-4A3A-81F3-334E9FEDDDE1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F49-1342-4300-B3D7-09084E1927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0227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974ED-2BF8-4A3A-81F3-334E9FEDDDE1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F49-1342-4300-B3D7-09084E1927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620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974ED-2BF8-4A3A-81F3-334E9FEDDDE1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50F49-1342-4300-B3D7-09084E1927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733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974ED-2BF8-4A3A-81F3-334E9FEDDDE1}" type="datetimeFigureOut">
              <a:rPr lang="ru-RU" smtClean="0"/>
              <a:t>09.03.2017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50F49-1342-4300-B3D7-09084E1927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224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366739331"/>
              </p:ext>
            </p:extLst>
          </p:nvPr>
        </p:nvGraphicFramePr>
        <p:xfrm>
          <a:off x="1259632" y="764704"/>
          <a:ext cx="6102851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39213" y="4365104"/>
            <a:ext cx="74168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ОНМК – острое нарушение мозгового кровообращения, ТЭЛА – тромбоэмболия легочной артерии, ИБС – ишемическая болезнь сердца, ВСС – внезапная сердечная смерть</a:t>
            </a:r>
          </a:p>
          <a:p>
            <a:pPr algn="ctr"/>
            <a:r>
              <a:rPr lang="ru-RU" b="1" dirty="0"/>
              <a:t>Рисунок 3 – Структура причин летальных исходов в зависимости от времени их наступления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168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318305383"/>
              </p:ext>
            </p:extLst>
          </p:nvPr>
        </p:nvGraphicFramePr>
        <p:xfrm>
          <a:off x="1475656" y="908720"/>
          <a:ext cx="6071354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77819" y="3152001"/>
            <a:ext cx="62646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Рисунок 2 – Распределение умерших больных по времени наступления летального исхода в постинфарктном периоде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1353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390357565"/>
              </p:ext>
            </p:extLst>
          </p:nvPr>
        </p:nvGraphicFramePr>
        <p:xfrm>
          <a:off x="1763688" y="620688"/>
          <a:ext cx="5520690" cy="31057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17441" y="3746351"/>
            <a:ext cx="741682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ОНМК – острое нарушение мозгового кровообращения, ТЭЛА – тромбоэмболия легочной артерии, ИБС – ишемическая болезнь сердца, ВСС – внезапная сердечная смерть</a:t>
            </a:r>
          </a:p>
          <a:p>
            <a:pPr algn="ctr"/>
            <a:r>
              <a:rPr lang="ru-RU" b="1" dirty="0"/>
              <a:t>Рисунок 3 – Структура причин летальных исходов в зависимости от времени их наступления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73254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126</Words>
  <Application>Microsoft Office PowerPoint</Application>
  <PresentationFormat>Экран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А. Снигирёва</dc:creator>
  <cp:lastModifiedBy>Елена А. Снигирёва</cp:lastModifiedBy>
  <cp:revision>1</cp:revision>
  <dcterms:created xsi:type="dcterms:W3CDTF">2017-03-09T08:45:45Z</dcterms:created>
  <dcterms:modified xsi:type="dcterms:W3CDTF">2017-03-09T08:48:15Z</dcterms:modified>
</cp:coreProperties>
</file>