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64" r:id="rId3"/>
    <p:sldId id="261" r:id="rId4"/>
    <p:sldId id="268" r:id="rId5"/>
    <p:sldId id="269" r:id="rId6"/>
  </p:sldIdLst>
  <p:sldSz cx="5761038" cy="4679950"/>
  <p:notesSz cx="6858000" cy="9144000"/>
  <p:defaultTextStyle>
    <a:defPPr>
      <a:defRPr lang="ru-RU"/>
    </a:defPPr>
    <a:lvl1pPr marL="0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4744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69488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54232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38977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23721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08465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1993209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277953" algn="l" defTabSz="56948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3DE4149-A584-4D08-AE10-7A9654CA315D}">
          <p14:sldIdLst>
            <p14:sldId id="263"/>
            <p14:sldId id="264"/>
            <p14:sldId id="261"/>
            <p14:sldId id="268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605" autoAdjust="0"/>
  </p:normalViewPr>
  <p:slideViewPr>
    <p:cSldViewPr showGuides="1">
      <p:cViewPr varScale="1">
        <p:scale>
          <a:sx n="86" d="100"/>
          <a:sy n="86" d="100"/>
        </p:scale>
        <p:origin x="-1140" y="-56"/>
      </p:cViewPr>
      <p:guideLst>
        <p:guide orient="horz" pos="1474"/>
        <p:guide pos="18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671D7-FDD0-4AC6-B968-1ADF03A46D1E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19213" y="685800"/>
            <a:ext cx="4219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E6A49-A88C-4B49-8F57-B80053DC08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7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284744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69488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854232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138977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423721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708465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993209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277953" algn="l" defTabSz="569488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E6A49-A88C-4B49-8F57-B80053DC08E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908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078" y="1453819"/>
            <a:ext cx="4896882" cy="100315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4156" y="2651972"/>
            <a:ext cx="4032727" cy="11959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4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69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54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38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23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0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993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277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090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07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524815" y="187416"/>
            <a:ext cx="1404253" cy="399312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12057" y="187416"/>
            <a:ext cx="4116742" cy="39931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952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3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083" y="3007302"/>
            <a:ext cx="4896882" cy="929490"/>
          </a:xfrm>
        </p:spPr>
        <p:txBody>
          <a:bodyPr anchor="t"/>
          <a:lstStyle>
            <a:lvl1pPr algn="l">
              <a:defRPr sz="2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083" y="1983563"/>
            <a:ext cx="4896882" cy="1023739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8474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56948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85423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3897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2372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084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99320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27795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604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2057" y="1091989"/>
            <a:ext cx="2760497" cy="3088551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68571" y="1091989"/>
            <a:ext cx="2760497" cy="3088551"/>
          </a:xfrm>
        </p:spPr>
        <p:txBody>
          <a:bodyPr/>
          <a:lstStyle>
            <a:lvl1pPr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25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052" y="187415"/>
            <a:ext cx="5184934" cy="779992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052" y="1047573"/>
            <a:ext cx="2545459" cy="436578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4744" indent="0">
              <a:buNone/>
              <a:defRPr sz="1200" b="1"/>
            </a:lvl2pPr>
            <a:lvl3pPr marL="569488" indent="0">
              <a:buNone/>
              <a:defRPr sz="1100" b="1"/>
            </a:lvl3pPr>
            <a:lvl4pPr marL="854232" indent="0">
              <a:buNone/>
              <a:defRPr sz="1000" b="1"/>
            </a:lvl4pPr>
            <a:lvl5pPr marL="1138977" indent="0">
              <a:buNone/>
              <a:defRPr sz="1000" b="1"/>
            </a:lvl5pPr>
            <a:lvl6pPr marL="1423721" indent="0">
              <a:buNone/>
              <a:defRPr sz="1000" b="1"/>
            </a:lvl6pPr>
            <a:lvl7pPr marL="1708465" indent="0">
              <a:buNone/>
              <a:defRPr sz="1000" b="1"/>
            </a:lvl7pPr>
            <a:lvl8pPr marL="1993209" indent="0">
              <a:buNone/>
              <a:defRPr sz="1000" b="1"/>
            </a:lvl8pPr>
            <a:lvl9pPr marL="2277953" indent="0">
              <a:buNone/>
              <a:defRPr sz="1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88052" y="1484151"/>
            <a:ext cx="2545459" cy="2696388"/>
          </a:xfrm>
        </p:spPr>
        <p:txBody>
          <a:bodyPr/>
          <a:lstStyle>
            <a:lvl1pPr>
              <a:defRPr sz="1500"/>
            </a:lvl1pPr>
            <a:lvl2pPr>
              <a:defRPr sz="12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6528" y="1047573"/>
            <a:ext cx="2546459" cy="436578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4744" indent="0">
              <a:buNone/>
              <a:defRPr sz="1200" b="1"/>
            </a:lvl2pPr>
            <a:lvl3pPr marL="569488" indent="0">
              <a:buNone/>
              <a:defRPr sz="1100" b="1"/>
            </a:lvl3pPr>
            <a:lvl4pPr marL="854232" indent="0">
              <a:buNone/>
              <a:defRPr sz="1000" b="1"/>
            </a:lvl4pPr>
            <a:lvl5pPr marL="1138977" indent="0">
              <a:buNone/>
              <a:defRPr sz="1000" b="1"/>
            </a:lvl5pPr>
            <a:lvl6pPr marL="1423721" indent="0">
              <a:buNone/>
              <a:defRPr sz="1000" b="1"/>
            </a:lvl6pPr>
            <a:lvl7pPr marL="1708465" indent="0">
              <a:buNone/>
              <a:defRPr sz="1000" b="1"/>
            </a:lvl7pPr>
            <a:lvl8pPr marL="1993209" indent="0">
              <a:buNone/>
              <a:defRPr sz="1000" b="1"/>
            </a:lvl8pPr>
            <a:lvl9pPr marL="2277953" indent="0">
              <a:buNone/>
              <a:defRPr sz="1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926528" y="1484151"/>
            <a:ext cx="2546459" cy="2696388"/>
          </a:xfrm>
        </p:spPr>
        <p:txBody>
          <a:bodyPr/>
          <a:lstStyle>
            <a:lvl1pPr>
              <a:defRPr sz="1500"/>
            </a:lvl1pPr>
            <a:lvl2pPr>
              <a:defRPr sz="12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285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0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04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052" y="186331"/>
            <a:ext cx="1895342" cy="792992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52406" y="186332"/>
            <a:ext cx="3220580" cy="3994208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8052" y="979324"/>
            <a:ext cx="1895342" cy="3201216"/>
          </a:xfrm>
        </p:spPr>
        <p:txBody>
          <a:bodyPr/>
          <a:lstStyle>
            <a:lvl1pPr marL="0" indent="0">
              <a:buNone/>
              <a:defRPr sz="900"/>
            </a:lvl1pPr>
            <a:lvl2pPr marL="284744" indent="0">
              <a:buNone/>
              <a:defRPr sz="700"/>
            </a:lvl2pPr>
            <a:lvl3pPr marL="569488" indent="0">
              <a:buNone/>
              <a:defRPr sz="600"/>
            </a:lvl3pPr>
            <a:lvl4pPr marL="854232" indent="0">
              <a:buNone/>
              <a:defRPr sz="600"/>
            </a:lvl4pPr>
            <a:lvl5pPr marL="1138977" indent="0">
              <a:buNone/>
              <a:defRPr sz="600"/>
            </a:lvl5pPr>
            <a:lvl6pPr marL="1423721" indent="0">
              <a:buNone/>
              <a:defRPr sz="600"/>
            </a:lvl6pPr>
            <a:lvl7pPr marL="1708465" indent="0">
              <a:buNone/>
              <a:defRPr sz="600"/>
            </a:lvl7pPr>
            <a:lvl8pPr marL="1993209" indent="0">
              <a:buNone/>
              <a:defRPr sz="600"/>
            </a:lvl8pPr>
            <a:lvl9pPr marL="2277953" indent="0">
              <a:buNone/>
              <a:defRPr sz="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81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9203" y="3275965"/>
            <a:ext cx="3456623" cy="386746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29203" y="418162"/>
            <a:ext cx="3456623" cy="2807970"/>
          </a:xfrm>
        </p:spPr>
        <p:txBody>
          <a:bodyPr/>
          <a:lstStyle>
            <a:lvl1pPr marL="0" indent="0">
              <a:buNone/>
              <a:defRPr sz="2000"/>
            </a:lvl1pPr>
            <a:lvl2pPr marL="284744" indent="0">
              <a:buNone/>
              <a:defRPr sz="1700"/>
            </a:lvl2pPr>
            <a:lvl3pPr marL="569488" indent="0">
              <a:buNone/>
              <a:defRPr sz="1500"/>
            </a:lvl3pPr>
            <a:lvl4pPr marL="854232" indent="0">
              <a:buNone/>
              <a:defRPr sz="1200"/>
            </a:lvl4pPr>
            <a:lvl5pPr marL="1138977" indent="0">
              <a:buNone/>
              <a:defRPr sz="1200"/>
            </a:lvl5pPr>
            <a:lvl6pPr marL="1423721" indent="0">
              <a:buNone/>
              <a:defRPr sz="1200"/>
            </a:lvl6pPr>
            <a:lvl7pPr marL="1708465" indent="0">
              <a:buNone/>
              <a:defRPr sz="1200"/>
            </a:lvl7pPr>
            <a:lvl8pPr marL="1993209" indent="0">
              <a:buNone/>
              <a:defRPr sz="1200"/>
            </a:lvl8pPr>
            <a:lvl9pPr marL="2277953" indent="0">
              <a:buNone/>
              <a:defRPr sz="1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29203" y="3662711"/>
            <a:ext cx="3456623" cy="549244"/>
          </a:xfrm>
        </p:spPr>
        <p:txBody>
          <a:bodyPr/>
          <a:lstStyle>
            <a:lvl1pPr marL="0" indent="0">
              <a:buNone/>
              <a:defRPr sz="900"/>
            </a:lvl1pPr>
            <a:lvl2pPr marL="284744" indent="0">
              <a:buNone/>
              <a:defRPr sz="700"/>
            </a:lvl2pPr>
            <a:lvl3pPr marL="569488" indent="0">
              <a:buNone/>
              <a:defRPr sz="600"/>
            </a:lvl3pPr>
            <a:lvl4pPr marL="854232" indent="0">
              <a:buNone/>
              <a:defRPr sz="600"/>
            </a:lvl4pPr>
            <a:lvl5pPr marL="1138977" indent="0">
              <a:buNone/>
              <a:defRPr sz="600"/>
            </a:lvl5pPr>
            <a:lvl6pPr marL="1423721" indent="0">
              <a:buNone/>
              <a:defRPr sz="600"/>
            </a:lvl6pPr>
            <a:lvl7pPr marL="1708465" indent="0">
              <a:buNone/>
              <a:defRPr sz="600"/>
            </a:lvl7pPr>
            <a:lvl8pPr marL="1993209" indent="0">
              <a:buNone/>
              <a:defRPr sz="600"/>
            </a:lvl8pPr>
            <a:lvl9pPr marL="2277953" indent="0">
              <a:buNone/>
              <a:defRPr sz="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186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052" y="187415"/>
            <a:ext cx="5184934" cy="779992"/>
          </a:xfrm>
          <a:prstGeom prst="rect">
            <a:avLst/>
          </a:prstGeom>
        </p:spPr>
        <p:txBody>
          <a:bodyPr vert="horz" lIns="56949" tIns="28474" rIns="56949" bIns="28474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052" y="1091989"/>
            <a:ext cx="5184934" cy="3088551"/>
          </a:xfrm>
          <a:prstGeom prst="rect">
            <a:avLst/>
          </a:prstGeom>
        </p:spPr>
        <p:txBody>
          <a:bodyPr vert="horz" lIns="56949" tIns="28474" rIns="56949" bIns="2847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88052" y="4337621"/>
            <a:ext cx="1344242" cy="249164"/>
          </a:xfrm>
          <a:prstGeom prst="rect">
            <a:avLst/>
          </a:prstGeom>
        </p:spPr>
        <p:txBody>
          <a:bodyPr vert="horz" lIns="56949" tIns="28474" rIns="56949" bIns="2847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6290-F32E-4819-A436-9E55C3F6CDFD}" type="datetimeFigureOut">
              <a:rPr lang="ru-RU" smtClean="0"/>
              <a:t>22.01.2017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968355" y="4337621"/>
            <a:ext cx="1824329" cy="249164"/>
          </a:xfrm>
          <a:prstGeom prst="rect">
            <a:avLst/>
          </a:prstGeom>
        </p:spPr>
        <p:txBody>
          <a:bodyPr vert="horz" lIns="56949" tIns="28474" rIns="56949" bIns="2847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128744" y="4337621"/>
            <a:ext cx="1344242" cy="249164"/>
          </a:xfrm>
          <a:prstGeom prst="rect">
            <a:avLst/>
          </a:prstGeom>
        </p:spPr>
        <p:txBody>
          <a:bodyPr vert="horz" lIns="56949" tIns="28474" rIns="56949" bIns="2847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B754E-9385-48D0-A125-F4217806C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12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69488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558" indent="-213558" algn="l" defTabSz="56948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62709" indent="-177965" algn="l" defTabSz="569488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711860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996605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1349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66093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50837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5581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20325" indent="-142372" algn="l" defTabSz="569488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284744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69488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854232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38977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23721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708465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93209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77953" algn="l" defTabSz="569488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91" y="369888"/>
            <a:ext cx="5054600" cy="393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85" t="11192" r="4280" b="16803"/>
          <a:stretch/>
        </p:blipFill>
        <p:spPr bwMode="auto">
          <a:xfrm>
            <a:off x="4648762" y="1293803"/>
            <a:ext cx="224058" cy="17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46571" y="1244586"/>
            <a:ext cx="914268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ингаляция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1463920" y="2988047"/>
            <a:ext cx="480495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1815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600599" y="3003131"/>
            <a:ext cx="480495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1772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111992" y="3003131"/>
            <a:ext cx="480495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1801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202695" y="2988047"/>
            <a:ext cx="550032" cy="272948"/>
          </a:xfrm>
          <a:prstGeom prst="rect">
            <a:avLst/>
          </a:prstGeom>
          <a:solidFill>
            <a:schemeClr val="bg1"/>
          </a:solidFill>
        </p:spPr>
        <p:txBody>
          <a:bodyPr wrap="square" lIns="56949" tIns="28474" rIns="56949" bIns="28474" rtlCol="0">
            <a:spAutoFit/>
          </a:bodyPr>
          <a:lstStyle/>
          <a:p>
            <a:r>
              <a:rPr lang="ru-RU" sz="1400" dirty="0" smtClean="0"/>
              <a:t>1445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-71809" y="1359342"/>
            <a:ext cx="330454" cy="1556697"/>
          </a:xfrm>
          <a:prstGeom prst="rect">
            <a:avLst/>
          </a:prstGeom>
          <a:noFill/>
        </p:spPr>
        <p:txBody>
          <a:bodyPr vert="vert270" wrap="none" lIns="56949" tIns="28474" rIns="56949" bIns="28474" rtlCol="0">
            <a:spAutoFit/>
          </a:bodyPr>
          <a:lstStyle/>
          <a:p>
            <a:r>
              <a:rPr lang="ru-RU" sz="1400" dirty="0"/>
              <a:t>ОПСС (дин</a:t>
            </a:r>
            <a:r>
              <a:rPr lang="ru-RU" sz="1400" dirty="0">
                <a:latin typeface="Calibri"/>
              </a:rPr>
              <a:t>·сек</a:t>
            </a:r>
            <a:r>
              <a:rPr lang="ru-RU" sz="1400" dirty="0"/>
              <a:t>·см</a:t>
            </a:r>
            <a:r>
              <a:rPr lang="ru-RU" sz="1400" baseline="30000" dirty="0"/>
              <a:t>-5</a:t>
            </a:r>
            <a:r>
              <a:rPr lang="ru-RU" sz="1400" dirty="0"/>
              <a:t>)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8" t="13062" r="67079" b="14933"/>
          <a:stretch/>
        </p:blipFill>
        <p:spPr bwMode="auto">
          <a:xfrm>
            <a:off x="4652232" y="913064"/>
            <a:ext cx="240150" cy="18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4871640" y="868529"/>
            <a:ext cx="745183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исходно</a:t>
            </a:r>
            <a:endParaRPr lang="ru-RU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3820439" y="323751"/>
            <a:ext cx="789875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en-US" sz="1400" dirty="0"/>
              <a:t>p</a:t>
            </a:r>
            <a:r>
              <a:rPr lang="ru-RU" sz="1400" dirty="0" smtClean="0"/>
              <a:t> </a:t>
            </a:r>
            <a:r>
              <a:rPr lang="en-US" sz="1400" dirty="0" smtClean="0"/>
              <a:t>&lt;</a:t>
            </a:r>
            <a:r>
              <a:rPr lang="ru-RU" sz="1400" dirty="0" smtClean="0"/>
              <a:t> </a:t>
            </a:r>
            <a:r>
              <a:rPr lang="en-US" sz="1400" dirty="0" smtClean="0"/>
              <a:t>0,001</a:t>
            </a:r>
            <a:endParaRPr lang="ru-RU" sz="1400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893427" y="642986"/>
            <a:ext cx="64709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892447" y="642987"/>
            <a:ext cx="0" cy="196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540519" y="642986"/>
            <a:ext cx="0" cy="2456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66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23" y="369888"/>
            <a:ext cx="5041900" cy="393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71809" y="1549330"/>
            <a:ext cx="330454" cy="1366709"/>
          </a:xfrm>
          <a:prstGeom prst="rect">
            <a:avLst/>
          </a:prstGeom>
          <a:noFill/>
        </p:spPr>
        <p:txBody>
          <a:bodyPr vert="vert270" wrap="none" lIns="56949" tIns="28474" rIns="56949" bIns="28474" rtlCol="0">
            <a:spAutoFit/>
          </a:bodyPr>
          <a:lstStyle/>
          <a:p>
            <a:r>
              <a:rPr lang="ru-RU" sz="1400" dirty="0" err="1" smtClean="0"/>
              <a:t>ДЗЛ</a:t>
            </a:r>
            <a:r>
              <a:rPr lang="ru-RU" sz="1400" dirty="0" err="1"/>
              <a:t>А</a:t>
            </a:r>
            <a:r>
              <a:rPr lang="ru-RU" sz="1400" dirty="0" smtClean="0"/>
              <a:t> </a:t>
            </a:r>
            <a:r>
              <a:rPr lang="ru-RU" sz="1400" dirty="0" smtClean="0"/>
              <a:t>(мм рт. ст. )</a:t>
            </a:r>
            <a:endParaRPr lang="ru-RU" sz="14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8" t="13062" r="67079" b="14933"/>
          <a:stretch/>
        </p:blipFill>
        <p:spPr bwMode="auto">
          <a:xfrm>
            <a:off x="4608712" y="1151057"/>
            <a:ext cx="240150" cy="18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85" t="11192" r="4280" b="16803"/>
          <a:stretch/>
        </p:blipFill>
        <p:spPr bwMode="auto">
          <a:xfrm>
            <a:off x="4608711" y="1684196"/>
            <a:ext cx="224058" cy="17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806520" y="1634979"/>
            <a:ext cx="914268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ингаляция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828120" y="1106522"/>
            <a:ext cx="745183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исходно</a:t>
            </a:r>
            <a:endParaRPr lang="ru-RU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3600599" y="406894"/>
            <a:ext cx="789875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en-US" sz="1400" dirty="0"/>
              <a:t>p</a:t>
            </a:r>
            <a:r>
              <a:rPr lang="ru-RU" sz="1400" dirty="0" smtClean="0"/>
              <a:t> </a:t>
            </a:r>
            <a:r>
              <a:rPr lang="en-US" sz="1400" dirty="0" smtClean="0"/>
              <a:t>&lt;</a:t>
            </a:r>
            <a:r>
              <a:rPr lang="ru-RU" sz="1400" dirty="0" smtClean="0"/>
              <a:t> </a:t>
            </a:r>
            <a:r>
              <a:rPr lang="en-US" sz="1400" dirty="0" smtClean="0"/>
              <a:t>0,001</a:t>
            </a:r>
            <a:endParaRPr lang="ru-RU" sz="140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673587" y="726129"/>
            <a:ext cx="64709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72607" y="726130"/>
            <a:ext cx="0" cy="196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20679" y="726129"/>
            <a:ext cx="0" cy="2456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44175" y="46854"/>
            <a:ext cx="789875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en-US" sz="1400" dirty="0"/>
              <a:t>p</a:t>
            </a:r>
            <a:r>
              <a:rPr lang="ru-RU" sz="1400" dirty="0" smtClean="0"/>
              <a:t> </a:t>
            </a:r>
            <a:r>
              <a:rPr lang="ru-RU" sz="1400" dirty="0" smtClean="0"/>
              <a:t>= </a:t>
            </a:r>
            <a:r>
              <a:rPr lang="en-US" sz="1400" dirty="0" smtClean="0"/>
              <a:t>0,0</a:t>
            </a:r>
            <a:r>
              <a:rPr lang="ru-RU" sz="1400" dirty="0" smtClean="0"/>
              <a:t>38</a:t>
            </a:r>
            <a:endParaRPr lang="ru-RU" sz="14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517163" y="366089"/>
            <a:ext cx="64709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516183" y="366090"/>
            <a:ext cx="0" cy="196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64255" y="366089"/>
            <a:ext cx="0" cy="2456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296343" y="3564111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19,6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1944415" y="3579195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21,2</a:t>
            </a:r>
            <a:endParaRPr lang="ru-RU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456583" y="3579195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20,2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4174703" y="3564111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18,7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4716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369888"/>
            <a:ext cx="5230813" cy="393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8" t="13062" r="67079" b="14933"/>
          <a:stretch/>
        </p:blipFill>
        <p:spPr bwMode="auto">
          <a:xfrm>
            <a:off x="4608712" y="760664"/>
            <a:ext cx="240150" cy="183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85" t="11192" r="4280" b="16803"/>
          <a:stretch/>
        </p:blipFill>
        <p:spPr bwMode="auto">
          <a:xfrm>
            <a:off x="4608711" y="1293803"/>
            <a:ext cx="224058" cy="174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88" y="1914148"/>
            <a:ext cx="330454" cy="996223"/>
          </a:xfrm>
          <a:prstGeom prst="rect">
            <a:avLst/>
          </a:prstGeom>
          <a:noFill/>
        </p:spPr>
        <p:txBody>
          <a:bodyPr vert="vert270" wrap="none" lIns="56949" tIns="28474" rIns="56949" bIns="28474" rtlCol="0">
            <a:spAutoFit/>
          </a:bodyPr>
          <a:lstStyle/>
          <a:p>
            <a:r>
              <a:rPr lang="ru-RU" sz="1400" dirty="0"/>
              <a:t>ИУО (мл</a:t>
            </a:r>
            <a:r>
              <a:rPr lang="en-US" sz="1400" dirty="0"/>
              <a:t>/</a:t>
            </a:r>
            <a:r>
              <a:rPr lang="ru-RU" sz="1400" dirty="0"/>
              <a:t>м</a:t>
            </a:r>
            <a:r>
              <a:rPr lang="ru-RU" sz="1400" baseline="30000" dirty="0"/>
              <a:t>2</a:t>
            </a:r>
            <a:r>
              <a:rPr lang="ru-RU" sz="1400" dirty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06520" y="1244586"/>
            <a:ext cx="914268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ингаляция</a:t>
            </a:r>
            <a:endParaRPr lang="ru-RU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4828120" y="716129"/>
            <a:ext cx="745183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исходно</a:t>
            </a:r>
            <a:endParaRPr lang="ru-RU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816623" y="251743"/>
            <a:ext cx="789875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en-US" sz="1400" dirty="0"/>
              <a:t>p</a:t>
            </a:r>
            <a:r>
              <a:rPr lang="ru-RU" sz="1400" dirty="0" smtClean="0"/>
              <a:t> </a:t>
            </a:r>
            <a:r>
              <a:rPr lang="en-US" sz="1400" dirty="0" smtClean="0"/>
              <a:t>&lt;</a:t>
            </a:r>
            <a:r>
              <a:rPr lang="ru-RU" sz="1400" dirty="0" smtClean="0"/>
              <a:t> </a:t>
            </a:r>
            <a:r>
              <a:rPr lang="en-US" sz="1400" dirty="0" smtClean="0"/>
              <a:t>0,001</a:t>
            </a:r>
            <a:endParaRPr lang="ru-RU" sz="14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889611" y="570978"/>
            <a:ext cx="64709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88631" y="570979"/>
            <a:ext cx="0" cy="196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4536703" y="570978"/>
            <a:ext cx="0" cy="2456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41445" y="3416359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23,8</a:t>
            </a:r>
            <a:endParaRPr lang="ru-RU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672607" y="3420095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26,2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084842" y="3416359"/>
            <a:ext cx="434008" cy="272948"/>
          </a:xfrm>
          <a:prstGeom prst="rect">
            <a:avLst/>
          </a:prstGeom>
          <a:solidFill>
            <a:schemeClr val="bg1"/>
          </a:solidFill>
        </p:spPr>
        <p:txBody>
          <a:bodyPr wrap="none" lIns="56949" tIns="28474" rIns="56949" bIns="28474" rtlCol="0">
            <a:spAutoFit/>
          </a:bodyPr>
          <a:lstStyle/>
          <a:p>
            <a:r>
              <a:rPr lang="ru-RU" sz="1400" dirty="0" smtClean="0"/>
              <a:t>22,4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335509" y="3443178"/>
            <a:ext cx="489226" cy="272948"/>
          </a:xfrm>
          <a:prstGeom prst="rect">
            <a:avLst/>
          </a:prstGeom>
          <a:solidFill>
            <a:schemeClr val="bg1"/>
          </a:solidFill>
        </p:spPr>
        <p:txBody>
          <a:bodyPr wrap="square" lIns="56949" tIns="28474" rIns="56949" bIns="28474" rtlCol="0">
            <a:spAutoFit/>
          </a:bodyPr>
          <a:lstStyle/>
          <a:p>
            <a:r>
              <a:rPr lang="ru-RU" sz="1400" dirty="0" smtClean="0"/>
              <a:t>30,7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1548116" y="1198982"/>
            <a:ext cx="829950" cy="272948"/>
          </a:xfrm>
          <a:prstGeom prst="rect">
            <a:avLst/>
          </a:prstGeom>
          <a:noFill/>
        </p:spPr>
        <p:txBody>
          <a:bodyPr wrap="none" lIns="56949" tIns="28474" rIns="56949" bIns="28474" rtlCol="0">
            <a:spAutoFit/>
          </a:bodyPr>
          <a:lstStyle/>
          <a:p>
            <a:r>
              <a:rPr lang="en-US" sz="1400" dirty="0"/>
              <a:t>p</a:t>
            </a:r>
            <a:r>
              <a:rPr lang="ru-RU" sz="1400" dirty="0" smtClean="0"/>
              <a:t> </a:t>
            </a:r>
            <a:r>
              <a:rPr lang="ru-RU" sz="1400" dirty="0" smtClean="0"/>
              <a:t>=  </a:t>
            </a:r>
            <a:r>
              <a:rPr lang="en-US" sz="1400" dirty="0" smtClean="0"/>
              <a:t>0,0</a:t>
            </a:r>
            <a:r>
              <a:rPr lang="ru-RU" sz="1400" dirty="0" smtClean="0"/>
              <a:t>23</a:t>
            </a:r>
            <a:endParaRPr lang="ru-RU" sz="14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656383" y="1518217"/>
            <a:ext cx="65842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656383" y="1518218"/>
            <a:ext cx="0" cy="196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314810" y="1518217"/>
            <a:ext cx="0" cy="2456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87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9" t="14742" r="1406" b="5751"/>
          <a:stretch/>
        </p:blipFill>
        <p:spPr>
          <a:xfrm>
            <a:off x="463922" y="683791"/>
            <a:ext cx="5034297" cy="32403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00194" y="880651"/>
            <a:ext cx="1459054" cy="52322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Y = -1,12X + 2,14</a:t>
            </a:r>
          </a:p>
          <a:p>
            <a:pPr algn="ctr"/>
            <a:r>
              <a:rPr lang="en-US" sz="1400" dirty="0"/>
              <a:t>r</a:t>
            </a:r>
            <a:r>
              <a:rPr lang="en-US" sz="1400" dirty="0" smtClean="0"/>
              <a:t> = -</a:t>
            </a:r>
            <a:r>
              <a:rPr lang="en-US" sz="1400" dirty="0"/>
              <a:t>0,86, </a:t>
            </a:r>
            <a:r>
              <a:rPr lang="en-US" sz="1400" dirty="0" smtClean="0"/>
              <a:t>p &lt; 0,05</a:t>
            </a:r>
            <a:endParaRPr lang="ru-RU" sz="1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2207" y="1043831"/>
            <a:ext cx="400110" cy="2231252"/>
          </a:xfrm>
          <a:prstGeom prst="rect">
            <a:avLst/>
          </a:prstGeom>
          <a:solidFill>
            <a:schemeClr val="bg1"/>
          </a:solidFill>
        </p:spPr>
        <p:txBody>
          <a:bodyPr vert="vert270" wrap="none" rtlCol="0">
            <a:spAutoFit/>
          </a:bodyPr>
          <a:lstStyle/>
          <a:p>
            <a:r>
              <a:rPr lang="ru-RU" sz="1400" dirty="0" smtClean="0"/>
              <a:t>ИУО илопрост</a:t>
            </a:r>
            <a:r>
              <a:rPr lang="en-US" sz="1400" dirty="0" smtClean="0"/>
              <a:t>/</a:t>
            </a:r>
            <a:r>
              <a:rPr lang="ru-RU" sz="1400" dirty="0" smtClean="0"/>
              <a:t>ИУО исходно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2407" y="3924151"/>
            <a:ext cx="2517997" cy="307777"/>
          </a:xfrm>
          <a:prstGeom prst="rect">
            <a:avLst/>
          </a:prstGeom>
          <a:solidFill>
            <a:schemeClr val="bg1"/>
          </a:solidFill>
        </p:spPr>
        <p:txBody>
          <a:bodyPr vert="horz" wrap="none" rtlCol="0">
            <a:spAutoFit/>
          </a:bodyPr>
          <a:lstStyle/>
          <a:p>
            <a:r>
              <a:rPr lang="ru-RU" sz="1400" dirty="0" smtClean="0"/>
              <a:t>ОПСС илопрост</a:t>
            </a:r>
            <a:r>
              <a:rPr lang="en-US" sz="1400" dirty="0" smtClean="0"/>
              <a:t>/</a:t>
            </a:r>
            <a:r>
              <a:rPr lang="ru-RU" sz="1400" dirty="0" smtClean="0"/>
              <a:t>ОПСС исходно</a:t>
            </a:r>
          </a:p>
        </p:txBody>
      </p:sp>
    </p:spTree>
    <p:extLst>
      <p:ext uri="{BB962C8B-B14F-4D97-AF65-F5344CB8AC3E}">
        <p14:creationId xmlns:p14="http://schemas.microsoft.com/office/powerpoint/2010/main" val="352972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6" t="15432" b="5520"/>
          <a:stretch/>
        </p:blipFill>
        <p:spPr>
          <a:xfrm>
            <a:off x="360239" y="683791"/>
            <a:ext cx="5244368" cy="32403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137" y="1331863"/>
            <a:ext cx="400110" cy="1692515"/>
          </a:xfrm>
          <a:prstGeom prst="rect">
            <a:avLst/>
          </a:prstGeom>
          <a:solidFill>
            <a:schemeClr val="bg1"/>
          </a:solidFill>
        </p:spPr>
        <p:txBody>
          <a:bodyPr vert="vert270" wrap="none" rtlCol="0">
            <a:spAutoFit/>
          </a:bodyPr>
          <a:lstStyle/>
          <a:p>
            <a:r>
              <a:rPr lang="ru-RU" sz="1400" dirty="0" err="1" smtClean="0"/>
              <a:t>ΔОПСС</a:t>
            </a:r>
            <a:r>
              <a:rPr lang="ru-RU" sz="1400" dirty="0"/>
              <a:t> (</a:t>
            </a:r>
            <a:r>
              <a:rPr lang="ru-RU" sz="1400" dirty="0" smtClean="0"/>
              <a:t>дин·сек·см</a:t>
            </a:r>
            <a:r>
              <a:rPr lang="ru-RU" sz="1400" baseline="30000" dirty="0" smtClean="0"/>
              <a:t>-5</a:t>
            </a:r>
            <a:r>
              <a:rPr lang="ru-RU" sz="1400" dirty="0" smtClean="0"/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40359" y="3915279"/>
            <a:ext cx="3362011" cy="307777"/>
          </a:xfrm>
          <a:prstGeom prst="rect">
            <a:avLst/>
          </a:prstGeom>
          <a:solidFill>
            <a:schemeClr val="bg1"/>
          </a:solidFill>
        </p:spPr>
        <p:txBody>
          <a:bodyPr vert="horz" wrap="none" rtlCol="0">
            <a:spAutoFit/>
          </a:bodyPr>
          <a:lstStyle/>
          <a:p>
            <a:r>
              <a:rPr lang="ru-RU" sz="1400" dirty="0" smtClean="0"/>
              <a:t>Исходный сердечный индекс (л</a:t>
            </a:r>
            <a:r>
              <a:rPr lang="en-US" sz="1400" dirty="0" smtClean="0"/>
              <a:t>/</a:t>
            </a:r>
            <a:r>
              <a:rPr lang="ru-RU" sz="1400" dirty="0" smtClean="0"/>
              <a:t>мин</a:t>
            </a:r>
            <a:r>
              <a:rPr lang="en-US" sz="1400" dirty="0" smtClean="0"/>
              <a:t>/</a:t>
            </a:r>
            <a:r>
              <a:rPr lang="ru-RU" sz="1400" dirty="0" smtClean="0"/>
              <a:t>м</a:t>
            </a:r>
            <a:r>
              <a:rPr lang="ru-RU" sz="1400" baseline="30000" dirty="0" smtClean="0"/>
              <a:t>2</a:t>
            </a:r>
            <a:r>
              <a:rPr lang="ru-RU" sz="1400" dirty="0" smtClean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72607" y="880651"/>
            <a:ext cx="1701869" cy="52322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Y = -</a:t>
            </a:r>
            <a:r>
              <a:rPr lang="ru-RU" sz="1400" dirty="0" smtClean="0"/>
              <a:t>455</a:t>
            </a:r>
            <a:r>
              <a:rPr lang="en-US" sz="1400" dirty="0" smtClean="0"/>
              <a:t>,</a:t>
            </a:r>
            <a:r>
              <a:rPr lang="ru-RU" sz="1400" dirty="0" smtClean="0"/>
              <a:t>9</a:t>
            </a:r>
            <a:r>
              <a:rPr lang="en-US" sz="1400" dirty="0" smtClean="0"/>
              <a:t>X + </a:t>
            </a:r>
            <a:r>
              <a:rPr lang="ru-RU" sz="1400" dirty="0" smtClean="0"/>
              <a:t>1181</a:t>
            </a:r>
            <a:r>
              <a:rPr lang="en-US" sz="1400" dirty="0" smtClean="0"/>
              <a:t>,</a:t>
            </a:r>
            <a:r>
              <a:rPr lang="ru-RU" sz="1400" dirty="0" smtClean="0"/>
              <a:t>2</a:t>
            </a:r>
            <a:endParaRPr lang="en-US" sz="1400" dirty="0" smtClean="0"/>
          </a:p>
          <a:p>
            <a:pPr algn="ctr"/>
            <a:r>
              <a:rPr lang="en-US" sz="1400" dirty="0"/>
              <a:t>r</a:t>
            </a:r>
            <a:r>
              <a:rPr lang="en-US" sz="1400" dirty="0" smtClean="0"/>
              <a:t> = -0,</a:t>
            </a:r>
            <a:r>
              <a:rPr lang="ru-RU" sz="1400" dirty="0" smtClean="0"/>
              <a:t>52</a:t>
            </a:r>
            <a:r>
              <a:rPr lang="en-US" sz="1400" dirty="0" smtClean="0"/>
              <a:t>, </a:t>
            </a:r>
            <a:r>
              <a:rPr lang="en-US" sz="1400" dirty="0" smtClean="0"/>
              <a:t>p </a:t>
            </a:r>
            <a:r>
              <a:rPr lang="en-US" sz="1400" dirty="0"/>
              <a:t>&lt; </a:t>
            </a:r>
            <a:r>
              <a:rPr lang="en-US" sz="1400" dirty="0" smtClean="0"/>
              <a:t>0,05</a:t>
            </a:r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173672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</a:spPr>
      <a:bodyPr wrap="non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2422</TotalTime>
  <Words>112</Words>
  <Application>Microsoft Office PowerPoint</Application>
  <PresentationFormat>Произвольный</PresentationFormat>
  <Paragraphs>35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Andrey</dc:creator>
  <cp:lastModifiedBy>Andrey</cp:lastModifiedBy>
  <cp:revision>66</cp:revision>
  <dcterms:created xsi:type="dcterms:W3CDTF">2014-03-30T21:26:53Z</dcterms:created>
  <dcterms:modified xsi:type="dcterms:W3CDTF">2017-01-22T21:40:16Z</dcterms:modified>
</cp:coreProperties>
</file>