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655" autoAdjust="0"/>
    <p:restoredTop sz="94660"/>
  </p:normalViewPr>
  <p:slideViewPr>
    <p:cSldViewPr>
      <p:cViewPr>
        <p:scale>
          <a:sx n="50" d="100"/>
          <a:sy n="50" d="100"/>
        </p:scale>
        <p:origin x="-868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9337-B4A6-4244-B0CA-446EBDA0AE1C}" type="datetimeFigureOut">
              <a:rPr lang="ru-RU" smtClean="0"/>
              <a:pPr/>
              <a:t>12.02.2017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9CD10-6706-4B0C-AF53-34285EBC1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9337-B4A6-4244-B0CA-446EBDA0AE1C}" type="datetimeFigureOut">
              <a:rPr lang="ru-RU" smtClean="0"/>
              <a:pPr/>
              <a:t>12.02.2017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9CD10-6706-4B0C-AF53-34285EBC1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9337-B4A6-4244-B0CA-446EBDA0AE1C}" type="datetimeFigureOut">
              <a:rPr lang="ru-RU" smtClean="0"/>
              <a:pPr/>
              <a:t>12.02.2017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9CD10-6706-4B0C-AF53-34285EBC1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9337-B4A6-4244-B0CA-446EBDA0AE1C}" type="datetimeFigureOut">
              <a:rPr lang="ru-RU" smtClean="0"/>
              <a:pPr/>
              <a:t>12.02.2017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9CD10-6706-4B0C-AF53-34285EBC1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9337-B4A6-4244-B0CA-446EBDA0AE1C}" type="datetimeFigureOut">
              <a:rPr lang="ru-RU" smtClean="0"/>
              <a:pPr/>
              <a:t>12.02.2017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9CD10-6706-4B0C-AF53-34285EBC1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9337-B4A6-4244-B0CA-446EBDA0AE1C}" type="datetimeFigureOut">
              <a:rPr lang="ru-RU" smtClean="0"/>
              <a:pPr/>
              <a:t>12.02.2017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9CD10-6706-4B0C-AF53-34285EBC1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9337-B4A6-4244-B0CA-446EBDA0AE1C}" type="datetimeFigureOut">
              <a:rPr lang="ru-RU" smtClean="0"/>
              <a:pPr/>
              <a:t>12.02.2017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9CD10-6706-4B0C-AF53-34285EBC1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9337-B4A6-4244-B0CA-446EBDA0AE1C}" type="datetimeFigureOut">
              <a:rPr lang="ru-RU" smtClean="0"/>
              <a:pPr/>
              <a:t>12.02.2017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9CD10-6706-4B0C-AF53-34285EBC1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9337-B4A6-4244-B0CA-446EBDA0AE1C}" type="datetimeFigureOut">
              <a:rPr lang="ru-RU" smtClean="0"/>
              <a:pPr/>
              <a:t>12.02.2017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9CD10-6706-4B0C-AF53-34285EBC1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9337-B4A6-4244-B0CA-446EBDA0AE1C}" type="datetimeFigureOut">
              <a:rPr lang="ru-RU" smtClean="0"/>
              <a:pPr/>
              <a:t>12.02.2017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9CD10-6706-4B0C-AF53-34285EBC1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9337-B4A6-4244-B0CA-446EBDA0AE1C}" type="datetimeFigureOut">
              <a:rPr lang="ru-RU" smtClean="0"/>
              <a:pPr/>
              <a:t>12.02.2017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9CD10-6706-4B0C-AF53-34285EBC1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B9337-B4A6-4244-B0CA-446EBDA0AE1C}" type="datetimeFigureOut">
              <a:rPr lang="ru-RU" smtClean="0"/>
              <a:pPr/>
              <a:t>12.02.2017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9CD10-6706-4B0C-AF53-34285EBC1C4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57224" y="3643314"/>
            <a:ext cx="672825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Стрелками указаны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интрацитоплазматические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вакуоли, содержащие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аутофагической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материал  и гликоген (масштаб фрагмента линейки 1 мкм).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Перепечатано с разрешения издателя (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Taylor et al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Copyright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©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2007).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Рисунок 1. Электронная микроскопия биопсии скелетных мышц  (А) и миокарда (Б).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1357290" y="1071546"/>
            <a:ext cx="5940464" cy="2003715"/>
            <a:chOff x="1357290" y="1071546"/>
            <a:chExt cx="5940464" cy="2003715"/>
          </a:xfrm>
        </p:grpSpPr>
        <p:pic>
          <p:nvPicPr>
            <p:cNvPr id="2" name="Рисунок 1"/>
            <p:cNvPicPr/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357290" y="1071546"/>
              <a:ext cx="5940425" cy="20037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6" name="Text Box 2" descr="Полотно"/>
            <p:cNvSpPr txBox="1">
              <a:spLocks noChangeArrowheads="1"/>
            </p:cNvSpPr>
            <p:nvPr/>
          </p:nvSpPr>
          <p:spPr bwMode="auto">
            <a:xfrm>
              <a:off x="6929454" y="1142984"/>
              <a:ext cx="368300" cy="381000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Б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7" name="Text Box 3" descr="Полотно"/>
            <p:cNvSpPr txBox="1">
              <a:spLocks noChangeArrowheads="1"/>
            </p:cNvSpPr>
            <p:nvPr/>
          </p:nvSpPr>
          <p:spPr bwMode="auto">
            <a:xfrm>
              <a:off x="3500430" y="1071546"/>
              <a:ext cx="368300" cy="381000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А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Группа 51"/>
          <p:cNvGrpSpPr/>
          <p:nvPr/>
        </p:nvGrpSpPr>
        <p:grpSpPr>
          <a:xfrm>
            <a:off x="821242" y="1142984"/>
            <a:ext cx="7428196" cy="2613024"/>
            <a:chOff x="821242" y="1142984"/>
            <a:chExt cx="7428196" cy="2613024"/>
          </a:xfrm>
        </p:grpSpPr>
        <p:pic>
          <p:nvPicPr>
            <p:cNvPr id="1026" name="Picture 2" descr="C:\Users\7\Downloads\Казец 1 (1).jpg"/>
            <p:cNvPicPr>
              <a:picLocks noChangeAspect="1" noChangeArrowheads="1"/>
            </p:cNvPicPr>
            <p:nvPr/>
          </p:nvPicPr>
          <p:blipFill>
            <a:blip r:embed="rId2">
              <a:lum bright="6000" contrast="22000"/>
            </a:blip>
            <a:srcRect l="-891" t="5225" r="9805"/>
            <a:stretch>
              <a:fillRect/>
            </a:stretch>
          </p:blipFill>
          <p:spPr bwMode="auto">
            <a:xfrm>
              <a:off x="821242" y="1144105"/>
              <a:ext cx="3678554" cy="2611903"/>
            </a:xfrm>
            <a:prstGeom prst="rect">
              <a:avLst/>
            </a:prstGeom>
            <a:noFill/>
          </p:spPr>
        </p:pic>
        <p:sp>
          <p:nvSpPr>
            <p:cNvPr id="3" name="Text Box 3" descr="Полотно"/>
            <p:cNvSpPr txBox="1">
              <a:spLocks noChangeArrowheads="1"/>
            </p:cNvSpPr>
            <p:nvPr/>
          </p:nvSpPr>
          <p:spPr bwMode="auto">
            <a:xfrm>
              <a:off x="4143372" y="1142984"/>
              <a:ext cx="368300" cy="381000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А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 Box 3" descr="Полотно"/>
            <p:cNvSpPr txBox="1">
              <a:spLocks noChangeArrowheads="1"/>
            </p:cNvSpPr>
            <p:nvPr/>
          </p:nvSpPr>
          <p:spPr bwMode="auto">
            <a:xfrm>
              <a:off x="857224" y="1142984"/>
              <a:ext cx="785818" cy="357190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sz="1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L  25</a:t>
              </a:r>
              <a:r>
                <a:rPr lang="ru-RU" sz="1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1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мм</a:t>
              </a:r>
              <a:endPara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 rot="16200000" flipH="1">
              <a:off x="2786050" y="2071678"/>
              <a:ext cx="285752" cy="142876"/>
            </a:xfrm>
            <a:prstGeom prst="straightConnector1">
              <a:avLst/>
            </a:prstGeom>
            <a:ln w="15875"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714612" y="1714488"/>
              <a:ext cx="2600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bg1"/>
                  </a:solidFill>
                </a:rPr>
                <a:t>L</a:t>
              </a:r>
              <a:endParaRPr lang="ru-RU" sz="1400" dirty="0">
                <a:solidFill>
                  <a:schemeClr val="bg1"/>
                </a:solidFill>
              </a:endParaRPr>
            </a:p>
          </p:txBody>
        </p:sp>
        <p:pic>
          <p:nvPicPr>
            <p:cNvPr id="19" name="Picture 2" descr="C:\Users\7\Downloads\Казец 2.jpg"/>
            <p:cNvPicPr>
              <a:picLocks noChangeAspect="1" noChangeArrowheads="1"/>
            </p:cNvPicPr>
            <p:nvPr/>
          </p:nvPicPr>
          <p:blipFill>
            <a:blip r:embed="rId4">
              <a:lum bright="5000" contrast="-2000"/>
            </a:blip>
            <a:srcRect t="5225" r="12480"/>
            <a:stretch>
              <a:fillRect/>
            </a:stretch>
          </p:blipFill>
          <p:spPr bwMode="auto">
            <a:xfrm>
              <a:off x="4714876" y="1142984"/>
              <a:ext cx="3534562" cy="2611903"/>
            </a:xfrm>
            <a:prstGeom prst="rect">
              <a:avLst/>
            </a:prstGeom>
            <a:noFill/>
          </p:spPr>
        </p:pic>
        <p:sp>
          <p:nvSpPr>
            <p:cNvPr id="20" name="Text Box 3" descr="Полотно"/>
            <p:cNvSpPr txBox="1">
              <a:spLocks noChangeArrowheads="1"/>
            </p:cNvSpPr>
            <p:nvPr/>
          </p:nvSpPr>
          <p:spPr bwMode="auto">
            <a:xfrm>
              <a:off x="7858148" y="1142984"/>
              <a:ext cx="368300" cy="381000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БА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714876" y="1142984"/>
              <a:ext cx="734496" cy="1015663"/>
            </a:xfrm>
            <a:prstGeom prst="rect">
              <a:avLst/>
            </a:prstGeom>
            <a:solidFill>
              <a:schemeClr val="tx1"/>
            </a:solidFill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>
                  <a:solidFill>
                    <a:schemeClr val="bg1"/>
                  </a:solidFill>
                </a:rPr>
                <a:t>L</a:t>
              </a:r>
              <a:r>
                <a:rPr lang="ru-RU" sz="1000" b="1" dirty="0" smtClean="0">
                  <a:solidFill>
                    <a:schemeClr val="bg1"/>
                  </a:solidFill>
                </a:rPr>
                <a:t>1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 25</a:t>
              </a:r>
              <a:r>
                <a:rPr lang="ru-RU" sz="1000" b="1" dirty="0" smtClean="0">
                  <a:solidFill>
                    <a:schemeClr val="bg1"/>
                  </a:solidFill>
                </a:rPr>
                <a:t> мм</a:t>
              </a:r>
            </a:p>
            <a:p>
              <a:r>
                <a:rPr lang="en-US" sz="1000" b="1" dirty="0" smtClean="0">
                  <a:solidFill>
                    <a:schemeClr val="bg1"/>
                  </a:solidFill>
                </a:rPr>
                <a:t>L2 </a:t>
              </a:r>
              <a:r>
                <a:rPr lang="ru-RU" sz="1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20</a:t>
              </a:r>
              <a:r>
                <a:rPr lang="ru-RU" sz="1000" b="1" dirty="0" smtClean="0">
                  <a:solidFill>
                    <a:schemeClr val="bg1"/>
                  </a:solidFill>
                </a:rPr>
                <a:t> мм</a:t>
              </a:r>
            </a:p>
            <a:p>
              <a:r>
                <a:rPr lang="en-US" sz="1000" b="1" dirty="0" smtClean="0">
                  <a:solidFill>
                    <a:schemeClr val="bg1"/>
                  </a:solidFill>
                </a:rPr>
                <a:t>L3  </a:t>
              </a:r>
              <a:r>
                <a:rPr lang="ru-RU" sz="1000" b="1" dirty="0" smtClean="0">
                  <a:solidFill>
                    <a:schemeClr val="bg1"/>
                  </a:solidFill>
                </a:rPr>
                <a:t>19</a:t>
              </a:r>
              <a:r>
                <a:rPr lang="en-US" sz="1000" b="1" dirty="0" smtClean="0">
                  <a:solidFill>
                    <a:schemeClr val="bg1"/>
                  </a:solidFill>
                </a:rPr>
                <a:t> </a:t>
              </a:r>
              <a:r>
                <a:rPr lang="ru-RU" sz="1000" b="1" dirty="0" smtClean="0">
                  <a:solidFill>
                    <a:schemeClr val="bg1"/>
                  </a:solidFill>
                </a:rPr>
                <a:t>мм</a:t>
              </a:r>
            </a:p>
            <a:p>
              <a:r>
                <a:rPr lang="en-US" sz="1000" b="1" dirty="0" smtClean="0">
                  <a:solidFill>
                    <a:schemeClr val="bg1"/>
                  </a:solidFill>
                </a:rPr>
                <a:t>L4  20 </a:t>
              </a:r>
              <a:r>
                <a:rPr lang="ru-RU" sz="1000" b="1" dirty="0" smtClean="0">
                  <a:solidFill>
                    <a:schemeClr val="bg1"/>
                  </a:solidFill>
                </a:rPr>
                <a:t>мм</a:t>
              </a:r>
            </a:p>
            <a:p>
              <a:r>
                <a:rPr lang="en-US" sz="1000" b="1" dirty="0" smtClean="0">
                  <a:solidFill>
                    <a:schemeClr val="bg1"/>
                  </a:solidFill>
                </a:rPr>
                <a:t>L5   25 </a:t>
              </a:r>
              <a:r>
                <a:rPr lang="ru-RU" sz="1000" b="1" dirty="0" smtClean="0">
                  <a:solidFill>
                    <a:schemeClr val="bg1"/>
                  </a:solidFill>
                </a:rPr>
                <a:t>мм</a:t>
              </a:r>
            </a:p>
            <a:p>
              <a:r>
                <a:rPr lang="en-US" sz="1000" b="1" dirty="0" smtClean="0">
                  <a:solidFill>
                    <a:schemeClr val="bg1"/>
                  </a:solidFill>
                </a:rPr>
                <a:t>L6 </a:t>
              </a:r>
              <a:r>
                <a:rPr lang="ru-RU" sz="1000" b="1" dirty="0" smtClean="0">
                  <a:solidFill>
                    <a:schemeClr val="bg1"/>
                  </a:solidFill>
                </a:rPr>
                <a:t>  21 мм</a:t>
              </a:r>
              <a:endParaRPr lang="ru-RU" sz="1000" b="1" dirty="0">
                <a:solidFill>
                  <a:schemeClr val="bg1"/>
                </a:solidFill>
              </a:endParaRPr>
            </a:p>
          </p:txBody>
        </p:sp>
        <p:cxnSp>
          <p:nvCxnSpPr>
            <p:cNvPr id="24" name="Прямая со стрелкой 23"/>
            <p:cNvCxnSpPr/>
            <p:nvPr/>
          </p:nvCxnSpPr>
          <p:spPr>
            <a:xfrm>
              <a:off x="6215074" y="2214554"/>
              <a:ext cx="285752" cy="214314"/>
            </a:xfrm>
            <a:prstGeom prst="straightConnector1">
              <a:avLst/>
            </a:prstGeom>
            <a:ln w="15875"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 стрелкой 24"/>
            <p:cNvCxnSpPr/>
            <p:nvPr/>
          </p:nvCxnSpPr>
          <p:spPr>
            <a:xfrm>
              <a:off x="6929454" y="2571744"/>
              <a:ext cx="428628" cy="142876"/>
            </a:xfrm>
            <a:prstGeom prst="straightConnector1">
              <a:avLst/>
            </a:prstGeom>
            <a:ln w="15875"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 flipV="1">
              <a:off x="6929454" y="2285992"/>
              <a:ext cx="285752" cy="71438"/>
            </a:xfrm>
            <a:prstGeom prst="straightConnector1">
              <a:avLst/>
            </a:prstGeom>
            <a:ln w="15875"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 стрелкой 30"/>
            <p:cNvCxnSpPr/>
            <p:nvPr/>
          </p:nvCxnSpPr>
          <p:spPr>
            <a:xfrm rot="16200000" flipH="1">
              <a:off x="6607983" y="2893215"/>
              <a:ext cx="285752" cy="71438"/>
            </a:xfrm>
            <a:prstGeom prst="straightConnector1">
              <a:avLst/>
            </a:prstGeom>
            <a:ln w="15875"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 стрелкой 31"/>
            <p:cNvCxnSpPr/>
            <p:nvPr/>
          </p:nvCxnSpPr>
          <p:spPr>
            <a:xfrm rot="16200000" flipH="1">
              <a:off x="6643702" y="2000240"/>
              <a:ext cx="357190" cy="71438"/>
            </a:xfrm>
            <a:prstGeom prst="straightConnector1">
              <a:avLst/>
            </a:prstGeom>
            <a:ln w="15875"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 стрелкой 32"/>
            <p:cNvCxnSpPr/>
            <p:nvPr/>
          </p:nvCxnSpPr>
          <p:spPr>
            <a:xfrm rot="5400000">
              <a:off x="6250793" y="2750339"/>
              <a:ext cx="214314" cy="142876"/>
            </a:xfrm>
            <a:prstGeom prst="straightConnector1">
              <a:avLst/>
            </a:prstGeom>
            <a:ln w="15875"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6643702" y="1571612"/>
              <a:ext cx="30489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chemeClr val="bg1"/>
                  </a:solidFill>
                </a:rPr>
                <a:t>L</a:t>
              </a:r>
              <a:r>
                <a:rPr lang="ru-RU" sz="1000" dirty="0" smtClean="0">
                  <a:solidFill>
                    <a:schemeClr val="bg1"/>
                  </a:solidFill>
                </a:rPr>
                <a:t>1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286512" y="1928802"/>
              <a:ext cx="30489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chemeClr val="bg1"/>
                  </a:solidFill>
                </a:rPr>
                <a:t>L2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000760" y="2928934"/>
              <a:ext cx="30489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chemeClr val="bg1"/>
                  </a:solidFill>
                </a:rPr>
                <a:t>L3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858016" y="3000372"/>
              <a:ext cx="30489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chemeClr val="bg1"/>
                  </a:solidFill>
                </a:rPr>
                <a:t>L4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358082" y="2643182"/>
              <a:ext cx="30489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chemeClr val="bg1"/>
                  </a:solidFill>
                </a:rPr>
                <a:t>L5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286644" y="2071678"/>
              <a:ext cx="30489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chemeClr val="bg1"/>
                  </a:solidFill>
                </a:rPr>
                <a:t>L6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</p:grp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4429132"/>
            <a:ext cx="894539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Рисунок 2.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Трансторакальная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эхокардиография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А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вид из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парастернального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доступа по длинной оси,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демонстрирующий умеренную гипертрофию ЛЖ (стрелкой отмечена толщина МЖП), повышенную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эхогенность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миокарда, дилатацию левого предсердия;  Б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вид из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парастернального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доступа по короткой оси с признаками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симметричной гипертрофии ЛЖ (стрелками отмечена толщина стенок ЛЖ) и повышенной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эхогенности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миокарда.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>
            <a:grpSpLocks noChangeAspect="1"/>
          </p:cNvGrpSpPr>
          <p:nvPr/>
        </p:nvGrpSpPr>
        <p:grpSpPr>
          <a:xfrm>
            <a:off x="1214414" y="571480"/>
            <a:ext cx="6575238" cy="3667125"/>
            <a:chOff x="1214414" y="571480"/>
            <a:chExt cx="5260190" cy="2933700"/>
          </a:xfrm>
        </p:grpSpPr>
        <p:grpSp>
          <p:nvGrpSpPr>
            <p:cNvPr id="4" name="Группа 3"/>
            <p:cNvGrpSpPr/>
            <p:nvPr/>
          </p:nvGrpSpPr>
          <p:grpSpPr>
            <a:xfrm>
              <a:off x="1214414" y="571480"/>
              <a:ext cx="5260190" cy="2933700"/>
              <a:chOff x="1214414" y="571480"/>
              <a:chExt cx="5260190" cy="2933700"/>
            </a:xfrm>
          </p:grpSpPr>
          <p:pic>
            <p:nvPicPr>
              <p:cNvPr id="2" name="Рисунок 1"/>
              <p:cNvPicPr>
                <a:picLocks noChangeAspect="1"/>
              </p:cNvPicPr>
              <p:nvPr/>
            </p:nvPicPr>
            <p:blipFill>
              <a:blip r:embed="rId2">
                <a:lum bright="-5000"/>
                <a:extLst>
                  <a:ext uri="{28A0092B-C50C-407E-A947-70E740481C1C}">
    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    </a:ext>
                </a:extLst>
              </a:blip>
              <a:srcRect r="50819"/>
              <a:stretch>
                <a:fillRect/>
              </a:stretch>
            </p:blipFill>
            <p:spPr bwMode="auto">
              <a:xfrm>
                <a:off x="1214414" y="571480"/>
                <a:ext cx="2473550" cy="2914015"/>
              </a:xfrm>
              <a:prstGeom prst="rect">
                <a:avLst/>
              </a:prstGeom>
              <a:noFill/>
            </p:spPr>
          </p:pic>
          <p:pic>
            <p:nvPicPr>
              <p:cNvPr id="3" name="Рисунок 2" descr="C:\Users\User\AppData\Local\Microsoft\Windows\Temporary Internet Files\Content.Word\рис. 1.jpg"/>
              <p:cNvPicPr>
                <a:picLocks noChangeAspect="1"/>
              </p:cNvPicPr>
              <p:nvPr/>
            </p:nvPicPr>
            <p:blipFill rotWithShape="1">
              <a:blip r:embed="rId3" cstate="print">
                <a:lum bright="-9000" contrast="10000"/>
                <a:extLst>
                  <a:ext uri="{28A0092B-C50C-407E-A947-70E740481C1C}">
    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    </a:ext>
                </a:extLst>
              </a:blip>
              <a:srcRect l="9839" t="13319" r="48489" b="16757"/>
              <a:stretch/>
            </p:blipFill>
            <p:spPr bwMode="auto">
              <a:xfrm>
                <a:off x="4000496" y="571480"/>
                <a:ext cx="2474108" cy="2933700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/>
                </a:ext>
              </a:extLst>
            </p:spPr>
          </p:pic>
        </p:grpSp>
        <p:sp>
          <p:nvSpPr>
            <p:cNvPr id="8" name="Text Box 3" descr="Полотно"/>
            <p:cNvSpPr txBox="1">
              <a:spLocks noChangeArrowheads="1"/>
            </p:cNvSpPr>
            <p:nvPr/>
          </p:nvSpPr>
          <p:spPr bwMode="auto">
            <a:xfrm>
              <a:off x="3357554" y="571480"/>
              <a:ext cx="314327" cy="381000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А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2" descr="Полотно"/>
            <p:cNvSpPr txBox="1">
              <a:spLocks noChangeArrowheads="1"/>
            </p:cNvSpPr>
            <p:nvPr/>
          </p:nvSpPr>
          <p:spPr bwMode="auto">
            <a:xfrm>
              <a:off x="6143637" y="571480"/>
              <a:ext cx="328614" cy="381000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Б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28596" y="4643446"/>
            <a:ext cx="8717771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Рисунок 3. Электрокардиограмма пациента: А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правопредсердный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истмус-зависимый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тип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трепетания предсердий, расширение комплекса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QRS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 250 мс (ПБЛНПГ), экстремально высокий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вольтаж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QRS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комплексов: амплитуда зубца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отведении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 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35 мм, амплитуда негативного Т зубца 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35 мм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отведении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6, амплитуда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RST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62  мм в отведении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 (калибровочная шкала 10 мм/мВ; 25 мм/с);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уменьшенный масштаб ЭКГ (5 мм/мВ; 25 мм/с)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233</Words>
  <Application>Microsoft Office PowerPoint</Application>
  <PresentationFormat>Экран (4:3)</PresentationFormat>
  <Paragraphs>33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Вайханская Татьяна</dc:creator>
  <cp:lastModifiedBy>7</cp:lastModifiedBy>
  <cp:revision>17</cp:revision>
  <dcterms:created xsi:type="dcterms:W3CDTF">2017-02-05T19:50:45Z</dcterms:created>
  <dcterms:modified xsi:type="dcterms:W3CDTF">2017-02-12T18:16:38Z</dcterms:modified>
</cp:coreProperties>
</file>