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0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764704"/>
            <a:ext cx="3312368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899592" y="54868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 smtClean="0">
                <a:cs typeface="Times New Roman" pitchFamily="18" charset="0"/>
              </a:rPr>
              <a:t>вчСРБ</a:t>
            </a:r>
            <a:r>
              <a:rPr lang="en-US" sz="1600" b="1" dirty="0" smtClean="0">
                <a:cs typeface="Times New Roman" pitchFamily="18" charset="0"/>
              </a:rPr>
              <a:t>(</a:t>
            </a:r>
            <a:r>
              <a:rPr lang="ru-RU" sz="1600" b="1" dirty="0" smtClean="0">
                <a:cs typeface="Times New Roman" pitchFamily="18" charset="0"/>
              </a:rPr>
              <a:t>мг/л)</a:t>
            </a:r>
            <a:r>
              <a:rPr lang="ru-RU" sz="1600" dirty="0" smtClean="0">
                <a:cs typeface="Times New Roman" pitchFamily="18" charset="0"/>
              </a:rPr>
              <a:t> </a:t>
            </a:r>
            <a:endParaRPr lang="en-US" sz="1600" dirty="0" smtClean="0">
              <a:cs typeface="Times New Roman" pitchFamily="18" charset="0"/>
            </a:endParaRPr>
          </a:p>
          <a:p>
            <a:endParaRPr lang="ru-RU" sz="2000" dirty="0" smtClean="0"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764704"/>
            <a:ext cx="324036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084168" y="54868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ММП-9 (</a:t>
            </a:r>
            <a:r>
              <a:rPr lang="ru-RU" b="1" dirty="0" err="1" smtClean="0"/>
              <a:t>нг</a:t>
            </a:r>
            <a:r>
              <a:rPr lang="ru-RU" b="1" dirty="0" smtClean="0"/>
              <a:t>/мл)</a:t>
            </a:r>
            <a:endParaRPr lang="ru-RU" b="1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861048"/>
            <a:ext cx="338437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3861048"/>
            <a:ext cx="3240360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483768" y="5157192"/>
            <a:ext cx="13681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cs typeface="Times New Roman" pitchFamily="18" charset="0"/>
              </a:rPr>
              <a:t>площадь под кривой  0,</a:t>
            </a:r>
            <a:r>
              <a:rPr lang="en-US" sz="1600" dirty="0" smtClean="0">
                <a:cs typeface="Times New Roman" pitchFamily="18" charset="0"/>
              </a:rPr>
              <a:t>7</a:t>
            </a:r>
            <a:r>
              <a:rPr lang="ru-RU" sz="1600" dirty="0" smtClean="0">
                <a:cs typeface="Times New Roman" pitchFamily="18" charset="0"/>
              </a:rPr>
              <a:t>±0,0</a:t>
            </a:r>
            <a:r>
              <a:rPr lang="en-US" sz="1600" dirty="0" smtClean="0">
                <a:cs typeface="Times New Roman" pitchFamily="18" charset="0"/>
              </a:rPr>
              <a:t>8</a:t>
            </a:r>
            <a:endParaRPr lang="ru-RU" sz="1600" dirty="0" smtClean="0">
              <a:cs typeface="Times New Roman" pitchFamily="18" charset="0"/>
            </a:endParaRPr>
          </a:p>
          <a:p>
            <a:pPr algn="ctr"/>
            <a:r>
              <a:rPr lang="ru-RU" sz="1600" dirty="0" smtClean="0">
                <a:cs typeface="Times New Roman" pitchFamily="18" charset="0"/>
              </a:rPr>
              <a:t> (</a:t>
            </a:r>
            <a:r>
              <a:rPr lang="en-US" sz="1600" dirty="0" smtClean="0">
                <a:cs typeface="Times New Roman" pitchFamily="18" charset="0"/>
              </a:rPr>
              <a:t>p=0,002)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92280" y="5157192"/>
            <a:ext cx="13681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cs typeface="Times New Roman" pitchFamily="18" charset="0"/>
              </a:rPr>
              <a:t>площадь под кривой  0,8±0,07</a:t>
            </a:r>
          </a:p>
          <a:p>
            <a:pPr algn="ctr"/>
            <a:r>
              <a:rPr lang="ru-RU" sz="1600" dirty="0" smtClean="0">
                <a:cs typeface="Times New Roman" pitchFamily="18" charset="0"/>
              </a:rPr>
              <a:t> (</a:t>
            </a:r>
            <a:r>
              <a:rPr lang="en-US" sz="1600" dirty="0" smtClean="0">
                <a:cs typeface="Times New Roman" pitchFamily="18" charset="0"/>
              </a:rPr>
              <a:t>p&lt;</a:t>
            </a:r>
            <a:r>
              <a:rPr lang="ru-RU" sz="1600" dirty="0" smtClean="0">
                <a:cs typeface="Times New Roman" pitchFamily="18" charset="0"/>
              </a:rPr>
              <a:t>0,0001</a:t>
            </a:r>
            <a:r>
              <a:rPr lang="en-US" sz="1600" dirty="0" smtClean="0">
                <a:cs typeface="Times New Roman" pitchFamily="18" charset="0"/>
              </a:rPr>
              <a:t>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11560" y="3645024"/>
            <a:ext cx="3600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cs typeface="Times New Roman" pitchFamily="18" charset="0"/>
              </a:rPr>
              <a:t>С3 компонент комплемента </a:t>
            </a:r>
            <a:r>
              <a:rPr lang="en-US" sz="1600" b="1" dirty="0" smtClean="0">
                <a:cs typeface="Times New Roman" pitchFamily="18" charset="0"/>
              </a:rPr>
              <a:t>(</a:t>
            </a:r>
            <a:r>
              <a:rPr lang="ru-RU" sz="1600" b="1" dirty="0" smtClean="0">
                <a:cs typeface="Times New Roman" pitchFamily="18" charset="0"/>
              </a:rPr>
              <a:t>г/л) </a:t>
            </a:r>
            <a:endParaRPr lang="en-US" sz="1600" b="1" dirty="0" smtClean="0">
              <a:cs typeface="Times New Roman" pitchFamily="18" charset="0"/>
            </a:endParaRPr>
          </a:p>
          <a:p>
            <a:endParaRPr lang="ru-RU" dirty="0" smtClean="0"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08104" y="3645024"/>
            <a:ext cx="316835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cs typeface="Times New Roman" pitchFamily="18" charset="0"/>
              </a:rPr>
              <a:t>С4 компонент комплемента </a:t>
            </a:r>
            <a:r>
              <a:rPr lang="en-US" sz="1600" b="1" dirty="0" smtClean="0">
                <a:cs typeface="Times New Roman" pitchFamily="18" charset="0"/>
              </a:rPr>
              <a:t>(</a:t>
            </a:r>
            <a:r>
              <a:rPr lang="ru-RU" sz="1600" b="1" dirty="0" smtClean="0">
                <a:cs typeface="Times New Roman" pitchFamily="18" charset="0"/>
              </a:rPr>
              <a:t>г/л) </a:t>
            </a:r>
            <a:endParaRPr lang="en-US" sz="1600" b="1" dirty="0" smtClean="0">
              <a:cs typeface="Times New Roman" pitchFamily="18" charset="0"/>
            </a:endParaRPr>
          </a:p>
          <a:p>
            <a:endParaRPr lang="ru-RU" dirty="0" smtClean="0"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11760" y="2132856"/>
            <a:ext cx="144016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cs typeface="Times New Roman" pitchFamily="18" charset="0"/>
              </a:rPr>
              <a:t>площадь </a:t>
            </a:r>
          </a:p>
          <a:p>
            <a:pPr algn="ctr"/>
            <a:r>
              <a:rPr lang="ru-RU" sz="1600" dirty="0" smtClean="0">
                <a:cs typeface="Times New Roman" pitchFamily="18" charset="0"/>
              </a:rPr>
              <a:t>под кривой  0,8±0,07</a:t>
            </a:r>
          </a:p>
          <a:p>
            <a:pPr algn="ctr"/>
            <a:r>
              <a:rPr lang="ru-RU" sz="1600" dirty="0" smtClean="0">
                <a:cs typeface="Times New Roman" pitchFamily="18" charset="0"/>
              </a:rPr>
              <a:t> (</a:t>
            </a:r>
            <a:r>
              <a:rPr lang="en-US" sz="1600" dirty="0" smtClean="0">
                <a:cs typeface="Times New Roman" pitchFamily="18" charset="0"/>
              </a:rPr>
              <a:t>p&lt;</a:t>
            </a:r>
            <a:r>
              <a:rPr lang="ru-RU" sz="1600" dirty="0" smtClean="0">
                <a:cs typeface="Times New Roman" pitchFamily="18" charset="0"/>
              </a:rPr>
              <a:t>0,0001</a:t>
            </a:r>
            <a:r>
              <a:rPr lang="en-US" sz="1600" dirty="0" smtClean="0">
                <a:cs typeface="Times New Roman" pitchFamily="18" charset="0"/>
              </a:rPr>
              <a:t>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164288" y="2132856"/>
            <a:ext cx="1296144" cy="10772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cs typeface="Times New Roman" pitchFamily="18" charset="0"/>
              </a:rPr>
              <a:t>площадь под кривой  0,8±0,09</a:t>
            </a:r>
          </a:p>
          <a:p>
            <a:pPr algn="ctr"/>
            <a:r>
              <a:rPr lang="ru-RU" sz="1600" dirty="0" smtClean="0">
                <a:cs typeface="Times New Roman" pitchFamily="18" charset="0"/>
              </a:rPr>
              <a:t> (</a:t>
            </a:r>
            <a:r>
              <a:rPr lang="en-US" sz="1600" dirty="0" smtClean="0">
                <a:cs typeface="Times New Roman" pitchFamily="18" charset="0"/>
              </a:rPr>
              <a:t>p</a:t>
            </a:r>
            <a:r>
              <a:rPr lang="ru-RU" sz="1600" dirty="0" smtClean="0">
                <a:cs typeface="Times New Roman" pitchFamily="18" charset="0"/>
              </a:rPr>
              <a:t>=</a:t>
            </a:r>
            <a:r>
              <a:rPr lang="en-US" sz="1600" dirty="0" smtClean="0">
                <a:cs typeface="Times New Roman" pitchFamily="18" charset="0"/>
              </a:rPr>
              <a:t>0,01)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5536" y="1124744"/>
            <a:ext cx="400110" cy="16380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400" dirty="0" smtClean="0"/>
              <a:t>Чувствительность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5148064" y="4077072"/>
            <a:ext cx="400110" cy="16380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400" dirty="0" smtClean="0"/>
              <a:t>Чувствительность</a:t>
            </a:r>
            <a:endParaRPr lang="ru-RU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67544" y="4077072"/>
            <a:ext cx="400110" cy="17821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400" dirty="0" smtClean="0"/>
              <a:t>Чувствительность</a:t>
            </a:r>
            <a:endParaRPr lang="ru-RU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5220072" y="1340768"/>
            <a:ext cx="400110" cy="16380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400" dirty="0" smtClean="0"/>
              <a:t>Чувствительность</a:t>
            </a:r>
            <a:endParaRPr lang="ru-RU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1547664" y="3356992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100-специфичность</a:t>
            </a:r>
            <a:endParaRPr lang="ru-RU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6228184" y="3356992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100-специфичность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1691680" y="6550223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100-специфичность</a:t>
            </a:r>
            <a:endParaRPr lang="ru-RU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6228184" y="6550223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100-специфичность</a:t>
            </a:r>
            <a:endParaRPr lang="ru-RU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67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Олег</cp:lastModifiedBy>
  <cp:revision>3</cp:revision>
  <dcterms:modified xsi:type="dcterms:W3CDTF">2015-10-18T12:40:32Z</dcterms:modified>
</cp:coreProperties>
</file>