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121400" cy="9361488"/>
  <p:notesSz cx="6761163" cy="9942513"/>
  <p:defaultTextStyle>
    <a:defPPr>
      <a:defRPr lang="ru-RU"/>
    </a:defPPr>
    <a:lvl1pPr marL="0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2220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4441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66629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88838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111048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53325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5546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77677" algn="l" defTabSz="844419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-2436" y="-378"/>
      </p:cViewPr>
      <p:guideLst>
        <p:guide orient="horz" pos="2019"/>
        <p:guide pos="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9106" y="2908132"/>
            <a:ext cx="5203190" cy="200665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8210" y="5304844"/>
            <a:ext cx="4284980" cy="2392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6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1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3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5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7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04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30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438015" y="374896"/>
            <a:ext cx="1377315" cy="798760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6070" y="374896"/>
            <a:ext cx="4029922" cy="79876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577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473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3549" y="6015623"/>
            <a:ext cx="5203190" cy="1859295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83549" y="3967800"/>
            <a:ext cx="5203190" cy="2047824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222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4441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66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8883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1104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3325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5546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776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0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6070" y="2184349"/>
            <a:ext cx="2703619" cy="617815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11711" y="2184349"/>
            <a:ext cx="2703619" cy="617815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398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071" y="2095500"/>
            <a:ext cx="2704681" cy="87330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209" indent="0">
              <a:buNone/>
              <a:defRPr sz="1800" b="1"/>
            </a:lvl2pPr>
            <a:lvl3pPr marL="844419" indent="0">
              <a:buNone/>
              <a:defRPr sz="1600" b="1"/>
            </a:lvl3pPr>
            <a:lvl4pPr marL="1266629" indent="0">
              <a:buNone/>
              <a:defRPr sz="1500" b="1"/>
            </a:lvl4pPr>
            <a:lvl5pPr marL="1688838" indent="0">
              <a:buNone/>
              <a:defRPr sz="1500" b="1"/>
            </a:lvl5pPr>
            <a:lvl6pPr marL="2111048" indent="0">
              <a:buNone/>
              <a:defRPr sz="1500" b="1"/>
            </a:lvl6pPr>
            <a:lvl7pPr marL="2533257" indent="0">
              <a:buNone/>
              <a:defRPr sz="1500" b="1"/>
            </a:lvl7pPr>
            <a:lvl8pPr marL="2955467" indent="0">
              <a:buNone/>
              <a:defRPr sz="1500" b="1"/>
            </a:lvl8pPr>
            <a:lvl9pPr marL="33776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06071" y="2968805"/>
            <a:ext cx="2704681" cy="539369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109588" y="2095500"/>
            <a:ext cx="2705744" cy="873306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2209" indent="0">
              <a:buNone/>
              <a:defRPr sz="1800" b="1"/>
            </a:lvl2pPr>
            <a:lvl3pPr marL="844419" indent="0">
              <a:buNone/>
              <a:defRPr sz="1600" b="1"/>
            </a:lvl3pPr>
            <a:lvl4pPr marL="1266629" indent="0">
              <a:buNone/>
              <a:defRPr sz="1500" b="1"/>
            </a:lvl4pPr>
            <a:lvl5pPr marL="1688838" indent="0">
              <a:buNone/>
              <a:defRPr sz="1500" b="1"/>
            </a:lvl5pPr>
            <a:lvl6pPr marL="2111048" indent="0">
              <a:buNone/>
              <a:defRPr sz="1500" b="1"/>
            </a:lvl6pPr>
            <a:lvl7pPr marL="2533257" indent="0">
              <a:buNone/>
              <a:defRPr sz="1500" b="1"/>
            </a:lvl7pPr>
            <a:lvl8pPr marL="2955467" indent="0">
              <a:buNone/>
              <a:defRPr sz="1500" b="1"/>
            </a:lvl8pPr>
            <a:lvl9pPr marL="33776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109588" y="2968805"/>
            <a:ext cx="2705744" cy="539369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393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6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61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071" y="372728"/>
            <a:ext cx="2013899" cy="158625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93299" y="372727"/>
            <a:ext cx="3422033" cy="7989771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6071" y="1958980"/>
            <a:ext cx="2013899" cy="6403518"/>
          </a:xfrm>
        </p:spPr>
        <p:txBody>
          <a:bodyPr/>
          <a:lstStyle>
            <a:lvl1pPr marL="0" indent="0">
              <a:buNone/>
              <a:defRPr sz="1300"/>
            </a:lvl1pPr>
            <a:lvl2pPr marL="422209" indent="0">
              <a:buNone/>
              <a:defRPr sz="1100"/>
            </a:lvl2pPr>
            <a:lvl3pPr marL="844419" indent="0">
              <a:buNone/>
              <a:defRPr sz="900"/>
            </a:lvl3pPr>
            <a:lvl4pPr marL="1266629" indent="0">
              <a:buNone/>
              <a:defRPr sz="900"/>
            </a:lvl4pPr>
            <a:lvl5pPr marL="1688838" indent="0">
              <a:buNone/>
              <a:defRPr sz="900"/>
            </a:lvl5pPr>
            <a:lvl6pPr marL="2111048" indent="0">
              <a:buNone/>
              <a:defRPr sz="900"/>
            </a:lvl6pPr>
            <a:lvl7pPr marL="2533257" indent="0">
              <a:buNone/>
              <a:defRPr sz="900"/>
            </a:lvl7pPr>
            <a:lvl8pPr marL="2955467" indent="0">
              <a:buNone/>
              <a:defRPr sz="900"/>
            </a:lvl8pPr>
            <a:lvl9pPr marL="337767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85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837" y="6553043"/>
            <a:ext cx="3672840" cy="77362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99837" y="836466"/>
            <a:ext cx="3672840" cy="5616893"/>
          </a:xfrm>
        </p:spPr>
        <p:txBody>
          <a:bodyPr/>
          <a:lstStyle>
            <a:lvl1pPr marL="0" indent="0">
              <a:buNone/>
              <a:defRPr sz="2900"/>
            </a:lvl1pPr>
            <a:lvl2pPr marL="422209" indent="0">
              <a:buNone/>
              <a:defRPr sz="2600"/>
            </a:lvl2pPr>
            <a:lvl3pPr marL="844419" indent="0">
              <a:buNone/>
              <a:defRPr sz="2200"/>
            </a:lvl3pPr>
            <a:lvl4pPr marL="1266629" indent="0">
              <a:buNone/>
              <a:defRPr sz="1800"/>
            </a:lvl4pPr>
            <a:lvl5pPr marL="1688838" indent="0">
              <a:buNone/>
              <a:defRPr sz="1800"/>
            </a:lvl5pPr>
            <a:lvl6pPr marL="2111048" indent="0">
              <a:buNone/>
              <a:defRPr sz="1800"/>
            </a:lvl6pPr>
            <a:lvl7pPr marL="2533257" indent="0">
              <a:buNone/>
              <a:defRPr sz="1800"/>
            </a:lvl7pPr>
            <a:lvl8pPr marL="2955467" indent="0">
              <a:buNone/>
              <a:defRPr sz="1800"/>
            </a:lvl8pPr>
            <a:lvl9pPr marL="3377677" indent="0">
              <a:buNone/>
              <a:defRPr sz="1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99837" y="7326667"/>
            <a:ext cx="3672840" cy="1098673"/>
          </a:xfrm>
        </p:spPr>
        <p:txBody>
          <a:bodyPr/>
          <a:lstStyle>
            <a:lvl1pPr marL="0" indent="0">
              <a:buNone/>
              <a:defRPr sz="1300"/>
            </a:lvl1pPr>
            <a:lvl2pPr marL="422209" indent="0">
              <a:buNone/>
              <a:defRPr sz="1100"/>
            </a:lvl2pPr>
            <a:lvl3pPr marL="844419" indent="0">
              <a:buNone/>
              <a:defRPr sz="900"/>
            </a:lvl3pPr>
            <a:lvl4pPr marL="1266629" indent="0">
              <a:buNone/>
              <a:defRPr sz="900"/>
            </a:lvl4pPr>
            <a:lvl5pPr marL="1688838" indent="0">
              <a:buNone/>
              <a:defRPr sz="900"/>
            </a:lvl5pPr>
            <a:lvl6pPr marL="2111048" indent="0">
              <a:buNone/>
              <a:defRPr sz="900"/>
            </a:lvl6pPr>
            <a:lvl7pPr marL="2533257" indent="0">
              <a:buNone/>
              <a:defRPr sz="900"/>
            </a:lvl7pPr>
            <a:lvl8pPr marL="2955467" indent="0">
              <a:buNone/>
              <a:defRPr sz="900"/>
            </a:lvl8pPr>
            <a:lvl9pPr marL="337767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109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070" y="374893"/>
            <a:ext cx="5509260" cy="1560248"/>
          </a:xfrm>
          <a:prstGeom prst="rect">
            <a:avLst/>
          </a:prstGeom>
        </p:spPr>
        <p:txBody>
          <a:bodyPr vert="horz" lIns="84442" tIns="42221" rIns="84442" bIns="4222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6070" y="2184349"/>
            <a:ext cx="5509260" cy="6178150"/>
          </a:xfrm>
          <a:prstGeom prst="rect">
            <a:avLst/>
          </a:prstGeom>
        </p:spPr>
        <p:txBody>
          <a:bodyPr vert="horz" lIns="84442" tIns="42221" rIns="84442" bIns="4222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06070" y="8676714"/>
            <a:ext cx="1428327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F1168-9783-4501-A1E1-9E430E86F4C9}" type="datetimeFigureOut">
              <a:rPr lang="ru-RU" smtClean="0"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091479" y="8676714"/>
            <a:ext cx="1938443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387003" y="8676714"/>
            <a:ext cx="1428327" cy="498412"/>
          </a:xfrm>
          <a:prstGeom prst="rect">
            <a:avLst/>
          </a:prstGeom>
        </p:spPr>
        <p:txBody>
          <a:bodyPr vert="horz" lIns="84442" tIns="42221" rIns="84442" bIns="42221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25C20-626E-41D9-B280-47C9EB1534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236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4419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657" indent="-316657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6091" indent="-263881" algn="l" defTabSz="844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5524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7734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99943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2215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436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6657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88782" indent="-211105" algn="l" defTabSz="844419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2220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4441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66629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88838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111048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3325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5546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77677" algn="l" defTabSz="844419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362206"/>
              </p:ext>
            </p:extLst>
          </p:nvPr>
        </p:nvGraphicFramePr>
        <p:xfrm>
          <a:off x="939665" y="12580"/>
          <a:ext cx="3808871" cy="291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Диаграмма" r:id="rId3" imgW="6096000" imgH="4067062" progId="MSGraph.Chart.8">
                  <p:embed followColorScheme="full"/>
                </p:oleObj>
              </mc:Choice>
              <mc:Fallback>
                <p:oleObj name="Диаграмма" r:id="rId3" imgW="6096000" imgH="406706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665" y="12580"/>
                        <a:ext cx="3808871" cy="291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Группа 19"/>
          <p:cNvGrpSpPr/>
          <p:nvPr/>
        </p:nvGrpSpPr>
        <p:grpSpPr>
          <a:xfrm>
            <a:off x="944008" y="5294392"/>
            <a:ext cx="4019279" cy="3070393"/>
            <a:chOff x="261938" y="-27384"/>
            <a:chExt cx="4502926" cy="2999061"/>
          </a:xfrm>
        </p:grpSpPr>
        <p:graphicFrame>
          <p:nvGraphicFramePr>
            <p:cNvPr id="21" name="Объект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94893245"/>
                </p:ext>
              </p:extLst>
            </p:nvPr>
          </p:nvGraphicFramePr>
          <p:xfrm>
            <a:off x="261938" y="-27384"/>
            <a:ext cx="4267200" cy="28400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9" name="Диаграмма" r:id="rId5" imgW="6096000" imgH="4057606" progId="MSGraph.Chart.8">
                    <p:embed followColorScheme="full"/>
                  </p:oleObj>
                </mc:Choice>
                <mc:Fallback>
                  <p:oleObj name="Диаграмма" r:id="rId5" imgW="6096000" imgH="4057606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1938" y="-27384"/>
                          <a:ext cx="4267200" cy="28400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2" name="TextBox 6"/>
            <p:cNvSpPr txBox="1">
              <a:spLocks noChangeArrowheads="1"/>
            </p:cNvSpPr>
            <p:nvPr/>
          </p:nvSpPr>
          <p:spPr bwMode="auto">
            <a:xfrm>
              <a:off x="678295" y="784424"/>
              <a:ext cx="285750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3" name="TextBox 7"/>
            <p:cNvSpPr txBox="1">
              <a:spLocks noChangeArrowheads="1"/>
            </p:cNvSpPr>
            <p:nvPr/>
          </p:nvSpPr>
          <p:spPr bwMode="auto">
            <a:xfrm>
              <a:off x="895756" y="1325430"/>
              <a:ext cx="287338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4" name="TextBox 8"/>
            <p:cNvSpPr txBox="1">
              <a:spLocks noChangeArrowheads="1"/>
            </p:cNvSpPr>
            <p:nvPr/>
          </p:nvSpPr>
          <p:spPr bwMode="auto">
            <a:xfrm>
              <a:off x="1859812" y="1021901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5" name="TextBox 9"/>
            <p:cNvSpPr txBox="1">
              <a:spLocks noChangeArrowheads="1"/>
            </p:cNvSpPr>
            <p:nvPr/>
          </p:nvSpPr>
          <p:spPr bwMode="auto">
            <a:xfrm>
              <a:off x="1636573" y="887382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6" name="TextBox 10"/>
            <p:cNvSpPr txBox="1">
              <a:spLocks noChangeArrowheads="1"/>
            </p:cNvSpPr>
            <p:nvPr/>
          </p:nvSpPr>
          <p:spPr bwMode="auto">
            <a:xfrm>
              <a:off x="3646488" y="1970088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/>
                <a:t>*</a:t>
              </a:r>
            </a:p>
          </p:txBody>
        </p:sp>
        <p:sp>
          <p:nvSpPr>
            <p:cNvPr id="27" name="TextBox 11"/>
            <p:cNvSpPr txBox="1">
              <a:spLocks noChangeArrowheads="1"/>
            </p:cNvSpPr>
            <p:nvPr/>
          </p:nvSpPr>
          <p:spPr bwMode="auto">
            <a:xfrm>
              <a:off x="2614448" y="826370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8" name="TextBox 14"/>
            <p:cNvSpPr txBox="1">
              <a:spLocks noChangeArrowheads="1"/>
            </p:cNvSpPr>
            <p:nvPr/>
          </p:nvSpPr>
          <p:spPr bwMode="auto">
            <a:xfrm>
              <a:off x="3575901" y="596451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29" name="TextBox 26"/>
            <p:cNvSpPr txBox="1">
              <a:spLocks noChangeArrowheads="1"/>
            </p:cNvSpPr>
            <p:nvPr/>
          </p:nvSpPr>
          <p:spPr bwMode="auto">
            <a:xfrm>
              <a:off x="556794" y="349447"/>
              <a:ext cx="4208070" cy="28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300" dirty="0">
                  <a:latin typeface="Times New Roman" pitchFamily="18" charset="0"/>
                  <a:cs typeface="Times New Roman" pitchFamily="18" charset="0"/>
                </a:rPr>
                <a:t>Аэробная эффективность сердечной деятельности</a:t>
              </a:r>
            </a:p>
          </p:txBody>
        </p:sp>
        <p:sp>
          <p:nvSpPr>
            <p:cNvPr id="30" name="TextBox 1"/>
            <p:cNvSpPr txBox="1">
              <a:spLocks noChangeArrowheads="1"/>
            </p:cNvSpPr>
            <p:nvPr/>
          </p:nvSpPr>
          <p:spPr bwMode="auto">
            <a:xfrm rot="16200000">
              <a:off x="817971" y="2245707"/>
              <a:ext cx="424634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000" b="1">
                  <a:latin typeface="Arial" charset="0"/>
                </a:rPr>
                <a:t>О</a:t>
              </a:r>
              <a:r>
                <a:rPr lang="ru-RU" altLang="ru-RU" sz="800" b="1">
                  <a:latin typeface="Arial" charset="0"/>
                </a:rPr>
                <a:t>2</a:t>
              </a:r>
              <a:r>
                <a:rPr lang="ru-RU" altLang="ru-RU" sz="1000" b="1">
                  <a:latin typeface="Arial" charset="0"/>
                </a:rPr>
                <a:t>П</a:t>
              </a:r>
            </a:p>
          </p:txBody>
        </p:sp>
        <p:sp>
          <p:nvSpPr>
            <p:cNvPr id="31" name="TextBox 29"/>
            <p:cNvSpPr txBox="1">
              <a:spLocks noChangeArrowheads="1"/>
            </p:cNvSpPr>
            <p:nvPr/>
          </p:nvSpPr>
          <p:spPr bwMode="auto">
            <a:xfrm rot="16200000">
              <a:off x="1708970" y="2287777"/>
              <a:ext cx="598434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sz="1000" b="1">
                  <a:latin typeface="Arial" charset="0"/>
                </a:rPr>
                <a:t>АВРО</a:t>
              </a:r>
              <a:r>
                <a:rPr lang="ru-RU" altLang="ru-RU" sz="800" b="1">
                  <a:latin typeface="Arial" charset="0"/>
                </a:rPr>
                <a:t>2</a:t>
              </a:r>
              <a:endParaRPr lang="ru-RU" altLang="ru-RU" sz="1000" b="1">
                <a:latin typeface="Arial" charset="0"/>
              </a:endParaRPr>
            </a:p>
          </p:txBody>
        </p:sp>
        <p:sp>
          <p:nvSpPr>
            <p:cNvPr id="32" name="TextBox 30"/>
            <p:cNvSpPr txBox="1">
              <a:spLocks noChangeArrowheads="1"/>
            </p:cNvSpPr>
            <p:nvPr/>
          </p:nvSpPr>
          <p:spPr bwMode="auto">
            <a:xfrm rot="16200000">
              <a:off x="2678181" y="2296506"/>
              <a:ext cx="604697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ru-RU" sz="1000" b="1" dirty="0">
                  <a:latin typeface="Arial" charset="0"/>
                </a:rPr>
                <a:t>W/</a:t>
              </a:r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ru-RU" altLang="ru-RU" sz="1000" b="1" dirty="0">
                  <a:latin typeface="Arial" charset="0"/>
                </a:rPr>
                <a:t>ДП</a:t>
              </a:r>
            </a:p>
          </p:txBody>
        </p:sp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 rot="16200000">
              <a:off x="3513260" y="2413189"/>
              <a:ext cx="841127" cy="2758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en-US" altLang="ru-RU" sz="1000" b="1" dirty="0">
                  <a:latin typeface="Arial" charset="0"/>
                </a:rPr>
                <a:t>VO</a:t>
              </a:r>
              <a:r>
                <a:rPr lang="en-US" altLang="ru-RU" sz="800" b="1" dirty="0">
                  <a:latin typeface="Arial" charset="0"/>
                </a:rPr>
                <a:t>2</a:t>
              </a:r>
              <a:r>
                <a:rPr lang="en-US" altLang="ru-RU" sz="1000" b="1" dirty="0">
                  <a:latin typeface="Arial" charset="0"/>
                </a:rPr>
                <a:t>/</a:t>
              </a:r>
              <a:r>
                <a:rPr lang="el-GR" altLang="ru-RU" sz="1000" b="1" dirty="0">
                  <a:latin typeface="Arial" charset="0"/>
                </a:rPr>
                <a:t>Δ</a:t>
              </a:r>
              <a:r>
                <a:rPr lang="en-US" altLang="ru-RU" sz="1000" b="1" dirty="0">
                  <a:latin typeface="Arial" charset="0"/>
                </a:rPr>
                <a:t>PC </a:t>
              </a:r>
              <a:endParaRPr lang="ru-RU" altLang="ru-RU" sz="1000" b="1" dirty="0">
                <a:latin typeface="Arial" charset="0"/>
              </a:endParaRPr>
            </a:p>
          </p:txBody>
        </p:sp>
      </p:grpSp>
      <p:grpSp>
        <p:nvGrpSpPr>
          <p:cNvPr id="48" name="Группа 47"/>
          <p:cNvGrpSpPr/>
          <p:nvPr/>
        </p:nvGrpSpPr>
        <p:grpSpPr>
          <a:xfrm>
            <a:off x="939665" y="2554784"/>
            <a:ext cx="3808871" cy="2914089"/>
            <a:chOff x="4683125" y="761603"/>
            <a:chExt cx="4267200" cy="2846388"/>
          </a:xfrm>
        </p:grpSpPr>
        <p:graphicFrame>
          <p:nvGraphicFramePr>
            <p:cNvPr id="49" name="Объект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8179954"/>
                </p:ext>
              </p:extLst>
            </p:nvPr>
          </p:nvGraphicFramePr>
          <p:xfrm>
            <a:off x="4683125" y="761603"/>
            <a:ext cx="4267200" cy="28463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0" name="Диаграмма" r:id="rId7" imgW="6096000" imgH="4067062" progId="MSGraph.Chart.8">
                    <p:embed followColorScheme="full"/>
                  </p:oleObj>
                </mc:Choice>
                <mc:Fallback>
                  <p:oleObj name="Диаграмма" r:id="rId7" imgW="6096000" imgH="4067062" progId="MSGraph.Chart.8">
                    <p:embed followColorScheme="full"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3125" y="761603"/>
                          <a:ext cx="4267200" cy="28463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0" name="TextBox 12"/>
            <p:cNvSpPr txBox="1">
              <a:spLocks noChangeArrowheads="1"/>
            </p:cNvSpPr>
            <p:nvPr/>
          </p:nvSpPr>
          <p:spPr bwMode="auto">
            <a:xfrm>
              <a:off x="5481183" y="2233642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1" name="TextBox 15"/>
            <p:cNvSpPr txBox="1">
              <a:spLocks noChangeArrowheads="1"/>
            </p:cNvSpPr>
            <p:nvPr/>
          </p:nvSpPr>
          <p:spPr bwMode="auto">
            <a:xfrm>
              <a:off x="5768592" y="1934016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2" name="TextBox 16"/>
            <p:cNvSpPr txBox="1">
              <a:spLocks noChangeArrowheads="1"/>
            </p:cNvSpPr>
            <p:nvPr/>
          </p:nvSpPr>
          <p:spPr bwMode="auto">
            <a:xfrm>
              <a:off x="6780309" y="2490695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3" name="TextBox 17"/>
            <p:cNvSpPr txBox="1">
              <a:spLocks noChangeArrowheads="1"/>
            </p:cNvSpPr>
            <p:nvPr/>
          </p:nvSpPr>
          <p:spPr bwMode="auto">
            <a:xfrm>
              <a:off x="8065285" y="2496042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4" name="TextBox 21"/>
            <p:cNvSpPr txBox="1">
              <a:spLocks noChangeArrowheads="1"/>
            </p:cNvSpPr>
            <p:nvPr/>
          </p:nvSpPr>
          <p:spPr bwMode="auto">
            <a:xfrm>
              <a:off x="7059389" y="1330723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5" name="TextBox 23"/>
            <p:cNvSpPr txBox="1">
              <a:spLocks noChangeArrowheads="1"/>
            </p:cNvSpPr>
            <p:nvPr/>
          </p:nvSpPr>
          <p:spPr bwMode="auto">
            <a:xfrm>
              <a:off x="8338495" y="1765113"/>
              <a:ext cx="288925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  <p:sp>
          <p:nvSpPr>
            <p:cNvPr id="56" name="TextBox 24"/>
            <p:cNvSpPr txBox="1">
              <a:spLocks noChangeArrowheads="1"/>
            </p:cNvSpPr>
            <p:nvPr/>
          </p:nvSpPr>
          <p:spPr bwMode="auto">
            <a:xfrm>
              <a:off x="5417425" y="1123179"/>
              <a:ext cx="3030682" cy="28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300" dirty="0">
                  <a:latin typeface="Times New Roman" pitchFamily="18" charset="0"/>
                  <a:cs typeface="Times New Roman" pitchFamily="18" charset="0"/>
                </a:rPr>
                <a:t>Гемодинамическая продуктивность</a:t>
              </a:r>
            </a:p>
          </p:txBody>
        </p:sp>
        <p:sp>
          <p:nvSpPr>
            <p:cNvPr id="57" name="TextBox 25"/>
            <p:cNvSpPr txBox="1">
              <a:spLocks noChangeArrowheads="1"/>
            </p:cNvSpPr>
            <p:nvPr/>
          </p:nvSpPr>
          <p:spPr bwMode="auto">
            <a:xfrm>
              <a:off x="5197875" y="3232069"/>
              <a:ext cx="287337" cy="3306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1600" b="1" dirty="0"/>
                <a:t>*</a:t>
              </a:r>
            </a:p>
          </p:txBody>
        </p:sp>
      </p:grpSp>
      <p:sp>
        <p:nvSpPr>
          <p:cNvPr id="60" name="TextBox 13"/>
          <p:cNvSpPr txBox="1">
            <a:spLocks noChangeArrowheads="1"/>
          </p:cNvSpPr>
          <p:nvPr/>
        </p:nvSpPr>
        <p:spPr bwMode="auto">
          <a:xfrm>
            <a:off x="3267760" y="1523558"/>
            <a:ext cx="256476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1" name="TextBox 18"/>
          <p:cNvSpPr txBox="1">
            <a:spLocks noChangeArrowheads="1"/>
          </p:cNvSpPr>
          <p:nvPr/>
        </p:nvSpPr>
        <p:spPr bwMode="auto">
          <a:xfrm>
            <a:off x="1527676" y="858885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2" name="TextBox 19"/>
          <p:cNvSpPr txBox="1">
            <a:spLocks noChangeArrowheads="1"/>
          </p:cNvSpPr>
          <p:nvPr/>
        </p:nvSpPr>
        <p:spPr bwMode="auto">
          <a:xfrm>
            <a:off x="1928557" y="702318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3" name="TextBox 20"/>
          <p:cNvSpPr txBox="1">
            <a:spLocks noChangeArrowheads="1"/>
          </p:cNvSpPr>
          <p:nvPr/>
        </p:nvSpPr>
        <p:spPr bwMode="auto">
          <a:xfrm>
            <a:off x="2317332" y="403327"/>
            <a:ext cx="256476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4" name="TextBox 22"/>
          <p:cNvSpPr txBox="1">
            <a:spLocks noChangeArrowheads="1"/>
          </p:cNvSpPr>
          <p:nvPr/>
        </p:nvSpPr>
        <p:spPr bwMode="auto">
          <a:xfrm>
            <a:off x="3667352" y="1290119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6" name="TextBox 22"/>
          <p:cNvSpPr txBox="1">
            <a:spLocks noChangeArrowheads="1"/>
          </p:cNvSpPr>
          <p:nvPr/>
        </p:nvSpPr>
        <p:spPr bwMode="auto">
          <a:xfrm>
            <a:off x="4043377" y="1300041"/>
            <a:ext cx="257892" cy="33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/>
              <a:t>*</a:t>
            </a:r>
          </a:p>
        </p:txBody>
      </p:sp>
      <p:sp>
        <p:nvSpPr>
          <p:cNvPr id="67" name="TextBox 33"/>
          <p:cNvSpPr txBox="1">
            <a:spLocks noChangeArrowheads="1"/>
          </p:cNvSpPr>
          <p:nvPr/>
        </p:nvSpPr>
        <p:spPr bwMode="auto">
          <a:xfrm>
            <a:off x="3587555" y="2605978"/>
            <a:ext cx="412490" cy="24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442" tIns="42221" rIns="84442" bIns="4222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1000" b="1" dirty="0">
                <a:latin typeface="Arial" charset="0"/>
              </a:rPr>
              <a:t>VO</a:t>
            </a:r>
            <a:r>
              <a:rPr lang="en-US" altLang="ru-RU" sz="800" b="1" dirty="0">
                <a:latin typeface="Arial" charset="0"/>
              </a:rPr>
              <a:t>2</a:t>
            </a:r>
            <a:endParaRPr lang="ru-RU" altLang="ru-RU" sz="1000" b="1" dirty="0">
              <a:latin typeface="Arial" charset="0"/>
            </a:endParaRPr>
          </a:p>
        </p:txBody>
      </p:sp>
      <p:sp>
        <p:nvSpPr>
          <p:cNvPr id="68" name="TextBox 30"/>
          <p:cNvSpPr txBox="1">
            <a:spLocks noChangeArrowheads="1"/>
          </p:cNvSpPr>
          <p:nvPr/>
        </p:nvSpPr>
        <p:spPr bwMode="auto">
          <a:xfrm>
            <a:off x="43611" y="8257077"/>
            <a:ext cx="6081569" cy="1054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4442" tIns="42221" rIns="84442" bIns="42221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Рисунок. Процентные изменения пороговых значений показателей у больных  стенокардией напряжения 1 группы после однократного приема  </a:t>
            </a:r>
            <a:r>
              <a:rPr lang="ru-RU" altLang="ru-RU" sz="900" dirty="0" err="1">
                <a:latin typeface="Times New Roman" pitchFamily="18" charset="0"/>
                <a:cs typeface="Times New Roman" pitchFamily="18" charset="0"/>
              </a:rPr>
              <a:t>антиангинальных</a:t>
            </a: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 препаратов по сравнению с исходными пороговыми данными.</a:t>
            </a:r>
          </a:p>
          <a:p>
            <a:pPr algn="just" eaLnBrk="1" hangingPunct="1">
              <a:spcBef>
                <a:spcPts val="0"/>
              </a:spcBef>
              <a:buFontTx/>
              <a:buNone/>
            </a:pPr>
            <a:r>
              <a:rPr lang="ru-RU" altLang="ru-RU" sz="900" dirty="0">
                <a:latin typeface="Times New Roman" pitchFamily="18" charset="0"/>
                <a:cs typeface="Times New Roman" pitchFamily="18" charset="0"/>
              </a:rPr>
              <a:t>Примечание. * - статистически значимые изменения.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Сокращения. АВРО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артерио-венозная разница по кислороду, ДП - двойное произведение, О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 - «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кислородный пульс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СИ - сердечный индекс, РС – механическая работа сердца, ∆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/∆РС – аэробная эффективность сердечной деятельности,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ru-RU" sz="9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потребление кислорода,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–мощность физической нагрузки, </a:t>
            </a:r>
            <a:r>
              <a:rPr lang="en-US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/∆ДП - показатель эффективности энергетических затрат </a:t>
            </a:r>
            <a:r>
              <a:rPr lang="ru-RU" sz="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сердца.</a:t>
            </a:r>
            <a:endParaRPr lang="ru-RU" altLang="ru-RU" sz="9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1" name="Группа 70"/>
          <p:cNvGrpSpPr/>
          <p:nvPr/>
        </p:nvGrpSpPr>
        <p:grpSpPr>
          <a:xfrm>
            <a:off x="3275630" y="515099"/>
            <a:ext cx="972606" cy="518707"/>
            <a:chOff x="2411760" y="463483"/>
            <a:chExt cx="1725957" cy="926537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2411760" y="548680"/>
              <a:ext cx="432048" cy="180020"/>
            </a:xfrm>
            <a:prstGeom prst="rect">
              <a:avLst/>
            </a:prstGeom>
            <a:pattFill prst="pct80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2411760" y="836712"/>
              <a:ext cx="432048" cy="180020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2411760" y="1124744"/>
              <a:ext cx="432048" cy="180020"/>
            </a:xfrm>
            <a:prstGeom prst="rect">
              <a:avLst/>
            </a:prstGeom>
            <a:pattFill prst="lgGrid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755386" y="463483"/>
              <a:ext cx="1038864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обзидан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754651" y="758293"/>
              <a:ext cx="1383066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нитросорбид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753462" y="1032673"/>
              <a:ext cx="1158338" cy="3573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7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7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коринфар</a:t>
              </a:r>
              <a:endParaRPr lang="ru-RU" sz="7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374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141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Тема Office</vt:lpstr>
      <vt:lpstr>Диаграмма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StreltsovaNN</dc:creator>
  <cp:lastModifiedBy>StreltsovaNN</cp:lastModifiedBy>
  <cp:revision>14</cp:revision>
  <cp:lastPrinted>2016-12-12T07:34:26Z</cp:lastPrinted>
  <dcterms:created xsi:type="dcterms:W3CDTF">2016-12-12T03:17:58Z</dcterms:created>
  <dcterms:modified xsi:type="dcterms:W3CDTF">2016-12-12T08:30:56Z</dcterms:modified>
</cp:coreProperties>
</file>